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0e965fc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0e965fc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49c46744c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3449c46744c_0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49c46744c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3449c46744c_0_4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49c46744c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449c46744c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0e965fc3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0e965fc3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e965fc3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0e965fc3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explanations for 2: i) overmassive halos at high z? ii) Very effective baryon accretion and conversion into stars f* ~ 0.5? iii) Top-heavy IMFs?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need to take into account that various SFH priors product different estimates of formation redshifts (e.g. Turner+24)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→ 30%- 50% of z &gt;2 MQGs have AGN activity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0e965fc35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0e965fc35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Aperture is covers about up to 5 effective radii (the maximum extent to which we have resolved kinematics data at all)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ca578d8b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ca578d8b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Voronoi bins containing individual spaxels have better S/N than if we would have done the resolved kinematic analysis spaxel-by-spaxel;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voronoi bin on the medial signal map for lambda_rest &lt; 3500 AA in order to catch the flattest region of the spectrum (and with no emission lines)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PSF FWHM size is about 0.1 arcsec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d9e3fb0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d9e3fb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Qintr = 0.62 pm 0.10; sigma_z/sigma_R= 0.85 pm 0.08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DM fraction (within 1 Re) = 6.3 + 2.8 -1.7 % (well constrained)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-we put a Gaussian prior on BH mass based on scaling relations using broad Halpha (Carnall+23). BH + MFL dynamical model cannot resolve the BH sphere of influence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49c46744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3449c46744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49c46744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g3449c46744c_0_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49c46744c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3449c46744c_0_3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1301591"/>
            <a:ext cx="7886700" cy="23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b="1" sz="4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inal-Logo-EAS25-RGB_4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7638" y="4193858"/>
            <a:ext cx="1228250" cy="7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C:\Users\Kuoni-Design\OneDrive - Kuoni Tumlare\Desktop\Adobe Files\2025\EAS 2025\presentation\resources\compresspng\botton2-min.pngbotton2-min" id="60" name="Google Shape;60;p14"/>
          <p:cNvPicPr preferRelativeResize="0"/>
          <p:nvPr/>
        </p:nvPicPr>
        <p:blipFill rotWithShape="1">
          <a:blip r:embed="rId2">
            <a:alphaModFix/>
          </a:blip>
          <a:srcRect b="0" l="10864" r="10857" t="0"/>
          <a:stretch/>
        </p:blipFill>
        <p:spPr>
          <a:xfrm>
            <a:off x="0" y="4111466"/>
            <a:ext cx="9144000" cy="11310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nal-Logo-EAS25-RGB_2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6199" y="4277678"/>
            <a:ext cx="1225394" cy="72866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623888" y="432435"/>
            <a:ext cx="7886700" cy="8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1" sz="2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623888" y="1381125"/>
            <a:ext cx="78867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43200" y="1447875"/>
            <a:ext cx="8457600" cy="169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7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AGN Feedback and Dynamical Properties of the earliest Relic Galaxy:</a:t>
            </a:r>
            <a:r>
              <a:rPr b="1" lang="en" sz="27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Vigorous stellar rotation, low Dark Matter content and moderate neutral gas outflows</a:t>
            </a:r>
            <a:endParaRPr b="1" sz="27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>
                <a:solidFill>
                  <a:schemeClr val="lt1"/>
                </a:solidFill>
              </a:rPr>
              <a:t>(arXiv 2505.06349)</a:t>
            </a:r>
            <a:r>
              <a:rPr lang="en" sz="2700">
                <a:solidFill>
                  <a:schemeClr val="lt1"/>
                </a:solidFill>
              </a:rPr>
              <a:t> 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3319200"/>
            <a:ext cx="8520600" cy="6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206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Robert Pascalau, Francesco D’Eugenio,</a:t>
            </a:r>
            <a:endParaRPr b="1" sz="206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206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Sandro Tacchella, Roberto Maiolino, Michele Cappellari et al.</a:t>
            </a:r>
            <a:endParaRPr b="1" sz="206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15" title="kavli_logo_alpha_inverted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4500" y="0"/>
            <a:ext cx="2319499" cy="15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Cavendish Laboratory_V_reversed colour (2).png"/>
          <p:cNvPicPr preferRelativeResize="0"/>
          <p:nvPr/>
        </p:nvPicPr>
        <p:blipFill rotWithShape="1">
          <a:blip r:embed="rId5">
            <a:alphaModFix/>
          </a:blip>
          <a:srcRect b="32088" l="0" r="0" t="0"/>
          <a:stretch/>
        </p:blipFill>
        <p:spPr>
          <a:xfrm>
            <a:off x="139000" y="306325"/>
            <a:ext cx="3103226" cy="7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316225" y="4182825"/>
            <a:ext cx="343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(NAM 2025, July 8th </a:t>
            </a:r>
            <a:r>
              <a:rPr lang="en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Parallel session #78</a:t>
            </a:r>
            <a:r>
              <a:rPr lang="en" sz="180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8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Google Shape;73;p15" title="stfc_dark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5400" y="68450"/>
            <a:ext cx="3379101" cy="10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51250" y="4456800"/>
            <a:ext cx="31032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628650" y="94250"/>
            <a:ext cx="78867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the discrepancy? </a:t>
            </a:r>
            <a:r>
              <a:rPr lang="en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1) Different evolutionary stages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50" y="763225"/>
            <a:ext cx="3244800" cy="3065625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24"/>
          <p:cNvSpPr txBox="1"/>
          <p:nvPr/>
        </p:nvSpPr>
        <p:spPr>
          <a:xfrm>
            <a:off x="264750" y="4057050"/>
            <a:ext cx="88266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SFH of GS-10578 (Left, D’Eugenio+23) and GS-9209 (Right, Carnall+23)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9" name="Google Shape;169;p24" title="sfh_gs9209_from_carnal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3050" y="545450"/>
            <a:ext cx="5316726" cy="328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/>
        </p:nvSpPr>
        <p:spPr>
          <a:xfrm>
            <a:off x="6311225" y="46356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628650" y="94250"/>
            <a:ext cx="78867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the discrepancy? </a:t>
            </a:r>
            <a:r>
              <a:rPr lang="en" sz="2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1) Different evolutionary stages</a:t>
            </a:r>
            <a:endParaRPr sz="19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628725" y="4057050"/>
            <a:ext cx="62280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Scholtz+24 (also Pascalau+ in prep.) studied Gas Consumption Histories (GCHs with ALMA) → </a:t>
            </a:r>
            <a:r>
              <a:rPr b="1"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cold gas depletion time-scale in GS-10578 ~ 0.1 - 0.2 Gyr</a:t>
            </a:r>
            <a:endParaRPr b="1"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6311225" y="46356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sz="1200"/>
          </a:p>
        </p:txBody>
      </p:sp>
      <p:pic>
        <p:nvPicPr>
          <p:cNvPr id="178" name="Google Shape;178;p25" title="scholtz25_G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697850"/>
            <a:ext cx="5896426" cy="32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6525075" y="816975"/>
            <a:ext cx="2298900" cy="28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Scholtz+24: gas fraction in GS-10578 is &lt; 3%</a:t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GS-10578 likely observed in a short, intense epoch when ejective AGN feedback drives huge outflows.</a:t>
            </a:r>
            <a:endParaRPr b="1"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316050" y="1561350"/>
            <a:ext cx="85119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b="1" sz="40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0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interested, please check  out my recent paper </a:t>
            </a:r>
            <a:r>
              <a:rPr b="1" lang="en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(Pascalau+25)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5827950" y="43255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sz="2400">
              <a:solidFill>
                <a:srgbClr val="00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113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11">
                <a:latin typeface="Times New Roman"/>
                <a:ea typeface="Times New Roman"/>
                <a:cs typeface="Times New Roman"/>
                <a:sym typeface="Times New Roman"/>
              </a:rPr>
              <a:t>Quenching in action. AGN Feedback</a:t>
            </a:r>
            <a:endParaRPr b="1" sz="261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30450" y="774200"/>
            <a:ext cx="8701800" cy="37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81" name="Google Shape;81;p16" title="QUENCHING_picture_for_pres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625" y="774200"/>
            <a:ext cx="5429675" cy="403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6471625" y="592400"/>
            <a:ext cx="1122900" cy="4330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51850" y="774200"/>
            <a:ext cx="3175800" cy="4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Types: Ejective &amp; Preventative:</a:t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-"/>
            </a:pPr>
            <a:r>
              <a:rPr b="1"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Ejective: 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Expels away cold molecular gas → reduces SF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-"/>
            </a:pPr>
            <a:r>
              <a:rPr b="1"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Preventative: </a:t>
            </a:r>
            <a:r>
              <a:rPr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Heating of the gas in the ISM/halo → prevents new gas accretion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/>
          <p:nvPr/>
        </p:nvSpPr>
        <p:spPr>
          <a:xfrm flipH="1" rot="10800000">
            <a:off x="611450" y="1747325"/>
            <a:ext cx="2716200" cy="449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3071125" y="2303350"/>
            <a:ext cx="331500" cy="2341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476263" y="4805600"/>
            <a:ext cx="52824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Credits: Curtis-Lake+23, R. Maiolino</a:t>
            </a:r>
            <a:endParaRPr b="1" sz="13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51850" y="4415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231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latin typeface="Times New Roman"/>
                <a:ea typeface="Times New Roman"/>
                <a:cs typeface="Times New Roman"/>
                <a:sym typeface="Times New Roman"/>
              </a:rPr>
              <a:t>High z Massive Quenched Galaxies (MQGs) → Triple Trouble</a:t>
            </a:r>
            <a:endParaRPr b="1"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850950"/>
            <a:ext cx="8520600" cy="42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arenR"/>
            </a:pPr>
            <a:r>
              <a:rPr b="1" lang="en" sz="17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Overabundance of z &gt; 3 MQGs in JWST observations</a:t>
            </a: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compared to numerical simulations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(e.g. Baker+24, Carnall+24, de Graaff+24, Nanayakkara+24)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arenR"/>
            </a:pPr>
            <a:r>
              <a:rPr b="1" lang="en" sz="1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grew their M* very quickly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(e.g. de Graaff+24a, Glazebrook+24, Weibel+24)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→ formation redshifts z</a:t>
            </a:r>
            <a:r>
              <a:rPr b="1" baseline="-25000" lang="en" sz="1600"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 &gt; 8</a:t>
            </a:r>
            <a:endParaRPr b="1"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AutoNum type="arabicParenR"/>
            </a:pPr>
            <a:r>
              <a:rPr b="1" lang="en" sz="15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Extremely fast quenching timescale</a:t>
            </a:r>
            <a:r>
              <a:rPr b="1" lang="en" sz="1500">
                <a:latin typeface="Times New Roman"/>
                <a:ea typeface="Times New Roman"/>
                <a:cs typeface="Times New Roman"/>
                <a:sym typeface="Times New Roman"/>
              </a:rPr>
              <a:t> (GS-9209 quenches in &lt; 60 Myr): </a:t>
            </a:r>
            <a:r>
              <a:rPr lang="en" sz="1500">
                <a:latin typeface="Times New Roman"/>
                <a:ea typeface="Times New Roman"/>
                <a:cs typeface="Times New Roman"/>
                <a:sym typeface="Times New Roman"/>
              </a:rPr>
              <a:t>9/14 galaxies in Blue Jay and 12/18 in Baker+24 sample have quenching timescale &lt; 500 Myr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6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Solution: Ejective AGN feedback </a:t>
            </a:r>
            <a:r>
              <a:rPr b="1" lang="en" sz="1600">
                <a:latin typeface="Times New Roman"/>
                <a:ea typeface="Times New Roman"/>
                <a:cs typeface="Times New Roman"/>
                <a:sym typeface="Times New Roman"/>
              </a:rPr>
              <a:t>→ strong AGN driven neutral outflows (D’Eugenio+24)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7"/>
          <p:cNvSpPr/>
          <p:nvPr/>
        </p:nvSpPr>
        <p:spPr>
          <a:xfrm flipH="1" rot="10800000">
            <a:off x="472625" y="2571850"/>
            <a:ext cx="363600" cy="1506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 title="GS_10578_picture_presi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25" y="3062575"/>
            <a:ext cx="3170430" cy="20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 title="ji2025_pictu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6650" y="3073325"/>
            <a:ext cx="2929976" cy="20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6936625" y="3073275"/>
            <a:ext cx="1895700" cy="20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 </a:t>
            </a:r>
            <a:r>
              <a:rPr b="1" lang="en" sz="180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preventative AGN Feedback </a:t>
            </a:r>
            <a:r>
              <a:rPr b="1"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needed to keep a galaxy quiescent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(e.g. hot dust ring around GS-9209 → Ji+24)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11"/>
              <a:t>GS-9209</a:t>
            </a:r>
            <a:r>
              <a:rPr b="1" lang="en" sz="2511"/>
              <a:t>: a massive quenched galaxy at z = 4.66</a:t>
            </a:r>
            <a:endParaRPr b="1" sz="2511"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686225"/>
            <a:ext cx="8520600" cy="42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151900" y="4014275"/>
            <a:ext cx="50901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599925" y="4256375"/>
            <a:ext cx="220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8" title="spectrum_my_paper_gs92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00" y="519250"/>
            <a:ext cx="6256149" cy="35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6482300" y="795575"/>
            <a:ext cx="2661600" cy="3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-</a:t>
            </a: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Balmer break ~ 2-2.25 → old stellar populations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18" title="ppxf_ghos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050" y="1540550"/>
            <a:ext cx="242447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494750" y="4112300"/>
            <a:ext cx="5913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resolution G235H / F170 LP integrated-aperture spectrum of GS-9209 (Pascalau+25) </a:t>
            </a:r>
            <a:endParaRPr b="1" baseline="-25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11">
                <a:latin typeface="Times New Roman"/>
                <a:ea typeface="Times New Roman"/>
                <a:cs typeface="Times New Roman"/>
                <a:sym typeface="Times New Roman"/>
              </a:rPr>
              <a:t>Spatially resolved stellar kinematics maps</a:t>
            </a:r>
            <a:endParaRPr b="1" sz="221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572700"/>
            <a:ext cx="85206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3711425" y="4100750"/>
            <a:ext cx="50901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272625" y="4060675"/>
            <a:ext cx="3528900" cy="10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771025" y="677950"/>
            <a:ext cx="2202600" cy="18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Highest redshift spatially resolved stellar kinematics (Pascalau+25)</a:t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771025" y="2677100"/>
            <a:ext cx="20613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spectroscopy: the older stellar core is real (not just beam smearing)</a:t>
            </a:r>
            <a:endParaRPr b="1"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9" title="kinematics_map1_muni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00" y="527550"/>
            <a:ext cx="6020374" cy="220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 title="figure_just_sigm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00" y="2795250"/>
            <a:ext cx="3044550" cy="210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 title="fig_age_not_to_be_published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1425" y="2795250"/>
            <a:ext cx="2824350" cy="210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6599050" y="4377850"/>
            <a:ext cx="2202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15450" y="390900"/>
            <a:ext cx="85206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6135275" y="846250"/>
            <a:ext cx="1809300" cy="1671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0"/>
            <a:ext cx="8520600" cy="5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11">
                <a:latin typeface="Times New Roman"/>
                <a:ea typeface="Times New Roman"/>
                <a:cs typeface="Times New Roman"/>
                <a:sym typeface="Times New Roman"/>
              </a:rPr>
              <a:t>Insights from </a:t>
            </a:r>
            <a:r>
              <a:rPr b="1" lang="en" sz="2511">
                <a:latin typeface="Times New Roman"/>
                <a:ea typeface="Times New Roman"/>
                <a:cs typeface="Times New Roman"/>
                <a:sym typeface="Times New Roman"/>
              </a:rPr>
              <a:t>JAM Dynamical Modelling</a:t>
            </a:r>
            <a:endParaRPr b="1" sz="251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203150" y="979125"/>
            <a:ext cx="1809300" cy="15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GS-9209 has a MW</a:t>
            </a:r>
            <a:r>
              <a:rPr b="1" lang="en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-like IMF (Krou</a:t>
            </a:r>
            <a:r>
              <a:rPr b="1" lang="en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 or Chabrier)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20" title="figure_jam_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75" y="846275"/>
            <a:ext cx="1809300" cy="167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 title="corner_fiducial_8ju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50" y="770599"/>
            <a:ext cx="4042650" cy="353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4462250" y="2835200"/>
            <a:ext cx="3550200" cy="17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GS-9209 is ultra-compact (Reff ~ 200 pc)</a:t>
            </a:r>
            <a:endParaRPr b="1"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DM fraction 6.3 % within 1 Reff</a:t>
            </a:r>
            <a:endParaRPr b="1"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Stellar Kinematics Maps show it is a fast rotator (also spin parametre λ</a:t>
            </a:r>
            <a:r>
              <a:rPr b="1" baseline="-25000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Reff</a:t>
            </a: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0.65 ± 0.14)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16850" y="4409925"/>
            <a:ext cx="25548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155663" y="94238"/>
            <a:ext cx="83598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Metal-rich outflows in GS-9209?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416850" y="4307550"/>
            <a:ext cx="25548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21" title="stellar_me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8275" y="721650"/>
            <a:ext cx="3480769" cy="281814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155663" y="3590475"/>
            <a:ext cx="34809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high EW regions trace the off-centre outflow</a:t>
            </a:r>
            <a:endParaRPr b="1" i="0" sz="21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3823444" y="3573206"/>
            <a:ext cx="48747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possible speculative correlation with metal poor regions along the kinematic minor axis</a:t>
            </a:r>
            <a:endParaRPr b="1" i="0" sz="19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21" title="eq_width_image_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740438"/>
            <a:ext cx="3522113" cy="281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628650" y="94238"/>
            <a:ext cx="78867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Metal-rich outflows in GS-9209?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16850" y="4307550"/>
            <a:ext cx="25548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2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rgp34@cam.ac.uk</a:t>
            </a:r>
            <a:endParaRPr b="1" i="0" sz="22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6591300" y="766473"/>
            <a:ext cx="2454000" cy="4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geometry: likely the lateral side of the bi-conical outflow</a:t>
            </a:r>
            <a:endParaRPr b="1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dMout / dt = 0.</a:t>
            </a: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</a:t>
            </a:r>
            <a:r>
              <a:rPr b="1" i="0" lang="en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1" lang="en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13.5</a:t>
            </a:r>
            <a:r>
              <a:rPr b="1" i="0" lang="en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Msun / yr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Fiducial estimate: 2.3-3.0 Msun/yr → mass loading factor η~1</a:t>
            </a:r>
            <a:endParaRPr b="1" sz="17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outflowing gas is unable to escape from galaxy’s gravity</a:t>
            </a:r>
            <a:endParaRPr b="1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22" title="vout_vesc_new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725" y="817850"/>
            <a:ext cx="5763724" cy="34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628650" y="94249"/>
            <a:ext cx="78867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the discrepancy?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23" title="lambda_plot_muni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50" y="547500"/>
            <a:ext cx="4908801" cy="38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5295350" y="581725"/>
            <a:ext cx="3219900" cy="4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GS-10578 (D’Eugenio+24) has very similar kinematics, but is 5 times more extended and 5 times more massive.</a:t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But neutral gas mass outflow rates ~ 100 Msun/yr.</a:t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-"/>
            </a:pPr>
            <a:r>
              <a:rPr b="1" lang="en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Different moments of PSB galaxy evolution are captured</a:t>
            </a:r>
            <a:endParaRPr b="1"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Times New Roman"/>
              <a:buChar char="-"/>
            </a:pPr>
            <a:r>
              <a:rPr b="1" lang="en" sz="16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Different formation / mass assembly scenarios (see e.g. Dekel+23, Kimmig+25, McClymont+25)</a:t>
            </a:r>
            <a:endParaRPr b="1" sz="16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280175" y="4493275"/>
            <a:ext cx="48441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Stellar kinematics measurements (Pascalau+25)</a:t>
            </a:r>
            <a:endParaRPr b="1"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