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66" r:id="rId13"/>
    <p:sldId id="267" r:id="rId14"/>
    <p:sldId id="272" r:id="rId15"/>
    <p:sldId id="273" r:id="rId16"/>
    <p:sldId id="269" r:id="rId17"/>
    <p:sldId id="270" r:id="rId18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20"/>
      <p:bold r:id="rId21"/>
      <p:italic r:id="rId22"/>
      <p:boldItalic r:id="rId23"/>
    </p:embeddedFont>
    <p:embeddedFont>
      <p:font typeface="Montserrat" panose="00000500000000000000" pitchFamily="2" charset="0"/>
      <p:regular r:id="rId24"/>
      <p:bold r:id="rId25"/>
      <p:italic r:id="rId26"/>
      <p:boldItalic r:id="rId27"/>
    </p:embeddedFont>
    <p:embeddedFont>
      <p:font typeface="Montserrat ExtraLight" panose="00000300000000000000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D75C1D-6CCE-4C11-84FA-C8B20B741B9A}" v="104" dt="2025-07-09T20:12:06.614"/>
    <p1510:client id="{3AED7993-5590-4A27-8889-6BA80AE3533F}" v="233" dt="2025-07-08T13:20:31.5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6d45b0195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6d45b01959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>
          <a:extLst>
            <a:ext uri="{FF2B5EF4-FFF2-40B4-BE49-F238E27FC236}">
              <a16:creationId xmlns:a16="http://schemas.microsoft.com/office/drawing/2014/main" id="{D84EF57B-B713-A93E-FBFD-077521C46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6d45b01959_0_114:notes">
            <a:extLst>
              <a:ext uri="{FF2B5EF4-FFF2-40B4-BE49-F238E27FC236}">
                <a16:creationId xmlns:a16="http://schemas.microsoft.com/office/drawing/2014/main" id="{347E26D7-7089-94D3-712B-EB01F00E1A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6d45b01959_0_114:notes">
            <a:extLst>
              <a:ext uri="{FF2B5EF4-FFF2-40B4-BE49-F238E27FC236}">
                <a16:creationId xmlns:a16="http://schemas.microsoft.com/office/drawing/2014/main" id="{130C1C91-6C70-DC9D-C83C-771D6D246B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8971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6d45b01959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6d45b01959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6d45b01959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6d45b01959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6d45b01959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6d45b01959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6d45b01959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6d45b01959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6d45b0195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6d45b01959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6d45b01959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6d45b01959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6d45b01959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6d45b01959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d45b01959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d45b01959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6d45b01959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6d45b01959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6d45b01959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6d45b01959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6d45b01959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6d45b01959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6d45b01959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6d45b01959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1099657855?app_id=122963" TargetMode="Externa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31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html/2405.20475v1#bib.bib46" TargetMode="External"/><Relationship Id="rId5" Type="http://schemas.openxmlformats.org/officeDocument/2006/relationships/hyperlink" Target="https://arxiv.org/html/2405.20475v1#bib.bib64" TargetMode="External"/><Relationship Id="rId4" Type="http://schemas.openxmlformats.org/officeDocument/2006/relationships/hyperlink" Target="https://arxiv.org/html/2405.20475v1#bib.bib14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1099657492?app_id=122963" TargetMode="Externa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228200" y="1239375"/>
            <a:ext cx="66876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tx1"/>
                </a:solidFill>
                <a:latin typeface="Century Gothic"/>
                <a:sym typeface="Montserrat ExtraLight"/>
              </a:rPr>
              <a:t>From Glass to Galaxies: Entangled Visions - How Art Shapes our Understanding of the Universe</a:t>
            </a:r>
            <a:endParaRPr sz="2000" dirty="0">
              <a:solidFill>
                <a:schemeClr val="tx1"/>
              </a:solidFill>
              <a:latin typeface="Century Gothic"/>
              <a:sym typeface="Montserrat ExtraLight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1228200" y="3092250"/>
            <a:ext cx="66876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Alison Stott  </a:t>
            </a:r>
            <a:r>
              <a:rPr lang="en-GB" sz="150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MA Glass - University of Arts Plymouth</a:t>
            </a:r>
            <a:endParaRPr sz="1500" dirty="0">
              <a:solidFill>
                <a:srgbClr val="FFFFFF"/>
              </a:solidFill>
              <a:latin typeface="Century Gothic"/>
              <a:ea typeface="Montserrat ExtraLight"/>
              <a:cs typeface="Montserrat ExtraLight"/>
              <a:sym typeface="Montserrat Extra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2" title="AlisonStott_making1.jpg"/>
          <p:cNvPicPr preferRelativeResize="0"/>
          <p:nvPr/>
        </p:nvPicPr>
        <p:blipFill rotWithShape="1">
          <a:blip r:embed="rId3">
            <a:alphaModFix/>
          </a:blip>
          <a:srcRect t="-1469" b="14542"/>
          <a:stretch/>
        </p:blipFill>
        <p:spPr>
          <a:xfrm>
            <a:off x="297975" y="383800"/>
            <a:ext cx="3596856" cy="4041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 title="AlisonStott_making2.jpg"/>
          <p:cNvPicPr preferRelativeResize="0"/>
          <p:nvPr/>
        </p:nvPicPr>
        <p:blipFill rotWithShape="1">
          <a:blip r:embed="rId4">
            <a:alphaModFix/>
          </a:blip>
          <a:srcRect b="4942"/>
          <a:stretch/>
        </p:blipFill>
        <p:spPr>
          <a:xfrm>
            <a:off x="4011948" y="452295"/>
            <a:ext cx="4962655" cy="3972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>
          <a:extLst>
            <a:ext uri="{FF2B5EF4-FFF2-40B4-BE49-F238E27FC236}">
              <a16:creationId xmlns:a16="http://schemas.microsoft.com/office/drawing/2014/main" id="{CA616995-F61F-978B-03FB-6B755A434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>
            <a:extLst>
              <a:ext uri="{FF2B5EF4-FFF2-40B4-BE49-F238E27FC236}">
                <a16:creationId xmlns:a16="http://schemas.microsoft.com/office/drawing/2014/main" id="{4DA0052B-7BB7-7F42-D314-93FF0C21D689}"/>
              </a:ext>
            </a:extLst>
          </p:cNvPr>
          <p:cNvSpPr txBox="1"/>
          <p:nvPr/>
        </p:nvSpPr>
        <p:spPr>
          <a:xfrm>
            <a:off x="158366" y="4269862"/>
            <a:ext cx="2639177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120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Installation at Royal William Yard, Plymouth as part of '</a:t>
            </a:r>
            <a:r>
              <a:rPr lang="en-GB" sz="1200" dirty="0" err="1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Artober</a:t>
            </a:r>
            <a:r>
              <a:rPr lang="en-GB" sz="120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'</a:t>
            </a:r>
            <a:endParaRPr lang="en-US" sz="1200" dirty="0">
              <a:solidFill>
                <a:srgbClr val="FFFFFF"/>
              </a:solidFill>
              <a:latin typeface="Century Gothic"/>
              <a:ea typeface="Montserrat ExtraLight"/>
              <a:cs typeface="Montserrat Extra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Alison Stott</a:t>
            </a:r>
            <a:endParaRPr sz="1200" dirty="0">
              <a:solidFill>
                <a:srgbClr val="FFFFFF"/>
              </a:solidFill>
              <a:latin typeface="Century Gothic"/>
              <a:ea typeface="Montserrat ExtraLight"/>
              <a:cs typeface="Montserrat ExtraLight"/>
              <a:sym typeface="Montserrat ExtraLight"/>
            </a:endParaRPr>
          </a:p>
        </p:txBody>
      </p:sp>
      <p:pic>
        <p:nvPicPr>
          <p:cNvPr id="3" name="Online Media 2" title="IMG_2767 (1)">
            <a:hlinkClick r:id="" action="ppaction://media"/>
            <a:extLst>
              <a:ext uri="{FF2B5EF4-FFF2-40B4-BE49-F238E27FC236}">
                <a16:creationId xmlns:a16="http://schemas.microsoft.com/office/drawing/2014/main" id="{70D4A781-FC87-8C46-EC6E-1260DBA4D30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22832" y="-1394"/>
            <a:ext cx="2854403" cy="514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31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3" title="AlisonStott1.jpg"/>
          <p:cNvPicPr preferRelativeResize="0"/>
          <p:nvPr/>
        </p:nvPicPr>
        <p:blipFill rotWithShape="1">
          <a:blip r:embed="rId3">
            <a:alphaModFix/>
          </a:blip>
          <a:srcRect t="7089" b="21660"/>
          <a:stretch/>
        </p:blipFill>
        <p:spPr>
          <a:xfrm>
            <a:off x="1615850" y="95100"/>
            <a:ext cx="5457823" cy="264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3" title="AlisonStott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2950" y="2793300"/>
            <a:ext cx="3036969" cy="219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 title="AlisonStott13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53450" y="2793300"/>
            <a:ext cx="2687227" cy="219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 title="AlisonStott11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4211" y="2793300"/>
            <a:ext cx="2447713" cy="2199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4" title="IMG_1350.jpg"/>
          <p:cNvPicPr preferRelativeResize="0"/>
          <p:nvPr/>
        </p:nvPicPr>
        <p:blipFill rotWithShape="1">
          <a:blip r:embed="rId3">
            <a:alphaModFix/>
          </a:blip>
          <a:srcRect b="21605"/>
          <a:stretch/>
        </p:blipFill>
        <p:spPr>
          <a:xfrm>
            <a:off x="1052375" y="330675"/>
            <a:ext cx="3629027" cy="37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4" title="IMG_1422.jpg"/>
          <p:cNvPicPr preferRelativeResize="0"/>
          <p:nvPr/>
        </p:nvPicPr>
        <p:blipFill rotWithShape="1">
          <a:blip r:embed="rId4">
            <a:alphaModFix/>
          </a:blip>
          <a:srcRect l="19429" r="16782"/>
          <a:stretch/>
        </p:blipFill>
        <p:spPr>
          <a:xfrm>
            <a:off x="5089900" y="330675"/>
            <a:ext cx="3226301" cy="37933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19;p21">
            <a:extLst>
              <a:ext uri="{FF2B5EF4-FFF2-40B4-BE49-F238E27FC236}">
                <a16:creationId xmlns:a16="http://schemas.microsoft.com/office/drawing/2014/main" id="{B3F4CC08-3BEC-CE31-F549-B948B5C1034A}"/>
              </a:ext>
            </a:extLst>
          </p:cNvPr>
          <p:cNvSpPr txBox="1"/>
          <p:nvPr/>
        </p:nvSpPr>
        <p:spPr>
          <a:xfrm>
            <a:off x="242000" y="4506825"/>
            <a:ext cx="64515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120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Development of 'Natural </a:t>
            </a:r>
            <a:r>
              <a:rPr lang="en-GB" sz="1200" dirty="0" err="1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Focussers</a:t>
            </a:r>
            <a:r>
              <a:rPr lang="en-GB" sz="120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' for Bristol University Physics dept</a:t>
            </a:r>
            <a:endParaRPr lang="en-US" sz="1200" dirty="0">
              <a:solidFill>
                <a:srgbClr val="FFFFFF"/>
              </a:solidFill>
              <a:latin typeface="Century Gothic"/>
              <a:ea typeface="Montserrat ExtraLight"/>
              <a:cs typeface="Montserrat Extra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Alison Stott</a:t>
            </a:r>
            <a:endParaRPr sz="1200" dirty="0">
              <a:solidFill>
                <a:srgbClr val="FFFFFF"/>
              </a:solidFill>
              <a:latin typeface="Century Gothic"/>
              <a:ea typeface="Montserrat ExtraLight"/>
              <a:cs typeface="Montserrat ExtraLight"/>
              <a:sym typeface="Montserrat Extra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ght fixture with a circular light fixture&#10;&#10;AI-generated content may be incorrect.">
            <a:extLst>
              <a:ext uri="{FF2B5EF4-FFF2-40B4-BE49-F238E27FC236}">
                <a16:creationId xmlns:a16="http://schemas.microsoft.com/office/drawing/2014/main" id="{000B3003-EF28-A343-B216-6FE014BEB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93" y="289891"/>
            <a:ext cx="4689286" cy="4340087"/>
          </a:xfrm>
          <a:prstGeom prst="rect">
            <a:avLst/>
          </a:prstGeom>
        </p:spPr>
      </p:pic>
      <p:pic>
        <p:nvPicPr>
          <p:cNvPr id="4" name="Picture 3" descr="Close-up of a solar system&#10;&#10;AI-generated content may be incorrect.">
            <a:extLst>
              <a:ext uri="{FF2B5EF4-FFF2-40B4-BE49-F238E27FC236}">
                <a16:creationId xmlns:a16="http://schemas.microsoft.com/office/drawing/2014/main" id="{4F15B56C-361C-8831-AAFF-D3E7D7002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840" y="289891"/>
            <a:ext cx="3219864" cy="4340087"/>
          </a:xfrm>
          <a:prstGeom prst="rect">
            <a:avLst/>
          </a:prstGeom>
        </p:spPr>
      </p:pic>
      <p:sp>
        <p:nvSpPr>
          <p:cNvPr id="6" name="Google Shape;119;p21">
            <a:extLst>
              <a:ext uri="{FF2B5EF4-FFF2-40B4-BE49-F238E27FC236}">
                <a16:creationId xmlns:a16="http://schemas.microsoft.com/office/drawing/2014/main" id="{9D9F6454-535F-1C63-AF1C-9EE24ED81692}"/>
              </a:ext>
            </a:extLst>
          </p:cNvPr>
          <p:cNvSpPr txBox="1"/>
          <p:nvPr/>
        </p:nvSpPr>
        <p:spPr>
          <a:xfrm>
            <a:off x="374522" y="4589651"/>
            <a:ext cx="64515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120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 'Natural </a:t>
            </a:r>
            <a:r>
              <a:rPr lang="en-GB" sz="1200" dirty="0" err="1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Focusser</a:t>
            </a:r>
            <a:r>
              <a:rPr lang="en-GB" sz="120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' for Bristol University Physics dept</a:t>
            </a:r>
            <a:endParaRPr lang="en-US" sz="1200" dirty="0">
              <a:solidFill>
                <a:srgbClr val="FFFFFF"/>
              </a:solidFill>
              <a:latin typeface="Century Gothic"/>
              <a:ea typeface="Montserrat ExtraLight"/>
              <a:cs typeface="Montserrat Extra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Alison Stott</a:t>
            </a:r>
            <a:endParaRPr sz="1200" dirty="0">
              <a:solidFill>
                <a:srgbClr val="FFFFFF"/>
              </a:solidFill>
              <a:latin typeface="Century Gothic"/>
              <a:ea typeface="Montserrat ExtraLight"/>
              <a:cs typeface="Montserrat ExtraLight"/>
              <a:sym typeface="Montserrat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2800252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ripod&#10;&#10;AI-generated content may be incorrect.">
            <a:extLst>
              <a:ext uri="{FF2B5EF4-FFF2-40B4-BE49-F238E27FC236}">
                <a16:creationId xmlns:a16="http://schemas.microsoft.com/office/drawing/2014/main" id="{3D192B73-C759-5928-4F18-300005878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679" y="0"/>
            <a:ext cx="2767773" cy="5143500"/>
          </a:xfrm>
          <a:prstGeom prst="rect">
            <a:avLst/>
          </a:prstGeom>
        </p:spPr>
      </p:pic>
      <p:pic>
        <p:nvPicPr>
          <p:cNvPr id="4" name="Picture 3" descr="A close up of a globe&#10;&#10;AI-generated content may be incorrect.">
            <a:extLst>
              <a:ext uri="{FF2B5EF4-FFF2-40B4-BE49-F238E27FC236}">
                <a16:creationId xmlns:a16="http://schemas.microsoft.com/office/drawing/2014/main" id="{AD17AF1E-2EED-3591-C979-DD3D1AAF5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39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46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6" title="f979e6527d22872da57f8e81d5c3b3d24ae9bd2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350" y="623850"/>
            <a:ext cx="5420851" cy="406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6"/>
          <p:cNvSpPr txBox="1"/>
          <p:nvPr/>
        </p:nvSpPr>
        <p:spPr>
          <a:xfrm>
            <a:off x="216525" y="4638550"/>
            <a:ext cx="6451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Image Credit: Volker Springel, Virgo Consortium</a:t>
            </a:r>
            <a:endParaRPr sz="1000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152" name="Google Shape;152;p26"/>
          <p:cNvSpPr txBox="1"/>
          <p:nvPr/>
        </p:nvSpPr>
        <p:spPr>
          <a:xfrm>
            <a:off x="1863650" y="57925"/>
            <a:ext cx="7094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Caustic Skeleton of the Cosmic Web</a:t>
            </a:r>
            <a:r>
              <a:rPr lang="en-GB" sz="17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GB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(Arnol’d, </a:t>
            </a:r>
            <a:r>
              <a:rPr lang="en-GB" sz="8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1982</a:t>
            </a:r>
            <a:r>
              <a:rPr lang="en-GB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; Hidding et al., </a:t>
            </a:r>
            <a:r>
              <a:rPr lang="en-GB" sz="8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2014</a:t>
            </a:r>
            <a:r>
              <a:rPr lang="en-GB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; Feldbrugge et al., </a:t>
            </a:r>
            <a:r>
              <a:rPr lang="en-GB" sz="8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2018</a:t>
            </a:r>
            <a:r>
              <a:rPr lang="en-GB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13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pic>
        <p:nvPicPr>
          <p:cNvPr id="153" name="Google Shape;153;p26" title="1_lbM5vpa5EilYnaBuP1sqjA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28737" y="923874"/>
            <a:ext cx="3164675" cy="142903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6"/>
          <p:cNvSpPr txBox="1"/>
          <p:nvPr/>
        </p:nvSpPr>
        <p:spPr>
          <a:xfrm>
            <a:off x="5833625" y="2352900"/>
            <a:ext cx="365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Image Credit: Research Gate</a:t>
            </a:r>
            <a:endParaRPr sz="1000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pic>
        <p:nvPicPr>
          <p:cNvPr id="155" name="Google Shape;155;p26" title="catastrophes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33625" y="3149790"/>
            <a:ext cx="3231326" cy="105553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6"/>
          <p:cNvSpPr txBox="1"/>
          <p:nvPr/>
        </p:nvSpPr>
        <p:spPr>
          <a:xfrm>
            <a:off x="5757200" y="4299850"/>
            <a:ext cx="3652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Image taken from</a:t>
            </a:r>
            <a:endParaRPr sz="1000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‘Catastrophe Optics: Morphologies of Caustics and Their Diffraction Patterns by M.V.Berry &amp; C.Upstill</a:t>
            </a:r>
            <a:endParaRPr sz="1000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/>
          <p:nvPr/>
        </p:nvSpPr>
        <p:spPr>
          <a:xfrm>
            <a:off x="1228200" y="1239375"/>
            <a:ext cx="6687600" cy="23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Thank You for Your Time!</a:t>
            </a:r>
            <a:endParaRPr sz="3300" dirty="0">
              <a:solidFill>
                <a:srgbClr val="FFFFFF"/>
              </a:solidFill>
              <a:latin typeface="Century Gothic"/>
              <a:ea typeface="Montserrat ExtraLight"/>
              <a:cs typeface="Montserrat ExtraLight"/>
              <a:sym typeface="Montserrat Extra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Alison Stott</a:t>
            </a:r>
            <a:endParaRPr sz="2200" dirty="0">
              <a:solidFill>
                <a:srgbClr val="FFFFFF"/>
              </a:solidFill>
              <a:latin typeface="Century Gothic"/>
              <a:ea typeface="Montserrat ExtraLight"/>
              <a:cs typeface="Montserrat Extra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alison@alisonstott-art.com</a:t>
            </a:r>
            <a:endParaRPr sz="2000" dirty="0">
              <a:solidFill>
                <a:srgbClr val="FFFFFF"/>
              </a:solidFill>
              <a:latin typeface="Century Gothic"/>
              <a:ea typeface="Montserrat ExtraLight"/>
              <a:cs typeface="Montserrat ExtraLight"/>
              <a:sym typeface="Montserrat Extra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1228200" y="3092250"/>
            <a:ext cx="6687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pic>
        <p:nvPicPr>
          <p:cNvPr id="61" name="Google Shape;61;p14" title="needle460_2.jpg"/>
          <p:cNvPicPr preferRelativeResize="0"/>
          <p:nvPr/>
        </p:nvPicPr>
        <p:blipFill rotWithShape="1">
          <a:blip r:embed="rId3">
            <a:alphaModFix/>
          </a:blip>
          <a:srcRect t="1565" b="8482"/>
          <a:stretch/>
        </p:blipFill>
        <p:spPr>
          <a:xfrm>
            <a:off x="82675" y="138925"/>
            <a:ext cx="8978650" cy="486564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82675" y="138925"/>
            <a:ext cx="8978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err="1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Kimsooja</a:t>
            </a:r>
            <a:endParaRPr lang="en-US" sz="1800" err="1">
              <a:solidFill>
                <a:srgbClr val="FFFFFF"/>
              </a:solidFill>
              <a:latin typeface="Century Gothic"/>
              <a:ea typeface="Montserrat ExtraLight"/>
              <a:cs typeface="Montserrat Extra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A Needle Woman: Galaxy was   a memory,  Earth is a Souvenir. 2014</a:t>
            </a:r>
            <a:endParaRPr sz="1800" dirty="0">
              <a:solidFill>
                <a:srgbClr val="FFFFFF"/>
              </a:solidFill>
              <a:latin typeface="Century Gothic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3987900" y="3884450"/>
            <a:ext cx="51561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Commissioned by Cornell Council for the Arts, NY.</a:t>
            </a:r>
            <a:endParaRPr lang="en-US" sz="1200">
              <a:solidFill>
                <a:srgbClr val="FFFFFF"/>
              </a:solidFill>
              <a:latin typeface="Century Gothic"/>
              <a:ea typeface="Montserrat ExtraLight"/>
              <a:cs typeface="Montserrat Extra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A collaboration with Stephanie Owens, Ulrich Wiesner, Ferdinand  Kohle and </a:t>
            </a:r>
            <a:r>
              <a:rPr lang="en-GB" sz="1200" err="1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Jaeho</a:t>
            </a:r>
            <a:r>
              <a:rPr lang="en-GB" sz="120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 Chong.</a:t>
            </a:r>
            <a:endParaRPr sz="1200">
              <a:solidFill>
                <a:srgbClr val="FFFFFF"/>
              </a:solidFill>
              <a:latin typeface="Century Gothic"/>
              <a:ea typeface="Montserrat ExtraLight"/>
              <a:cs typeface="Montserrat Extra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err="1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Kimsooja</a:t>
            </a:r>
            <a:r>
              <a:rPr lang="en-GB" sz="120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 unfolds the notion of a needle as an intersection between distance and memory threading across a cosmic scale.</a:t>
            </a:r>
            <a:endParaRPr sz="1200" dirty="0">
              <a:solidFill>
                <a:srgbClr val="FFFFFF"/>
              </a:solidFill>
              <a:latin typeface="Century Gothic"/>
              <a:ea typeface="Montserrat ExtraLight"/>
              <a:cs typeface="Montserrat ExtraLight"/>
              <a:sym typeface="Montserrat Extra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/>
        </p:nvSpPr>
        <p:spPr>
          <a:xfrm>
            <a:off x="1421760" y="2763525"/>
            <a:ext cx="6289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pic>
        <p:nvPicPr>
          <p:cNvPr id="69" name="Google Shape;69;p15" title="Polymer.jpg"/>
          <p:cNvPicPr preferRelativeResize="0"/>
          <p:nvPr/>
        </p:nvPicPr>
        <p:blipFill rotWithShape="1">
          <a:blip r:embed="rId3">
            <a:alphaModFix/>
          </a:blip>
          <a:srcRect l="2914" r="3055"/>
          <a:stretch/>
        </p:blipFill>
        <p:spPr>
          <a:xfrm>
            <a:off x="345950" y="2611950"/>
            <a:ext cx="4107399" cy="244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 title="PolymerApplication.jpg"/>
          <p:cNvPicPr preferRelativeResize="0"/>
          <p:nvPr/>
        </p:nvPicPr>
        <p:blipFill rotWithShape="1">
          <a:blip r:embed="rId4">
            <a:alphaModFix/>
          </a:blip>
          <a:srcRect l="5970"/>
          <a:stretch/>
        </p:blipFill>
        <p:spPr>
          <a:xfrm>
            <a:off x="345951" y="84325"/>
            <a:ext cx="4107399" cy="244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 title="PolymerSheet.jpg"/>
          <p:cNvPicPr preferRelativeResize="0"/>
          <p:nvPr/>
        </p:nvPicPr>
        <p:blipFill rotWithShape="1">
          <a:blip r:embed="rId5">
            <a:alphaModFix/>
          </a:blip>
          <a:srcRect l="3409"/>
          <a:stretch/>
        </p:blipFill>
        <p:spPr>
          <a:xfrm>
            <a:off x="4572000" y="2611950"/>
            <a:ext cx="4219499" cy="244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 title="PolymerSpreading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56986" y="159328"/>
            <a:ext cx="4234504" cy="2372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1228200" y="3092250"/>
            <a:ext cx="6687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pic>
        <p:nvPicPr>
          <p:cNvPr id="78" name="Google Shape;78;p16" title="ut_interstellarOpener_f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88" y="0"/>
            <a:ext cx="771523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82675" y="138925"/>
            <a:ext cx="89787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‘Gargantua’</a:t>
            </a:r>
            <a:endParaRPr lang="en-US" sz="1800">
              <a:solidFill>
                <a:srgbClr val="FFFFFF"/>
              </a:solidFill>
              <a:latin typeface="Century Gothic"/>
              <a:ea typeface="Montserrat ExtraLight"/>
              <a:cs typeface="Montserrat Extra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Interstellar - Directed by Christopher Nolan, Executive Producer Kip Thorne</a:t>
            </a:r>
            <a:endParaRPr sz="1800" dirty="0">
              <a:solidFill>
                <a:srgbClr val="FFFFFF"/>
              </a:solidFill>
              <a:latin typeface="Century Gothic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5772575" y="4364275"/>
            <a:ext cx="5156100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err="1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DNeg</a:t>
            </a:r>
            <a:r>
              <a:rPr lang="en-GB" sz="105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/Warner Bros Entertainment Inc</a:t>
            </a:r>
            <a:endParaRPr lang="en-US" sz="1050">
              <a:solidFill>
                <a:srgbClr val="FFFFFF"/>
              </a:solidFill>
              <a:latin typeface="Century Gothic"/>
              <a:ea typeface="Montserrat ExtraLight"/>
              <a:cs typeface="Montserrat Extra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Paul Franklin  - Creative Director for </a:t>
            </a:r>
            <a:r>
              <a:rPr lang="en-GB" sz="1050" err="1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DNeg</a:t>
            </a:r>
            <a:endParaRPr sz="1050">
              <a:solidFill>
                <a:srgbClr val="FFFFFF"/>
              </a:solidFill>
              <a:latin typeface="Century Gothic"/>
              <a:ea typeface="Montserrat ExtraLight"/>
              <a:cs typeface="Montserrat Extra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Eugenie Von </a:t>
            </a:r>
            <a:r>
              <a:rPr lang="en-GB" sz="1050" err="1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Tunzelman</a:t>
            </a:r>
            <a:r>
              <a:rPr lang="en-GB" sz="105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 - VFX Supervisor for </a:t>
            </a:r>
            <a:r>
              <a:rPr lang="en-GB" sz="1050" err="1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DNeg</a:t>
            </a:r>
            <a:endParaRPr sz="1100" err="1">
              <a:solidFill>
                <a:srgbClr val="FFFFFF"/>
              </a:solidFill>
              <a:latin typeface="Century Gothic"/>
              <a:ea typeface="Montserrat ExtraLight"/>
              <a:cs typeface="Montserrat Extra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7" title="paper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0850" y="76600"/>
            <a:ext cx="2934050" cy="261747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/>
          <p:nvPr/>
        </p:nvSpPr>
        <p:spPr>
          <a:xfrm>
            <a:off x="6146700" y="2571750"/>
            <a:ext cx="2997300" cy="2497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7" name="Google Shape;87;p17" title="paper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9125" y="2628800"/>
            <a:ext cx="2832450" cy="244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 title="ut_interstellar5_f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025" y="76600"/>
            <a:ext cx="38100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/>
        </p:nvSpPr>
        <p:spPr>
          <a:xfrm>
            <a:off x="141550" y="4313550"/>
            <a:ext cx="38793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Thorne’s diagram of how a black hole distorts light</a:t>
            </a:r>
            <a:endParaRPr sz="1200" dirty="0">
              <a:solidFill>
                <a:srgbClr val="FFFFFF"/>
              </a:solidFill>
              <a:latin typeface="Century Gothic"/>
              <a:ea typeface="Montserrat ExtraLight"/>
              <a:cs typeface="Montserrat ExtraLight"/>
              <a:sym typeface="Montserrat Extra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8" title="eots04_SupermassiveBlackHoleInM87-6c29775 (1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500" y="42025"/>
            <a:ext cx="8306781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/>
          <p:nvPr/>
        </p:nvSpPr>
        <p:spPr>
          <a:xfrm>
            <a:off x="1644350" y="4372975"/>
            <a:ext cx="63969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Supermassive Black Hole in Galaxy M87 </a:t>
            </a:r>
            <a:endParaRPr lang="en-US" sz="1200">
              <a:solidFill>
                <a:srgbClr val="FFFFFF"/>
              </a:solidFill>
              <a:latin typeface="Century Gothic"/>
              <a:ea typeface="Montserrat ExtraLight"/>
              <a:cs typeface="Montserrat Extra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 Credit: EHT Collaboration</a:t>
            </a:r>
            <a:endParaRPr sz="1000" dirty="0">
              <a:solidFill>
                <a:srgbClr val="FFFFFF"/>
              </a:solidFill>
              <a:latin typeface="Century Gothic"/>
              <a:ea typeface="Montserrat ExtraLight"/>
              <a:cs typeface="Montserrat ExtraLight"/>
              <a:sym typeface="Montserrat Extra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9" title="dvsz26bTACXNxidkBaCCaS.jpg"/>
          <p:cNvPicPr preferRelativeResize="0"/>
          <p:nvPr/>
        </p:nvPicPr>
        <p:blipFill rotWithShape="1">
          <a:blip r:embed="rId3">
            <a:alphaModFix/>
          </a:blip>
          <a:srcRect l="16161" r="10910"/>
          <a:stretch/>
        </p:blipFill>
        <p:spPr>
          <a:xfrm>
            <a:off x="118650" y="115800"/>
            <a:ext cx="3038976" cy="234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 title="eNRSbiy2PyTruPWqNpGy6Z (1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9699" y="1322525"/>
            <a:ext cx="5738250" cy="317452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3219700" y="4549275"/>
            <a:ext cx="5738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‘Infinite Crystal World’  by Team Lab, Tokyo Digital Art Museum</a:t>
            </a:r>
            <a:endParaRPr sz="1000" dirty="0">
              <a:solidFill>
                <a:srgbClr val="FFFFFF"/>
              </a:solidFill>
              <a:latin typeface="Century Gothic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118650" y="2512950"/>
            <a:ext cx="5738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Meta VR Headset</a:t>
            </a:r>
            <a:endParaRPr sz="1000" dirty="0">
              <a:solidFill>
                <a:srgbClr val="FFFFFF"/>
              </a:solidFill>
              <a:latin typeface="Century Gothic"/>
              <a:ea typeface="Montserrat ExtraLight"/>
              <a:cs typeface="Montserrat ExtraLight"/>
              <a:sym typeface="Montserrat Extra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0" title="Copy of AlisonStott_0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6399" y="152400"/>
            <a:ext cx="2235203" cy="167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 title="Copy of AlisonStott_06.jpg"/>
          <p:cNvPicPr preferRelativeResize="0"/>
          <p:nvPr/>
        </p:nvPicPr>
        <p:blipFill rotWithShape="1">
          <a:blip r:embed="rId4">
            <a:alphaModFix/>
          </a:blip>
          <a:srcRect b="17518"/>
          <a:stretch/>
        </p:blipFill>
        <p:spPr>
          <a:xfrm>
            <a:off x="6756400" y="1952275"/>
            <a:ext cx="2235197" cy="138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 title="IMG_909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 title="Copy of Copy of 010A0537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24237" y="3458450"/>
            <a:ext cx="2299530" cy="153264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 txBox="1"/>
          <p:nvPr/>
        </p:nvSpPr>
        <p:spPr>
          <a:xfrm>
            <a:off x="152450" y="4260625"/>
            <a:ext cx="64515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Lucent: A Bit of Light Relief</a:t>
            </a:r>
            <a:endParaRPr lang="en-US" sz="1200">
              <a:solidFill>
                <a:srgbClr val="FFFFFF"/>
              </a:solidFill>
              <a:latin typeface="Century Gothic"/>
              <a:ea typeface="Montserrat ExtraLight"/>
              <a:cs typeface="Montserrat Extra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Alison Stott</a:t>
            </a:r>
            <a:endParaRPr sz="1200" dirty="0">
              <a:solidFill>
                <a:srgbClr val="FFFFFF"/>
              </a:solidFill>
              <a:latin typeface="Century Gothic"/>
              <a:ea typeface="Montserrat ExtraLight"/>
              <a:cs typeface="Montserrat ExtraLight"/>
              <a:sym typeface="Montserrat Extra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/>
        </p:nvSpPr>
        <p:spPr>
          <a:xfrm>
            <a:off x="242000" y="4506825"/>
            <a:ext cx="64515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120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Installation at '</a:t>
            </a:r>
            <a:r>
              <a:rPr lang="en-GB" sz="1200" dirty="0" err="1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Artober</a:t>
            </a:r>
            <a:r>
              <a:rPr lang="en-GB" sz="120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', Royal William Yard, Plymouth</a:t>
            </a:r>
            <a:endParaRPr lang="en-US" sz="1200" dirty="0">
              <a:solidFill>
                <a:srgbClr val="FFFFFF"/>
              </a:solidFill>
              <a:latin typeface="Century Gothic"/>
              <a:ea typeface="Montserrat ExtraLight"/>
              <a:cs typeface="Montserrat Extra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FFFFFF"/>
                </a:solidFill>
                <a:latin typeface="Century Gothic"/>
                <a:ea typeface="Montserrat ExtraLight"/>
                <a:cs typeface="Montserrat ExtraLight"/>
                <a:sym typeface="Montserrat ExtraLight"/>
              </a:rPr>
              <a:t>Alison Stott</a:t>
            </a:r>
            <a:endParaRPr sz="1200" dirty="0">
              <a:solidFill>
                <a:srgbClr val="FFFFFF"/>
              </a:solidFill>
              <a:latin typeface="Century Gothic"/>
              <a:ea typeface="Montserrat ExtraLight"/>
              <a:cs typeface="Montserrat ExtraLight"/>
              <a:sym typeface="Montserrat ExtraLight"/>
            </a:endParaRPr>
          </a:p>
        </p:txBody>
      </p:sp>
      <p:pic>
        <p:nvPicPr>
          <p:cNvPr id="2" name="Online Media 1" title="IMG_2625 (1)">
            <a:hlinkClick r:id="" action="ppaction://media"/>
            <a:extLst>
              <a:ext uri="{FF2B5EF4-FFF2-40B4-BE49-F238E27FC236}">
                <a16:creationId xmlns:a16="http://schemas.microsoft.com/office/drawing/2014/main" id="{9AEE6C82-2FD2-FDAA-2995-EDF50C1B6B6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96230" y="-1393"/>
            <a:ext cx="8144572" cy="460963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17</Slides>
  <Notes>15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Simple Dark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86</cp:revision>
  <dcterms:modified xsi:type="dcterms:W3CDTF">2025-07-09T20:12:55Z</dcterms:modified>
</cp:coreProperties>
</file>