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3" r:id="rId3"/>
    <p:sldId id="258" r:id="rId4"/>
    <p:sldId id="274" r:id="rId5"/>
    <p:sldId id="262" r:id="rId6"/>
    <p:sldId id="279" r:id="rId7"/>
    <p:sldId id="270" r:id="rId8"/>
    <p:sldId id="271" r:id="rId9"/>
    <p:sldId id="272" r:id="rId10"/>
    <p:sldId id="284" r:id="rId11"/>
    <p:sldId id="285"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48" autoAdjust="0"/>
    <p:restoredTop sz="74611" autoAdjust="0"/>
  </p:normalViewPr>
  <p:slideViewPr>
    <p:cSldViewPr snapToGrid="0">
      <p:cViewPr varScale="1">
        <p:scale>
          <a:sx n="43" d="100"/>
          <a:sy n="43" d="100"/>
        </p:scale>
        <p:origin x="86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A1B9F-E1E7-40A0-BA72-86A97D9590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B11F233-0931-4215-869B-1748211D1AEE}">
      <dgm:prSet/>
      <dgm:spPr/>
      <dgm:t>
        <a:bodyPr/>
        <a:lstStyle/>
        <a:p>
          <a:pPr>
            <a:lnSpc>
              <a:spcPct val="100000"/>
            </a:lnSpc>
          </a:pPr>
          <a:r>
            <a:rPr lang="en-GB" dirty="0">
              <a:latin typeface="High Tower Text" panose="02040502050506030303" pitchFamily="18" charset="77"/>
            </a:rPr>
            <a:t>Science fiction has potential for science communication and science literacy</a:t>
          </a:r>
          <a:endParaRPr lang="en-US" dirty="0">
            <a:latin typeface="High Tower Text" panose="02040502050506030303" pitchFamily="18" charset="77"/>
          </a:endParaRPr>
        </a:p>
      </dgm:t>
    </dgm:pt>
    <dgm:pt modelId="{63977F37-ED07-44EB-94CC-812B695BB72F}" type="parTrans" cxnId="{5FBFC6A3-D15A-4621-B878-A68D758B5839}">
      <dgm:prSet/>
      <dgm:spPr/>
      <dgm:t>
        <a:bodyPr/>
        <a:lstStyle/>
        <a:p>
          <a:endParaRPr lang="en-US"/>
        </a:p>
      </dgm:t>
    </dgm:pt>
    <dgm:pt modelId="{3D64BBC2-583B-45E0-AD78-F697A4D8F451}" type="sibTrans" cxnId="{5FBFC6A3-D15A-4621-B878-A68D758B5839}">
      <dgm:prSet/>
      <dgm:spPr/>
      <dgm:t>
        <a:bodyPr/>
        <a:lstStyle/>
        <a:p>
          <a:endParaRPr lang="en-US"/>
        </a:p>
      </dgm:t>
    </dgm:pt>
    <dgm:pt modelId="{DD8B8610-D4B7-4F6D-8282-A462DF9F172E}">
      <dgm:prSet/>
      <dgm:spPr/>
      <dgm:t>
        <a:bodyPr/>
        <a:lstStyle/>
        <a:p>
          <a:pPr>
            <a:lnSpc>
              <a:spcPct val="100000"/>
            </a:lnSpc>
          </a:pPr>
          <a:r>
            <a:rPr lang="en-GB" dirty="0">
              <a:latin typeface="High Tower Text" panose="02040502050506030303" pitchFamily="18" charset="77"/>
            </a:rPr>
            <a:t>What discussions are scientists and SF creators having?</a:t>
          </a:r>
          <a:endParaRPr lang="en-US" dirty="0">
            <a:latin typeface="High Tower Text" panose="02040502050506030303" pitchFamily="18" charset="77"/>
          </a:endParaRPr>
        </a:p>
      </dgm:t>
    </dgm:pt>
    <dgm:pt modelId="{D11AD1B5-A316-4C76-A9C0-46A882611201}" type="parTrans" cxnId="{4CABF414-544D-429D-A411-970DB587C39E}">
      <dgm:prSet/>
      <dgm:spPr/>
      <dgm:t>
        <a:bodyPr/>
        <a:lstStyle/>
        <a:p>
          <a:endParaRPr lang="en-US"/>
        </a:p>
      </dgm:t>
    </dgm:pt>
    <dgm:pt modelId="{005B968E-CD70-4AFF-9465-EADC0973150B}" type="sibTrans" cxnId="{4CABF414-544D-429D-A411-970DB587C39E}">
      <dgm:prSet/>
      <dgm:spPr/>
      <dgm:t>
        <a:bodyPr/>
        <a:lstStyle/>
        <a:p>
          <a:endParaRPr lang="en-US"/>
        </a:p>
      </dgm:t>
    </dgm:pt>
    <dgm:pt modelId="{7980A855-4680-4717-B141-69F39EC59A5D}">
      <dgm:prSet/>
      <dgm:spPr/>
      <dgm:t>
        <a:bodyPr/>
        <a:lstStyle/>
        <a:p>
          <a:pPr>
            <a:lnSpc>
              <a:spcPct val="100000"/>
            </a:lnSpc>
          </a:pPr>
          <a:r>
            <a:rPr lang="en-GB" dirty="0">
              <a:latin typeface="High Tower Text" panose="02040502050506030303" pitchFamily="18" charset="77"/>
            </a:rPr>
            <a:t>Investigate with exoplanet science as it has undergone a big change</a:t>
          </a:r>
          <a:endParaRPr lang="en-US" dirty="0">
            <a:latin typeface="High Tower Text" panose="02040502050506030303" pitchFamily="18" charset="77"/>
          </a:endParaRPr>
        </a:p>
      </dgm:t>
    </dgm:pt>
    <dgm:pt modelId="{23643ED5-3EBE-4D87-B5D2-D88F180C1375}" type="parTrans" cxnId="{812EE607-5C8F-414B-AD33-6C4D8D9735A7}">
      <dgm:prSet/>
      <dgm:spPr/>
      <dgm:t>
        <a:bodyPr/>
        <a:lstStyle/>
        <a:p>
          <a:endParaRPr lang="en-US"/>
        </a:p>
      </dgm:t>
    </dgm:pt>
    <dgm:pt modelId="{1F6940C8-D7E1-4812-A182-EB75248D8B14}" type="sibTrans" cxnId="{812EE607-5C8F-414B-AD33-6C4D8D9735A7}">
      <dgm:prSet/>
      <dgm:spPr/>
      <dgm:t>
        <a:bodyPr/>
        <a:lstStyle/>
        <a:p>
          <a:endParaRPr lang="en-US"/>
        </a:p>
      </dgm:t>
    </dgm:pt>
    <dgm:pt modelId="{EFC89FC0-2913-45A2-A6FB-B993E4789B82}">
      <dgm:prSet/>
      <dgm:spPr/>
      <dgm:t>
        <a:bodyPr/>
        <a:lstStyle/>
        <a:p>
          <a:pPr>
            <a:lnSpc>
              <a:spcPct val="100000"/>
            </a:lnSpc>
          </a:pPr>
          <a:r>
            <a:rPr lang="en-GB" dirty="0">
              <a:latin typeface="High Tower Text" panose="02040502050506030303" pitchFamily="18" charset="77"/>
            </a:rPr>
            <a:t>Focused question: to what extent are scientific concepts about exoplanets diffused through science fiction?</a:t>
          </a:r>
          <a:endParaRPr lang="en-US" dirty="0">
            <a:latin typeface="High Tower Text" panose="02040502050506030303" pitchFamily="18" charset="77"/>
          </a:endParaRPr>
        </a:p>
      </dgm:t>
    </dgm:pt>
    <dgm:pt modelId="{45559D57-DBD1-4C08-9E50-03A2B4ABF620}" type="parTrans" cxnId="{6EBD8680-13C6-40F8-89B3-58C90CC5257A}">
      <dgm:prSet/>
      <dgm:spPr/>
      <dgm:t>
        <a:bodyPr/>
        <a:lstStyle/>
        <a:p>
          <a:endParaRPr lang="en-US"/>
        </a:p>
      </dgm:t>
    </dgm:pt>
    <dgm:pt modelId="{DE455829-26EE-4DFC-B988-02E1B704851A}" type="sibTrans" cxnId="{6EBD8680-13C6-40F8-89B3-58C90CC5257A}">
      <dgm:prSet/>
      <dgm:spPr/>
      <dgm:t>
        <a:bodyPr/>
        <a:lstStyle/>
        <a:p>
          <a:endParaRPr lang="en-US"/>
        </a:p>
      </dgm:t>
    </dgm:pt>
    <dgm:pt modelId="{B84007BD-6B77-4E87-9F1E-EEF88E62FA01}">
      <dgm:prSet/>
      <dgm:spPr/>
      <dgm:t>
        <a:bodyPr/>
        <a:lstStyle/>
        <a:p>
          <a:pPr>
            <a:lnSpc>
              <a:spcPct val="100000"/>
            </a:lnSpc>
          </a:pPr>
          <a:r>
            <a:rPr lang="en-GB" dirty="0">
              <a:latin typeface="High Tower Text" panose="02040502050506030303" pitchFamily="18" charset="77"/>
            </a:rPr>
            <a:t>Solution: Big data, digital humanities approach</a:t>
          </a:r>
          <a:endParaRPr lang="en-US" dirty="0">
            <a:latin typeface="High Tower Text" panose="02040502050506030303" pitchFamily="18" charset="77"/>
          </a:endParaRPr>
        </a:p>
      </dgm:t>
    </dgm:pt>
    <dgm:pt modelId="{538E1E85-3FD8-40F7-A389-997197026204}" type="parTrans" cxnId="{34E25724-897E-4909-B747-BFA7BAE619E4}">
      <dgm:prSet/>
      <dgm:spPr/>
      <dgm:t>
        <a:bodyPr/>
        <a:lstStyle/>
        <a:p>
          <a:endParaRPr lang="en-US"/>
        </a:p>
      </dgm:t>
    </dgm:pt>
    <dgm:pt modelId="{C0327A50-C0E9-41D4-A88E-D9B58E8EC9DE}" type="sibTrans" cxnId="{34E25724-897E-4909-B747-BFA7BAE619E4}">
      <dgm:prSet/>
      <dgm:spPr/>
      <dgm:t>
        <a:bodyPr/>
        <a:lstStyle/>
        <a:p>
          <a:endParaRPr lang="en-US"/>
        </a:p>
      </dgm:t>
    </dgm:pt>
    <dgm:pt modelId="{ABBF63C8-52BD-4C78-AD4A-12692653FD07}" type="pres">
      <dgm:prSet presAssocID="{6B3A1B9F-E1E7-40A0-BA72-86A97D95908B}" presName="root" presStyleCnt="0">
        <dgm:presLayoutVars>
          <dgm:dir/>
          <dgm:resizeHandles val="exact"/>
        </dgm:presLayoutVars>
      </dgm:prSet>
      <dgm:spPr/>
    </dgm:pt>
    <dgm:pt modelId="{E7F7584A-EA53-48CA-AA7D-D55E3C7C02EE}" type="pres">
      <dgm:prSet presAssocID="{AB11F233-0931-4215-869B-1748211D1AEE}" presName="compNode" presStyleCnt="0"/>
      <dgm:spPr/>
    </dgm:pt>
    <dgm:pt modelId="{3F1B1D08-BF14-43F9-A4B3-AA26918A85DC}" type="pres">
      <dgm:prSet presAssocID="{AB11F233-0931-4215-869B-1748211D1AEE}" presName="bgRect" presStyleLbl="bgShp" presStyleIdx="0" presStyleCnt="5"/>
      <dgm:spPr/>
    </dgm:pt>
    <dgm:pt modelId="{D0E8CBF0-7037-4EAB-9C11-A0533A268723}" type="pres">
      <dgm:prSet presAssocID="{AB11F233-0931-4215-869B-1748211D1AEE}"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torytelling outline"/>
        </a:ext>
      </dgm:extLst>
    </dgm:pt>
    <dgm:pt modelId="{AC85E9B1-5E37-4EBE-923A-DE22F9D2B933}" type="pres">
      <dgm:prSet presAssocID="{AB11F233-0931-4215-869B-1748211D1AEE}" presName="spaceRect" presStyleCnt="0"/>
      <dgm:spPr/>
    </dgm:pt>
    <dgm:pt modelId="{4B026F02-12E5-47A2-8E34-7C9D8A15DACC}" type="pres">
      <dgm:prSet presAssocID="{AB11F233-0931-4215-869B-1748211D1AEE}" presName="parTx" presStyleLbl="revTx" presStyleIdx="0" presStyleCnt="5">
        <dgm:presLayoutVars>
          <dgm:chMax val="0"/>
          <dgm:chPref val="0"/>
        </dgm:presLayoutVars>
      </dgm:prSet>
      <dgm:spPr/>
    </dgm:pt>
    <dgm:pt modelId="{4222B93F-4E14-4E76-980B-C3F0AAF34967}" type="pres">
      <dgm:prSet presAssocID="{3D64BBC2-583B-45E0-AD78-F697A4D8F451}" presName="sibTrans" presStyleCnt="0"/>
      <dgm:spPr/>
    </dgm:pt>
    <dgm:pt modelId="{9885BE30-C6A3-4E58-85F5-0CDBB12D1E60}" type="pres">
      <dgm:prSet presAssocID="{DD8B8610-D4B7-4F6D-8282-A462DF9F172E}" presName="compNode" presStyleCnt="0"/>
      <dgm:spPr/>
    </dgm:pt>
    <dgm:pt modelId="{37D27BC3-71A5-44E4-8C2D-2C5A7DF428DC}" type="pres">
      <dgm:prSet presAssocID="{DD8B8610-D4B7-4F6D-8282-A462DF9F172E}" presName="bgRect" presStyleLbl="bgShp" presStyleIdx="1" presStyleCnt="5"/>
      <dgm:spPr/>
    </dgm:pt>
    <dgm:pt modelId="{694F6A51-4664-498D-850C-EA2FD2BF9DE9}" type="pres">
      <dgm:prSet presAssocID="{DD8B8610-D4B7-4F6D-8282-A462DF9F17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28C24004-D6DC-4712-B485-24ABB27A05C7}" type="pres">
      <dgm:prSet presAssocID="{DD8B8610-D4B7-4F6D-8282-A462DF9F172E}" presName="spaceRect" presStyleCnt="0"/>
      <dgm:spPr/>
    </dgm:pt>
    <dgm:pt modelId="{67D44BDA-0BAA-4FC4-83FA-14774299E7E8}" type="pres">
      <dgm:prSet presAssocID="{DD8B8610-D4B7-4F6D-8282-A462DF9F172E}" presName="parTx" presStyleLbl="revTx" presStyleIdx="1" presStyleCnt="5">
        <dgm:presLayoutVars>
          <dgm:chMax val="0"/>
          <dgm:chPref val="0"/>
        </dgm:presLayoutVars>
      </dgm:prSet>
      <dgm:spPr/>
    </dgm:pt>
    <dgm:pt modelId="{2A24B842-E2D1-4B62-87BF-0A668FF90B7B}" type="pres">
      <dgm:prSet presAssocID="{005B968E-CD70-4AFF-9465-EADC0973150B}" presName="sibTrans" presStyleCnt="0"/>
      <dgm:spPr/>
    </dgm:pt>
    <dgm:pt modelId="{6642C529-FE8F-4612-A644-69AF5706AAF7}" type="pres">
      <dgm:prSet presAssocID="{7980A855-4680-4717-B141-69F39EC59A5D}" presName="compNode" presStyleCnt="0"/>
      <dgm:spPr/>
    </dgm:pt>
    <dgm:pt modelId="{356C1567-8639-41D5-A394-F7B03D6B612D}" type="pres">
      <dgm:prSet presAssocID="{7980A855-4680-4717-B141-69F39EC59A5D}" presName="bgRect" presStyleLbl="bgShp" presStyleIdx="2" presStyleCnt="5"/>
      <dgm:spPr/>
    </dgm:pt>
    <dgm:pt modelId="{5CEF9742-68AC-4733-9897-F2EE8CCBA9ED}" type="pres">
      <dgm:prSet presAssocID="{7980A855-4680-4717-B141-69F39EC59A5D}"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aturn outline"/>
        </a:ext>
      </dgm:extLst>
    </dgm:pt>
    <dgm:pt modelId="{FF722EFF-EBCC-44C3-8F45-9B2BD8F85F16}" type="pres">
      <dgm:prSet presAssocID="{7980A855-4680-4717-B141-69F39EC59A5D}" presName="spaceRect" presStyleCnt="0"/>
      <dgm:spPr/>
    </dgm:pt>
    <dgm:pt modelId="{E27B611B-C1BB-44A4-962E-675B727494BE}" type="pres">
      <dgm:prSet presAssocID="{7980A855-4680-4717-B141-69F39EC59A5D}" presName="parTx" presStyleLbl="revTx" presStyleIdx="2" presStyleCnt="5">
        <dgm:presLayoutVars>
          <dgm:chMax val="0"/>
          <dgm:chPref val="0"/>
        </dgm:presLayoutVars>
      </dgm:prSet>
      <dgm:spPr/>
    </dgm:pt>
    <dgm:pt modelId="{E5B3C6A6-923E-4A62-AB86-360C28990DF4}" type="pres">
      <dgm:prSet presAssocID="{1F6940C8-D7E1-4812-A182-EB75248D8B14}" presName="sibTrans" presStyleCnt="0"/>
      <dgm:spPr/>
    </dgm:pt>
    <dgm:pt modelId="{71FA1A16-7A80-490C-9BB0-02930EE5CD3E}" type="pres">
      <dgm:prSet presAssocID="{EFC89FC0-2913-45A2-A6FB-B993E4789B82}" presName="compNode" presStyleCnt="0"/>
      <dgm:spPr/>
    </dgm:pt>
    <dgm:pt modelId="{9ACF92B2-7F2B-452F-944F-668F49BA1BD5}" type="pres">
      <dgm:prSet presAssocID="{EFC89FC0-2913-45A2-A6FB-B993E4789B82}" presName="bgRect" presStyleLbl="bgShp" presStyleIdx="3" presStyleCnt="5"/>
      <dgm:spPr/>
    </dgm:pt>
    <dgm:pt modelId="{CBF6C6E7-9405-4E49-AED1-F19F9E61631B}" type="pres">
      <dgm:prSet presAssocID="{EFC89FC0-2913-45A2-A6FB-B993E4789B82}"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hought outline"/>
        </a:ext>
      </dgm:extLst>
    </dgm:pt>
    <dgm:pt modelId="{947F3C9F-6288-40D3-B785-9AEF5681557E}" type="pres">
      <dgm:prSet presAssocID="{EFC89FC0-2913-45A2-A6FB-B993E4789B82}" presName="spaceRect" presStyleCnt="0"/>
      <dgm:spPr/>
    </dgm:pt>
    <dgm:pt modelId="{6A1BFE62-3A2B-4883-8E7C-ECE122F8DFEB}" type="pres">
      <dgm:prSet presAssocID="{EFC89FC0-2913-45A2-A6FB-B993E4789B82}" presName="parTx" presStyleLbl="revTx" presStyleIdx="3" presStyleCnt="5">
        <dgm:presLayoutVars>
          <dgm:chMax val="0"/>
          <dgm:chPref val="0"/>
        </dgm:presLayoutVars>
      </dgm:prSet>
      <dgm:spPr/>
    </dgm:pt>
    <dgm:pt modelId="{D95A71AD-0EBB-4777-B350-4BA639E193EB}" type="pres">
      <dgm:prSet presAssocID="{DE455829-26EE-4DFC-B988-02E1B704851A}" presName="sibTrans" presStyleCnt="0"/>
      <dgm:spPr/>
    </dgm:pt>
    <dgm:pt modelId="{8E977CA6-F38F-4CD6-B74B-C6451A5CB30F}" type="pres">
      <dgm:prSet presAssocID="{B84007BD-6B77-4E87-9F1E-EEF88E62FA01}" presName="compNode" presStyleCnt="0"/>
      <dgm:spPr/>
    </dgm:pt>
    <dgm:pt modelId="{477AFAFF-1738-484F-911F-29A049334B85}" type="pres">
      <dgm:prSet presAssocID="{B84007BD-6B77-4E87-9F1E-EEF88E62FA01}" presName="bgRect" presStyleLbl="bgShp" presStyleIdx="4" presStyleCnt="5" custLinFactNeighborX="-14249" custLinFactNeighborY="7241"/>
      <dgm:spPr/>
    </dgm:pt>
    <dgm:pt modelId="{483D7D6B-E8B8-4BD5-A0B7-A7A39A7AF321}" type="pres">
      <dgm:prSet presAssocID="{B84007BD-6B77-4E87-9F1E-EEF88E62FA0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178383D0-004C-4530-A510-DB1786F1527F}" type="pres">
      <dgm:prSet presAssocID="{B84007BD-6B77-4E87-9F1E-EEF88E62FA01}" presName="spaceRect" presStyleCnt="0"/>
      <dgm:spPr/>
    </dgm:pt>
    <dgm:pt modelId="{D2A03C1D-8842-4FB9-9C2B-8A126D465FF2}" type="pres">
      <dgm:prSet presAssocID="{B84007BD-6B77-4E87-9F1E-EEF88E62FA01}" presName="parTx" presStyleLbl="revTx" presStyleIdx="4" presStyleCnt="5">
        <dgm:presLayoutVars>
          <dgm:chMax val="0"/>
          <dgm:chPref val="0"/>
        </dgm:presLayoutVars>
      </dgm:prSet>
      <dgm:spPr/>
    </dgm:pt>
  </dgm:ptLst>
  <dgm:cxnLst>
    <dgm:cxn modelId="{812EE607-5C8F-414B-AD33-6C4D8D9735A7}" srcId="{6B3A1B9F-E1E7-40A0-BA72-86A97D95908B}" destId="{7980A855-4680-4717-B141-69F39EC59A5D}" srcOrd="2" destOrd="0" parTransId="{23643ED5-3EBE-4D87-B5D2-D88F180C1375}" sibTransId="{1F6940C8-D7E1-4812-A182-EB75248D8B14}"/>
    <dgm:cxn modelId="{4CABF414-544D-429D-A411-970DB587C39E}" srcId="{6B3A1B9F-E1E7-40A0-BA72-86A97D95908B}" destId="{DD8B8610-D4B7-4F6D-8282-A462DF9F172E}" srcOrd="1" destOrd="0" parTransId="{D11AD1B5-A316-4C76-A9C0-46A882611201}" sibTransId="{005B968E-CD70-4AFF-9465-EADC0973150B}"/>
    <dgm:cxn modelId="{34E25724-897E-4909-B747-BFA7BAE619E4}" srcId="{6B3A1B9F-E1E7-40A0-BA72-86A97D95908B}" destId="{B84007BD-6B77-4E87-9F1E-EEF88E62FA01}" srcOrd="4" destOrd="0" parTransId="{538E1E85-3FD8-40F7-A389-997197026204}" sibTransId="{C0327A50-C0E9-41D4-A88E-D9B58E8EC9DE}"/>
    <dgm:cxn modelId="{D08CE826-DA15-4B7A-B60A-557B4F64958A}" type="presOf" srcId="{EFC89FC0-2913-45A2-A6FB-B993E4789B82}" destId="{6A1BFE62-3A2B-4883-8E7C-ECE122F8DFEB}" srcOrd="0" destOrd="0" presId="urn:microsoft.com/office/officeart/2018/2/layout/IconVerticalSolidList"/>
    <dgm:cxn modelId="{FFBFC634-709F-43DE-80F2-81127F25A3A8}" type="presOf" srcId="{B84007BD-6B77-4E87-9F1E-EEF88E62FA01}" destId="{D2A03C1D-8842-4FB9-9C2B-8A126D465FF2}" srcOrd="0" destOrd="0" presId="urn:microsoft.com/office/officeart/2018/2/layout/IconVerticalSolidList"/>
    <dgm:cxn modelId="{07127C71-55A4-4783-B7E5-49C4A2EEB10B}" type="presOf" srcId="{6B3A1B9F-E1E7-40A0-BA72-86A97D95908B}" destId="{ABBF63C8-52BD-4C78-AD4A-12692653FD07}" srcOrd="0" destOrd="0" presId="urn:microsoft.com/office/officeart/2018/2/layout/IconVerticalSolidList"/>
    <dgm:cxn modelId="{6EBD8680-13C6-40F8-89B3-58C90CC5257A}" srcId="{6B3A1B9F-E1E7-40A0-BA72-86A97D95908B}" destId="{EFC89FC0-2913-45A2-A6FB-B993E4789B82}" srcOrd="3" destOrd="0" parTransId="{45559D57-DBD1-4C08-9E50-03A2B4ABF620}" sibTransId="{DE455829-26EE-4DFC-B988-02E1B704851A}"/>
    <dgm:cxn modelId="{E5C7A890-F19D-4BF1-922A-78A38274220C}" type="presOf" srcId="{7980A855-4680-4717-B141-69F39EC59A5D}" destId="{E27B611B-C1BB-44A4-962E-675B727494BE}" srcOrd="0" destOrd="0" presId="urn:microsoft.com/office/officeart/2018/2/layout/IconVerticalSolidList"/>
    <dgm:cxn modelId="{5FBFC6A3-D15A-4621-B878-A68D758B5839}" srcId="{6B3A1B9F-E1E7-40A0-BA72-86A97D95908B}" destId="{AB11F233-0931-4215-869B-1748211D1AEE}" srcOrd="0" destOrd="0" parTransId="{63977F37-ED07-44EB-94CC-812B695BB72F}" sibTransId="{3D64BBC2-583B-45E0-AD78-F697A4D8F451}"/>
    <dgm:cxn modelId="{F9B536E3-5DCD-4AAC-BD05-6E41EC20E1EB}" type="presOf" srcId="{DD8B8610-D4B7-4F6D-8282-A462DF9F172E}" destId="{67D44BDA-0BAA-4FC4-83FA-14774299E7E8}" srcOrd="0" destOrd="0" presId="urn:microsoft.com/office/officeart/2018/2/layout/IconVerticalSolidList"/>
    <dgm:cxn modelId="{4B08B7F7-1F7E-4298-8C34-9C0E3B184A06}" type="presOf" srcId="{AB11F233-0931-4215-869B-1748211D1AEE}" destId="{4B026F02-12E5-47A2-8E34-7C9D8A15DACC}" srcOrd="0" destOrd="0" presId="urn:microsoft.com/office/officeart/2018/2/layout/IconVerticalSolidList"/>
    <dgm:cxn modelId="{C29D3FAF-7C2C-4752-AFFF-8D79F4020DD1}" type="presParOf" srcId="{ABBF63C8-52BD-4C78-AD4A-12692653FD07}" destId="{E7F7584A-EA53-48CA-AA7D-D55E3C7C02EE}" srcOrd="0" destOrd="0" presId="urn:microsoft.com/office/officeart/2018/2/layout/IconVerticalSolidList"/>
    <dgm:cxn modelId="{CA618C02-91D9-4962-A28D-5853A99EB731}" type="presParOf" srcId="{E7F7584A-EA53-48CA-AA7D-D55E3C7C02EE}" destId="{3F1B1D08-BF14-43F9-A4B3-AA26918A85DC}" srcOrd="0" destOrd="0" presId="urn:microsoft.com/office/officeart/2018/2/layout/IconVerticalSolidList"/>
    <dgm:cxn modelId="{56DD34B0-6EA2-498E-8413-8C09C4B98033}" type="presParOf" srcId="{E7F7584A-EA53-48CA-AA7D-D55E3C7C02EE}" destId="{D0E8CBF0-7037-4EAB-9C11-A0533A268723}" srcOrd="1" destOrd="0" presId="urn:microsoft.com/office/officeart/2018/2/layout/IconVerticalSolidList"/>
    <dgm:cxn modelId="{821DDD67-C534-4218-8063-DAFE7C70E329}" type="presParOf" srcId="{E7F7584A-EA53-48CA-AA7D-D55E3C7C02EE}" destId="{AC85E9B1-5E37-4EBE-923A-DE22F9D2B933}" srcOrd="2" destOrd="0" presId="urn:microsoft.com/office/officeart/2018/2/layout/IconVerticalSolidList"/>
    <dgm:cxn modelId="{866F02AD-61D5-4A61-92F2-056CA880DAC2}" type="presParOf" srcId="{E7F7584A-EA53-48CA-AA7D-D55E3C7C02EE}" destId="{4B026F02-12E5-47A2-8E34-7C9D8A15DACC}" srcOrd="3" destOrd="0" presId="urn:microsoft.com/office/officeart/2018/2/layout/IconVerticalSolidList"/>
    <dgm:cxn modelId="{2AA3E340-A280-48ED-8F7B-A1971FE33E6C}" type="presParOf" srcId="{ABBF63C8-52BD-4C78-AD4A-12692653FD07}" destId="{4222B93F-4E14-4E76-980B-C3F0AAF34967}" srcOrd="1" destOrd="0" presId="urn:microsoft.com/office/officeart/2018/2/layout/IconVerticalSolidList"/>
    <dgm:cxn modelId="{8C618806-DF21-4C08-8E96-96DC0435B86F}" type="presParOf" srcId="{ABBF63C8-52BD-4C78-AD4A-12692653FD07}" destId="{9885BE30-C6A3-4E58-85F5-0CDBB12D1E60}" srcOrd="2" destOrd="0" presId="urn:microsoft.com/office/officeart/2018/2/layout/IconVerticalSolidList"/>
    <dgm:cxn modelId="{996593AA-59B1-4C03-B0D1-F920E67DD3F1}" type="presParOf" srcId="{9885BE30-C6A3-4E58-85F5-0CDBB12D1E60}" destId="{37D27BC3-71A5-44E4-8C2D-2C5A7DF428DC}" srcOrd="0" destOrd="0" presId="urn:microsoft.com/office/officeart/2018/2/layout/IconVerticalSolidList"/>
    <dgm:cxn modelId="{45FC7B44-2E4F-4CB9-B80E-2E6DACC27B51}" type="presParOf" srcId="{9885BE30-C6A3-4E58-85F5-0CDBB12D1E60}" destId="{694F6A51-4664-498D-850C-EA2FD2BF9DE9}" srcOrd="1" destOrd="0" presId="urn:microsoft.com/office/officeart/2018/2/layout/IconVerticalSolidList"/>
    <dgm:cxn modelId="{1CCA3871-1EA7-4AF6-A3A3-7B8B7D245A36}" type="presParOf" srcId="{9885BE30-C6A3-4E58-85F5-0CDBB12D1E60}" destId="{28C24004-D6DC-4712-B485-24ABB27A05C7}" srcOrd="2" destOrd="0" presId="urn:microsoft.com/office/officeart/2018/2/layout/IconVerticalSolidList"/>
    <dgm:cxn modelId="{87C43141-B90C-41C0-9674-5DD2317E175E}" type="presParOf" srcId="{9885BE30-C6A3-4E58-85F5-0CDBB12D1E60}" destId="{67D44BDA-0BAA-4FC4-83FA-14774299E7E8}" srcOrd="3" destOrd="0" presId="urn:microsoft.com/office/officeart/2018/2/layout/IconVerticalSolidList"/>
    <dgm:cxn modelId="{64966DC4-6B1B-471F-B2B7-1BD94808A0F7}" type="presParOf" srcId="{ABBF63C8-52BD-4C78-AD4A-12692653FD07}" destId="{2A24B842-E2D1-4B62-87BF-0A668FF90B7B}" srcOrd="3" destOrd="0" presId="urn:microsoft.com/office/officeart/2018/2/layout/IconVerticalSolidList"/>
    <dgm:cxn modelId="{E635BF12-8AFC-4C24-A097-D718A10CECE6}" type="presParOf" srcId="{ABBF63C8-52BD-4C78-AD4A-12692653FD07}" destId="{6642C529-FE8F-4612-A644-69AF5706AAF7}" srcOrd="4" destOrd="0" presId="urn:microsoft.com/office/officeart/2018/2/layout/IconVerticalSolidList"/>
    <dgm:cxn modelId="{4409B092-FB15-4FF8-A798-74496C1E5FDE}" type="presParOf" srcId="{6642C529-FE8F-4612-A644-69AF5706AAF7}" destId="{356C1567-8639-41D5-A394-F7B03D6B612D}" srcOrd="0" destOrd="0" presId="urn:microsoft.com/office/officeart/2018/2/layout/IconVerticalSolidList"/>
    <dgm:cxn modelId="{C4405774-B5EA-46FE-B757-2CDCFE270EFE}" type="presParOf" srcId="{6642C529-FE8F-4612-A644-69AF5706AAF7}" destId="{5CEF9742-68AC-4733-9897-F2EE8CCBA9ED}" srcOrd="1" destOrd="0" presId="urn:microsoft.com/office/officeart/2018/2/layout/IconVerticalSolidList"/>
    <dgm:cxn modelId="{855188C7-6A1B-495A-A43D-3C83833D9B70}" type="presParOf" srcId="{6642C529-FE8F-4612-A644-69AF5706AAF7}" destId="{FF722EFF-EBCC-44C3-8F45-9B2BD8F85F16}" srcOrd="2" destOrd="0" presId="urn:microsoft.com/office/officeart/2018/2/layout/IconVerticalSolidList"/>
    <dgm:cxn modelId="{A8B34F6E-99F8-4541-AC98-4FD5C5DA7EB4}" type="presParOf" srcId="{6642C529-FE8F-4612-A644-69AF5706AAF7}" destId="{E27B611B-C1BB-44A4-962E-675B727494BE}" srcOrd="3" destOrd="0" presId="urn:microsoft.com/office/officeart/2018/2/layout/IconVerticalSolidList"/>
    <dgm:cxn modelId="{B4EA1F70-5420-44B7-9080-F411F54A5CF9}" type="presParOf" srcId="{ABBF63C8-52BD-4C78-AD4A-12692653FD07}" destId="{E5B3C6A6-923E-4A62-AB86-360C28990DF4}" srcOrd="5" destOrd="0" presId="urn:microsoft.com/office/officeart/2018/2/layout/IconVerticalSolidList"/>
    <dgm:cxn modelId="{5C2839ED-226E-452F-8E83-B667550103BC}" type="presParOf" srcId="{ABBF63C8-52BD-4C78-AD4A-12692653FD07}" destId="{71FA1A16-7A80-490C-9BB0-02930EE5CD3E}" srcOrd="6" destOrd="0" presId="urn:microsoft.com/office/officeart/2018/2/layout/IconVerticalSolidList"/>
    <dgm:cxn modelId="{EACE1E92-D981-4A0C-BF27-21F27375E17F}" type="presParOf" srcId="{71FA1A16-7A80-490C-9BB0-02930EE5CD3E}" destId="{9ACF92B2-7F2B-452F-944F-668F49BA1BD5}" srcOrd="0" destOrd="0" presId="urn:microsoft.com/office/officeart/2018/2/layout/IconVerticalSolidList"/>
    <dgm:cxn modelId="{91236820-5E1D-4E7B-AA0E-392605E08E6E}" type="presParOf" srcId="{71FA1A16-7A80-490C-9BB0-02930EE5CD3E}" destId="{CBF6C6E7-9405-4E49-AED1-F19F9E61631B}" srcOrd="1" destOrd="0" presId="urn:microsoft.com/office/officeart/2018/2/layout/IconVerticalSolidList"/>
    <dgm:cxn modelId="{D05876F3-6615-453F-8391-3F658A165E23}" type="presParOf" srcId="{71FA1A16-7A80-490C-9BB0-02930EE5CD3E}" destId="{947F3C9F-6288-40D3-B785-9AEF5681557E}" srcOrd="2" destOrd="0" presId="urn:microsoft.com/office/officeart/2018/2/layout/IconVerticalSolidList"/>
    <dgm:cxn modelId="{6D5C2E07-6FA4-4CCF-A41B-7DD9E717E4DB}" type="presParOf" srcId="{71FA1A16-7A80-490C-9BB0-02930EE5CD3E}" destId="{6A1BFE62-3A2B-4883-8E7C-ECE122F8DFEB}" srcOrd="3" destOrd="0" presId="urn:microsoft.com/office/officeart/2018/2/layout/IconVerticalSolidList"/>
    <dgm:cxn modelId="{ED52C5A2-0B81-4942-ADC4-9F3B9DE353B8}" type="presParOf" srcId="{ABBF63C8-52BD-4C78-AD4A-12692653FD07}" destId="{D95A71AD-0EBB-4777-B350-4BA639E193EB}" srcOrd="7" destOrd="0" presId="urn:microsoft.com/office/officeart/2018/2/layout/IconVerticalSolidList"/>
    <dgm:cxn modelId="{C0C0F51A-7C31-4DFE-BD5B-6377E1CA88CF}" type="presParOf" srcId="{ABBF63C8-52BD-4C78-AD4A-12692653FD07}" destId="{8E977CA6-F38F-4CD6-B74B-C6451A5CB30F}" srcOrd="8" destOrd="0" presId="urn:microsoft.com/office/officeart/2018/2/layout/IconVerticalSolidList"/>
    <dgm:cxn modelId="{E9813790-AFDD-4DFF-8A2D-B9D628335016}" type="presParOf" srcId="{8E977CA6-F38F-4CD6-B74B-C6451A5CB30F}" destId="{477AFAFF-1738-484F-911F-29A049334B85}" srcOrd="0" destOrd="0" presId="urn:microsoft.com/office/officeart/2018/2/layout/IconVerticalSolidList"/>
    <dgm:cxn modelId="{0551AED7-915E-4C5E-9155-FDF55DB3A187}" type="presParOf" srcId="{8E977CA6-F38F-4CD6-B74B-C6451A5CB30F}" destId="{483D7D6B-E8B8-4BD5-A0B7-A7A39A7AF321}" srcOrd="1" destOrd="0" presId="urn:microsoft.com/office/officeart/2018/2/layout/IconVerticalSolidList"/>
    <dgm:cxn modelId="{556D585B-9F7A-4E6F-B2D8-F7B96A1BB347}" type="presParOf" srcId="{8E977CA6-F38F-4CD6-B74B-C6451A5CB30F}" destId="{178383D0-004C-4530-A510-DB1786F1527F}" srcOrd="2" destOrd="0" presId="urn:microsoft.com/office/officeart/2018/2/layout/IconVerticalSolidList"/>
    <dgm:cxn modelId="{2530FE07-4092-4E64-86B0-2BE37DE8D65F}" type="presParOf" srcId="{8E977CA6-F38F-4CD6-B74B-C6451A5CB30F}" destId="{D2A03C1D-8842-4FB9-9C2B-8A126D465F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3B450-FB2E-413B-8FFE-12D9735B54A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A4D551F-4611-4EC1-A093-631664193A75}">
      <dgm:prSet/>
      <dgm:spPr/>
      <dgm:t>
        <a:bodyPr/>
        <a:lstStyle/>
        <a:p>
          <a:r>
            <a:rPr lang="en-GB" dirty="0">
              <a:latin typeface="High Tower Text" panose="02040502050506030303" pitchFamily="18" charset="77"/>
            </a:rPr>
            <a:t>Collect data on fictional exoplanets in science fiction</a:t>
          </a:r>
          <a:endParaRPr lang="en-US" dirty="0">
            <a:latin typeface="High Tower Text" panose="02040502050506030303" pitchFamily="18" charset="77"/>
          </a:endParaRPr>
        </a:p>
      </dgm:t>
    </dgm:pt>
    <dgm:pt modelId="{BD612519-C698-4638-8963-5F874C13DD8D}" type="parTrans" cxnId="{2C5A55A2-8A5C-4D94-ADFF-A8C2B6F6C6EA}">
      <dgm:prSet/>
      <dgm:spPr/>
      <dgm:t>
        <a:bodyPr/>
        <a:lstStyle/>
        <a:p>
          <a:endParaRPr lang="en-US"/>
        </a:p>
      </dgm:t>
    </dgm:pt>
    <dgm:pt modelId="{ACA86E14-FACB-4888-AF29-470E1E181C35}" type="sibTrans" cxnId="{2C5A55A2-8A5C-4D94-ADFF-A8C2B6F6C6EA}">
      <dgm:prSet/>
      <dgm:spPr/>
      <dgm:t>
        <a:bodyPr/>
        <a:lstStyle/>
        <a:p>
          <a:endParaRPr lang="en-US"/>
        </a:p>
      </dgm:t>
    </dgm:pt>
    <dgm:pt modelId="{6B9157B3-FFED-4392-BF7A-AF24334E98F6}">
      <dgm:prSet/>
      <dgm:spPr/>
      <dgm:t>
        <a:bodyPr/>
        <a:lstStyle/>
        <a:p>
          <a:r>
            <a:rPr lang="en-GB" dirty="0">
              <a:latin typeface="High Tower Text" panose="02040502050506030303" pitchFamily="18" charset="77"/>
            </a:rPr>
            <a:t>Create Bayesian network</a:t>
          </a:r>
          <a:endParaRPr lang="en-US" dirty="0">
            <a:latin typeface="High Tower Text" panose="02040502050506030303" pitchFamily="18" charset="77"/>
          </a:endParaRPr>
        </a:p>
      </dgm:t>
    </dgm:pt>
    <dgm:pt modelId="{8E7ECEB4-CF46-4745-8859-481567B22A7D}" type="parTrans" cxnId="{E172A838-70C5-42F0-8AA4-48285113DD40}">
      <dgm:prSet/>
      <dgm:spPr/>
      <dgm:t>
        <a:bodyPr/>
        <a:lstStyle/>
        <a:p>
          <a:endParaRPr lang="en-US"/>
        </a:p>
      </dgm:t>
    </dgm:pt>
    <dgm:pt modelId="{0638C248-6285-46B9-A211-65A8C4A82CD6}" type="sibTrans" cxnId="{E172A838-70C5-42F0-8AA4-48285113DD40}">
      <dgm:prSet/>
      <dgm:spPr/>
      <dgm:t>
        <a:bodyPr/>
        <a:lstStyle/>
        <a:p>
          <a:endParaRPr lang="en-US"/>
        </a:p>
      </dgm:t>
    </dgm:pt>
    <dgm:pt modelId="{78F71B49-AC5C-41E3-8F39-CE531404AD7B}">
      <dgm:prSet/>
      <dgm:spPr/>
      <dgm:t>
        <a:bodyPr/>
        <a:lstStyle/>
        <a:p>
          <a:r>
            <a:rPr lang="en-GB" dirty="0">
              <a:latin typeface="High Tower Text" panose="02040502050506030303" pitchFamily="18" charset="77"/>
            </a:rPr>
            <a:t>Structure learning (using machine learning to find network from data)</a:t>
          </a:r>
          <a:endParaRPr lang="en-US" dirty="0">
            <a:latin typeface="High Tower Text" panose="02040502050506030303" pitchFamily="18" charset="77"/>
          </a:endParaRPr>
        </a:p>
      </dgm:t>
    </dgm:pt>
    <dgm:pt modelId="{D072CA03-913B-45CB-AE6C-499E21789E88}" type="parTrans" cxnId="{B8BAB8E1-6C1A-4485-8657-A519746BE743}">
      <dgm:prSet/>
      <dgm:spPr/>
      <dgm:t>
        <a:bodyPr/>
        <a:lstStyle/>
        <a:p>
          <a:endParaRPr lang="en-US"/>
        </a:p>
      </dgm:t>
    </dgm:pt>
    <dgm:pt modelId="{6BC6BDC3-F6EF-4FBE-B4A3-CF37E9F18B67}" type="sibTrans" cxnId="{B8BAB8E1-6C1A-4485-8657-A519746BE743}">
      <dgm:prSet/>
      <dgm:spPr/>
      <dgm:t>
        <a:bodyPr/>
        <a:lstStyle/>
        <a:p>
          <a:endParaRPr lang="en-US"/>
        </a:p>
      </dgm:t>
    </dgm:pt>
    <dgm:pt modelId="{5C9B2D9C-D0A1-41E1-B1E2-C98C3F02066B}">
      <dgm:prSet/>
      <dgm:spPr/>
      <dgm:t>
        <a:bodyPr/>
        <a:lstStyle/>
        <a:p>
          <a:r>
            <a:rPr lang="en-GB" dirty="0">
              <a:latin typeface="High Tower Text" panose="02040502050506030303" pitchFamily="18" charset="77"/>
            </a:rPr>
            <a:t>Banjo (</a:t>
          </a:r>
          <a:r>
            <a:rPr lang="en-GB" dirty="0" err="1">
              <a:latin typeface="High Tower Text" panose="02040502050506030303" pitchFamily="18" charset="77"/>
            </a:rPr>
            <a:t>Hartemink</a:t>
          </a:r>
          <a:r>
            <a:rPr lang="en-GB" dirty="0">
              <a:latin typeface="High Tower Text" panose="02040502050506030303" pitchFamily="18" charset="77"/>
            </a:rPr>
            <a:t>, Duke University) for structure learning </a:t>
          </a:r>
          <a:endParaRPr lang="en-US" dirty="0">
            <a:latin typeface="High Tower Text" panose="02040502050506030303" pitchFamily="18" charset="77"/>
          </a:endParaRPr>
        </a:p>
      </dgm:t>
    </dgm:pt>
    <dgm:pt modelId="{1DFD5897-1B81-48FC-897A-772FD2B68302}" type="parTrans" cxnId="{28AE9309-6311-4404-926D-95B3BD7DA027}">
      <dgm:prSet/>
      <dgm:spPr/>
      <dgm:t>
        <a:bodyPr/>
        <a:lstStyle/>
        <a:p>
          <a:endParaRPr lang="en-US"/>
        </a:p>
      </dgm:t>
    </dgm:pt>
    <dgm:pt modelId="{FBA14C8C-DA45-46DC-8AAE-58FEF18DF06B}" type="sibTrans" cxnId="{28AE9309-6311-4404-926D-95B3BD7DA027}">
      <dgm:prSet/>
      <dgm:spPr/>
      <dgm:t>
        <a:bodyPr/>
        <a:lstStyle/>
        <a:p>
          <a:endParaRPr lang="en-US"/>
        </a:p>
      </dgm:t>
    </dgm:pt>
    <dgm:pt modelId="{B879E930-EBB3-4ED8-B13D-A9A3134261F0}">
      <dgm:prSet/>
      <dgm:spPr/>
      <dgm:t>
        <a:bodyPr/>
        <a:lstStyle/>
        <a:p>
          <a:r>
            <a:rPr lang="en-GB" dirty="0" err="1">
              <a:latin typeface="High Tower Text" panose="02040502050506030303" pitchFamily="18" charset="77"/>
            </a:rPr>
            <a:t>BayesPiles</a:t>
          </a:r>
          <a:r>
            <a:rPr lang="en-GB" dirty="0">
              <a:latin typeface="High Tower Text" panose="02040502050506030303" pitchFamily="18" charset="77"/>
            </a:rPr>
            <a:t> for data analysis and </a:t>
          </a:r>
          <a:r>
            <a:rPr lang="en-GB" dirty="0" err="1">
              <a:latin typeface="High Tower Text" panose="02040502050506030303" pitchFamily="18" charset="77"/>
            </a:rPr>
            <a:t>GraphViz</a:t>
          </a:r>
          <a:r>
            <a:rPr lang="en-GB" dirty="0">
              <a:latin typeface="High Tower Text" panose="02040502050506030303" pitchFamily="18" charset="77"/>
            </a:rPr>
            <a:t> for visualisation</a:t>
          </a:r>
          <a:endParaRPr lang="en-US" dirty="0">
            <a:latin typeface="High Tower Text" panose="02040502050506030303" pitchFamily="18" charset="77"/>
          </a:endParaRPr>
        </a:p>
      </dgm:t>
    </dgm:pt>
    <dgm:pt modelId="{A34EE8A0-4924-43E9-B417-C79601A46F4C}" type="parTrans" cxnId="{45241B14-FC3A-4EF4-98D0-75C36F9BACCD}">
      <dgm:prSet/>
      <dgm:spPr/>
      <dgm:t>
        <a:bodyPr/>
        <a:lstStyle/>
        <a:p>
          <a:endParaRPr lang="en-US"/>
        </a:p>
      </dgm:t>
    </dgm:pt>
    <dgm:pt modelId="{77649B0E-F45C-44EE-9818-6D60CEA33C94}" type="sibTrans" cxnId="{45241B14-FC3A-4EF4-98D0-75C36F9BACCD}">
      <dgm:prSet/>
      <dgm:spPr/>
      <dgm:t>
        <a:bodyPr/>
        <a:lstStyle/>
        <a:p>
          <a:endParaRPr lang="en-US"/>
        </a:p>
      </dgm:t>
    </dgm:pt>
    <dgm:pt modelId="{F04817C8-2C16-0C48-8ABF-A47881D38F2E}" type="pres">
      <dgm:prSet presAssocID="{B7B3B450-FB2E-413B-8FFE-12D9735B54A3}" presName="linear" presStyleCnt="0">
        <dgm:presLayoutVars>
          <dgm:animLvl val="lvl"/>
          <dgm:resizeHandles val="exact"/>
        </dgm:presLayoutVars>
      </dgm:prSet>
      <dgm:spPr/>
    </dgm:pt>
    <dgm:pt modelId="{4B2E5CFC-34A6-A44D-A679-4D61D87C7946}" type="pres">
      <dgm:prSet presAssocID="{1A4D551F-4611-4EC1-A093-631664193A75}" presName="parentText" presStyleLbl="node1" presStyleIdx="0" presStyleCnt="4">
        <dgm:presLayoutVars>
          <dgm:chMax val="0"/>
          <dgm:bulletEnabled val="1"/>
        </dgm:presLayoutVars>
      </dgm:prSet>
      <dgm:spPr/>
    </dgm:pt>
    <dgm:pt modelId="{9356965A-58BB-D24C-A972-2D0A4E1B97A3}" type="pres">
      <dgm:prSet presAssocID="{ACA86E14-FACB-4888-AF29-470E1E181C35}" presName="spacer" presStyleCnt="0"/>
      <dgm:spPr/>
    </dgm:pt>
    <dgm:pt modelId="{E61ABBE3-FC4D-234C-85C2-A30C2CC83602}" type="pres">
      <dgm:prSet presAssocID="{6B9157B3-FFED-4392-BF7A-AF24334E98F6}" presName="parentText" presStyleLbl="node1" presStyleIdx="1" presStyleCnt="4">
        <dgm:presLayoutVars>
          <dgm:chMax val="0"/>
          <dgm:bulletEnabled val="1"/>
        </dgm:presLayoutVars>
      </dgm:prSet>
      <dgm:spPr/>
    </dgm:pt>
    <dgm:pt modelId="{6ABD5642-B64B-DB4A-A575-E30D16F4673F}" type="pres">
      <dgm:prSet presAssocID="{6B9157B3-FFED-4392-BF7A-AF24334E98F6}" presName="childText" presStyleLbl="revTx" presStyleIdx="0" presStyleCnt="1">
        <dgm:presLayoutVars>
          <dgm:bulletEnabled val="1"/>
        </dgm:presLayoutVars>
      </dgm:prSet>
      <dgm:spPr/>
    </dgm:pt>
    <dgm:pt modelId="{647B4155-78F1-B84B-ACC7-5BBAC798D600}" type="pres">
      <dgm:prSet presAssocID="{5C9B2D9C-D0A1-41E1-B1E2-C98C3F02066B}" presName="parentText" presStyleLbl="node1" presStyleIdx="2" presStyleCnt="4">
        <dgm:presLayoutVars>
          <dgm:chMax val="0"/>
          <dgm:bulletEnabled val="1"/>
        </dgm:presLayoutVars>
      </dgm:prSet>
      <dgm:spPr/>
    </dgm:pt>
    <dgm:pt modelId="{41812CD3-2BB0-0D46-A468-49CE04CE9D4D}" type="pres">
      <dgm:prSet presAssocID="{FBA14C8C-DA45-46DC-8AAE-58FEF18DF06B}" presName="spacer" presStyleCnt="0"/>
      <dgm:spPr/>
    </dgm:pt>
    <dgm:pt modelId="{0EAA7647-1390-744E-8D65-4B44D294A70D}" type="pres">
      <dgm:prSet presAssocID="{B879E930-EBB3-4ED8-B13D-A9A3134261F0}" presName="parentText" presStyleLbl="node1" presStyleIdx="3" presStyleCnt="4">
        <dgm:presLayoutVars>
          <dgm:chMax val="0"/>
          <dgm:bulletEnabled val="1"/>
        </dgm:presLayoutVars>
      </dgm:prSet>
      <dgm:spPr/>
    </dgm:pt>
  </dgm:ptLst>
  <dgm:cxnLst>
    <dgm:cxn modelId="{28AE9309-6311-4404-926D-95B3BD7DA027}" srcId="{B7B3B450-FB2E-413B-8FFE-12D9735B54A3}" destId="{5C9B2D9C-D0A1-41E1-B1E2-C98C3F02066B}" srcOrd="2" destOrd="0" parTransId="{1DFD5897-1B81-48FC-897A-772FD2B68302}" sibTransId="{FBA14C8C-DA45-46DC-8AAE-58FEF18DF06B}"/>
    <dgm:cxn modelId="{F5CF740F-79FD-9148-A90A-21D6E7FCB836}" type="presOf" srcId="{1A4D551F-4611-4EC1-A093-631664193A75}" destId="{4B2E5CFC-34A6-A44D-A679-4D61D87C7946}" srcOrd="0" destOrd="0" presId="urn:microsoft.com/office/officeart/2005/8/layout/vList2"/>
    <dgm:cxn modelId="{45241B14-FC3A-4EF4-98D0-75C36F9BACCD}" srcId="{B7B3B450-FB2E-413B-8FFE-12D9735B54A3}" destId="{B879E930-EBB3-4ED8-B13D-A9A3134261F0}" srcOrd="3" destOrd="0" parTransId="{A34EE8A0-4924-43E9-B417-C79601A46F4C}" sibTransId="{77649B0E-F45C-44EE-9818-6D60CEA33C94}"/>
    <dgm:cxn modelId="{E172A838-70C5-42F0-8AA4-48285113DD40}" srcId="{B7B3B450-FB2E-413B-8FFE-12D9735B54A3}" destId="{6B9157B3-FFED-4392-BF7A-AF24334E98F6}" srcOrd="1" destOrd="0" parTransId="{8E7ECEB4-CF46-4745-8859-481567B22A7D}" sibTransId="{0638C248-6285-46B9-A211-65A8C4A82CD6}"/>
    <dgm:cxn modelId="{B8D91C3A-E851-2F49-A31C-0F7E1AA25350}" type="presOf" srcId="{78F71B49-AC5C-41E3-8F39-CE531404AD7B}" destId="{6ABD5642-B64B-DB4A-A575-E30D16F4673F}" srcOrd="0" destOrd="0" presId="urn:microsoft.com/office/officeart/2005/8/layout/vList2"/>
    <dgm:cxn modelId="{1B983769-9F89-F74B-8601-1A2A037A9B7C}" type="presOf" srcId="{5C9B2D9C-D0A1-41E1-B1E2-C98C3F02066B}" destId="{647B4155-78F1-B84B-ACC7-5BBAC798D600}" srcOrd="0" destOrd="0" presId="urn:microsoft.com/office/officeart/2005/8/layout/vList2"/>
    <dgm:cxn modelId="{4A81D38A-AA9F-3040-B686-709ED71A0FF4}" type="presOf" srcId="{B879E930-EBB3-4ED8-B13D-A9A3134261F0}" destId="{0EAA7647-1390-744E-8D65-4B44D294A70D}" srcOrd="0" destOrd="0" presId="urn:microsoft.com/office/officeart/2005/8/layout/vList2"/>
    <dgm:cxn modelId="{01D236A1-D352-374F-BA7A-F966A98BB122}" type="presOf" srcId="{6B9157B3-FFED-4392-BF7A-AF24334E98F6}" destId="{E61ABBE3-FC4D-234C-85C2-A30C2CC83602}" srcOrd="0" destOrd="0" presId="urn:microsoft.com/office/officeart/2005/8/layout/vList2"/>
    <dgm:cxn modelId="{2C5A55A2-8A5C-4D94-ADFF-A8C2B6F6C6EA}" srcId="{B7B3B450-FB2E-413B-8FFE-12D9735B54A3}" destId="{1A4D551F-4611-4EC1-A093-631664193A75}" srcOrd="0" destOrd="0" parTransId="{BD612519-C698-4638-8963-5F874C13DD8D}" sibTransId="{ACA86E14-FACB-4888-AF29-470E1E181C35}"/>
    <dgm:cxn modelId="{0B47ADDE-0A4D-1E4A-99C4-5E7A6E76C3F1}" type="presOf" srcId="{B7B3B450-FB2E-413B-8FFE-12D9735B54A3}" destId="{F04817C8-2C16-0C48-8ABF-A47881D38F2E}" srcOrd="0" destOrd="0" presId="urn:microsoft.com/office/officeart/2005/8/layout/vList2"/>
    <dgm:cxn modelId="{B8BAB8E1-6C1A-4485-8657-A519746BE743}" srcId="{6B9157B3-FFED-4392-BF7A-AF24334E98F6}" destId="{78F71B49-AC5C-41E3-8F39-CE531404AD7B}" srcOrd="0" destOrd="0" parTransId="{D072CA03-913B-45CB-AE6C-499E21789E88}" sibTransId="{6BC6BDC3-F6EF-4FBE-B4A3-CF37E9F18B67}"/>
    <dgm:cxn modelId="{A1D04E1A-D859-5F41-A98D-0593537FE1BD}" type="presParOf" srcId="{F04817C8-2C16-0C48-8ABF-A47881D38F2E}" destId="{4B2E5CFC-34A6-A44D-A679-4D61D87C7946}" srcOrd="0" destOrd="0" presId="urn:microsoft.com/office/officeart/2005/8/layout/vList2"/>
    <dgm:cxn modelId="{A519D37E-3412-934B-9AFA-B15C058DB834}" type="presParOf" srcId="{F04817C8-2C16-0C48-8ABF-A47881D38F2E}" destId="{9356965A-58BB-D24C-A972-2D0A4E1B97A3}" srcOrd="1" destOrd="0" presId="urn:microsoft.com/office/officeart/2005/8/layout/vList2"/>
    <dgm:cxn modelId="{BF19F917-ABC0-6A42-8CED-CA48CF9F4757}" type="presParOf" srcId="{F04817C8-2C16-0C48-8ABF-A47881D38F2E}" destId="{E61ABBE3-FC4D-234C-85C2-A30C2CC83602}" srcOrd="2" destOrd="0" presId="urn:microsoft.com/office/officeart/2005/8/layout/vList2"/>
    <dgm:cxn modelId="{5E04AD9E-33C7-B84C-8B65-6C14404B0643}" type="presParOf" srcId="{F04817C8-2C16-0C48-8ABF-A47881D38F2E}" destId="{6ABD5642-B64B-DB4A-A575-E30D16F4673F}" srcOrd="3" destOrd="0" presId="urn:microsoft.com/office/officeart/2005/8/layout/vList2"/>
    <dgm:cxn modelId="{E8E0701E-3C2E-7B4A-B73C-27267A760B6A}" type="presParOf" srcId="{F04817C8-2C16-0C48-8ABF-A47881D38F2E}" destId="{647B4155-78F1-B84B-ACC7-5BBAC798D600}" srcOrd="4" destOrd="0" presId="urn:microsoft.com/office/officeart/2005/8/layout/vList2"/>
    <dgm:cxn modelId="{E9B477D6-D36C-0D42-9CB1-48517F5A4045}" type="presParOf" srcId="{F04817C8-2C16-0C48-8ABF-A47881D38F2E}" destId="{41812CD3-2BB0-0D46-A468-49CE04CE9D4D}" srcOrd="5" destOrd="0" presId="urn:microsoft.com/office/officeart/2005/8/layout/vList2"/>
    <dgm:cxn modelId="{6C6CA4DE-F03C-764E-BF5F-F2CECA25841C}" type="presParOf" srcId="{F04817C8-2C16-0C48-8ABF-A47881D38F2E}" destId="{0EAA7647-1390-744E-8D65-4B44D294A70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B1D08-BF14-43F9-A4B3-AA26918A85DC}">
      <dsp:nvSpPr>
        <dsp:cNvPr id="0" name=""/>
        <dsp:cNvSpPr/>
      </dsp:nvSpPr>
      <dsp:spPr>
        <a:xfrm>
          <a:off x="0" y="3399"/>
          <a:ext cx="6834188"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8CBF0-7037-4EAB-9C11-A0533A268723}">
      <dsp:nvSpPr>
        <dsp:cNvPr id="0" name=""/>
        <dsp:cNvSpPr/>
      </dsp:nvSpPr>
      <dsp:spPr>
        <a:xfrm>
          <a:off x="219037" y="166319"/>
          <a:ext cx="398249" cy="3982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26F02-12E5-47A2-8E34-7C9D8A15DACC}">
      <dsp:nvSpPr>
        <dsp:cNvPr id="0" name=""/>
        <dsp:cNvSpPr/>
      </dsp:nvSpPr>
      <dsp:spPr>
        <a:xfrm>
          <a:off x="836323" y="3399"/>
          <a:ext cx="5997864"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latin typeface="High Tower Text" panose="02040502050506030303" pitchFamily="18" charset="77"/>
            </a:rPr>
            <a:t>Science fiction has potential for science communication and science literacy</a:t>
          </a:r>
          <a:endParaRPr lang="en-US" sz="1900" kern="1200" dirty="0">
            <a:latin typeface="High Tower Text" panose="02040502050506030303" pitchFamily="18" charset="77"/>
          </a:endParaRPr>
        </a:p>
      </dsp:txBody>
      <dsp:txXfrm>
        <a:off x="836323" y="3399"/>
        <a:ext cx="5997864" cy="724089"/>
      </dsp:txXfrm>
    </dsp:sp>
    <dsp:sp modelId="{37D27BC3-71A5-44E4-8C2D-2C5A7DF428DC}">
      <dsp:nvSpPr>
        <dsp:cNvPr id="0" name=""/>
        <dsp:cNvSpPr/>
      </dsp:nvSpPr>
      <dsp:spPr>
        <a:xfrm>
          <a:off x="0" y="908511"/>
          <a:ext cx="6834188"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F6A51-4664-498D-850C-EA2FD2BF9DE9}">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44BDA-0BAA-4FC4-83FA-14774299E7E8}">
      <dsp:nvSpPr>
        <dsp:cNvPr id="0" name=""/>
        <dsp:cNvSpPr/>
      </dsp:nvSpPr>
      <dsp:spPr>
        <a:xfrm>
          <a:off x="836323" y="908511"/>
          <a:ext cx="5997864"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latin typeface="High Tower Text" panose="02040502050506030303" pitchFamily="18" charset="77"/>
            </a:rPr>
            <a:t>What discussions are scientists and SF creators having?</a:t>
          </a:r>
          <a:endParaRPr lang="en-US" sz="1900" kern="1200" dirty="0">
            <a:latin typeface="High Tower Text" panose="02040502050506030303" pitchFamily="18" charset="77"/>
          </a:endParaRPr>
        </a:p>
      </dsp:txBody>
      <dsp:txXfrm>
        <a:off x="836323" y="908511"/>
        <a:ext cx="5997864" cy="724089"/>
      </dsp:txXfrm>
    </dsp:sp>
    <dsp:sp modelId="{356C1567-8639-41D5-A394-F7B03D6B612D}">
      <dsp:nvSpPr>
        <dsp:cNvPr id="0" name=""/>
        <dsp:cNvSpPr/>
      </dsp:nvSpPr>
      <dsp:spPr>
        <a:xfrm>
          <a:off x="0" y="1813624"/>
          <a:ext cx="6834188"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F9742-68AC-4733-9897-F2EE8CCBA9ED}">
      <dsp:nvSpPr>
        <dsp:cNvPr id="0" name=""/>
        <dsp:cNvSpPr/>
      </dsp:nvSpPr>
      <dsp:spPr>
        <a:xfrm>
          <a:off x="219037" y="1976544"/>
          <a:ext cx="398249" cy="3982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B611B-C1BB-44A4-962E-675B727494BE}">
      <dsp:nvSpPr>
        <dsp:cNvPr id="0" name=""/>
        <dsp:cNvSpPr/>
      </dsp:nvSpPr>
      <dsp:spPr>
        <a:xfrm>
          <a:off x="836323" y="1813624"/>
          <a:ext cx="5997864"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latin typeface="High Tower Text" panose="02040502050506030303" pitchFamily="18" charset="77"/>
            </a:rPr>
            <a:t>Investigate with exoplanet science as it has undergone a big change</a:t>
          </a:r>
          <a:endParaRPr lang="en-US" sz="1900" kern="1200" dirty="0">
            <a:latin typeface="High Tower Text" panose="02040502050506030303" pitchFamily="18" charset="77"/>
          </a:endParaRPr>
        </a:p>
      </dsp:txBody>
      <dsp:txXfrm>
        <a:off x="836323" y="1813624"/>
        <a:ext cx="5997864" cy="724089"/>
      </dsp:txXfrm>
    </dsp:sp>
    <dsp:sp modelId="{9ACF92B2-7F2B-452F-944F-668F49BA1BD5}">
      <dsp:nvSpPr>
        <dsp:cNvPr id="0" name=""/>
        <dsp:cNvSpPr/>
      </dsp:nvSpPr>
      <dsp:spPr>
        <a:xfrm>
          <a:off x="0" y="2718736"/>
          <a:ext cx="6834188"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F6C6E7-9405-4E49-AED1-F19F9E61631B}">
      <dsp:nvSpPr>
        <dsp:cNvPr id="0" name=""/>
        <dsp:cNvSpPr/>
      </dsp:nvSpPr>
      <dsp:spPr>
        <a:xfrm>
          <a:off x="219037" y="2881656"/>
          <a:ext cx="398249" cy="39824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BFE62-3A2B-4883-8E7C-ECE122F8DFEB}">
      <dsp:nvSpPr>
        <dsp:cNvPr id="0" name=""/>
        <dsp:cNvSpPr/>
      </dsp:nvSpPr>
      <dsp:spPr>
        <a:xfrm>
          <a:off x="836323" y="2718736"/>
          <a:ext cx="5997864"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latin typeface="High Tower Text" panose="02040502050506030303" pitchFamily="18" charset="77"/>
            </a:rPr>
            <a:t>Focused question: to what extent are scientific concepts about exoplanets diffused through science fiction?</a:t>
          </a:r>
          <a:endParaRPr lang="en-US" sz="1900" kern="1200" dirty="0">
            <a:latin typeface="High Tower Text" panose="02040502050506030303" pitchFamily="18" charset="77"/>
          </a:endParaRPr>
        </a:p>
      </dsp:txBody>
      <dsp:txXfrm>
        <a:off x="836323" y="2718736"/>
        <a:ext cx="5997864" cy="724089"/>
      </dsp:txXfrm>
    </dsp:sp>
    <dsp:sp modelId="{477AFAFF-1738-484F-911F-29A049334B85}">
      <dsp:nvSpPr>
        <dsp:cNvPr id="0" name=""/>
        <dsp:cNvSpPr/>
      </dsp:nvSpPr>
      <dsp:spPr>
        <a:xfrm>
          <a:off x="0" y="3627248"/>
          <a:ext cx="6834188"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D7D6B-E8B8-4BD5-A0B7-A7A39A7AF321}">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A03C1D-8842-4FB9-9C2B-8A126D465FF2}">
      <dsp:nvSpPr>
        <dsp:cNvPr id="0" name=""/>
        <dsp:cNvSpPr/>
      </dsp:nvSpPr>
      <dsp:spPr>
        <a:xfrm>
          <a:off x="836323" y="3623848"/>
          <a:ext cx="5997864"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GB" sz="1900" kern="1200" dirty="0">
              <a:latin typeface="High Tower Text" panose="02040502050506030303" pitchFamily="18" charset="77"/>
            </a:rPr>
            <a:t>Solution: Big data, digital humanities approach</a:t>
          </a:r>
          <a:endParaRPr lang="en-US" sz="1900" kern="1200" dirty="0">
            <a:latin typeface="High Tower Text" panose="02040502050506030303" pitchFamily="18" charset="77"/>
          </a:endParaRPr>
        </a:p>
      </dsp:txBody>
      <dsp:txXfrm>
        <a:off x="836323" y="3623848"/>
        <a:ext cx="5997864"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E5CFC-34A6-A44D-A679-4D61D87C7946}">
      <dsp:nvSpPr>
        <dsp:cNvPr id="0" name=""/>
        <dsp:cNvSpPr/>
      </dsp:nvSpPr>
      <dsp:spPr>
        <a:xfrm>
          <a:off x="0" y="15757"/>
          <a:ext cx="6900512" cy="11582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latin typeface="High Tower Text" panose="02040502050506030303" pitchFamily="18" charset="77"/>
            </a:rPr>
            <a:t>Collect data on fictional exoplanets in science fiction</a:t>
          </a:r>
          <a:endParaRPr lang="en-US" sz="3000" kern="1200" dirty="0">
            <a:latin typeface="High Tower Text" panose="02040502050506030303" pitchFamily="18" charset="77"/>
          </a:endParaRPr>
        </a:p>
      </dsp:txBody>
      <dsp:txXfrm>
        <a:off x="56543" y="72300"/>
        <a:ext cx="6787426" cy="1045213"/>
      </dsp:txXfrm>
    </dsp:sp>
    <dsp:sp modelId="{E61ABBE3-FC4D-234C-85C2-A30C2CC83602}">
      <dsp:nvSpPr>
        <dsp:cNvPr id="0" name=""/>
        <dsp:cNvSpPr/>
      </dsp:nvSpPr>
      <dsp:spPr>
        <a:xfrm>
          <a:off x="0" y="1260457"/>
          <a:ext cx="6900512" cy="1158299"/>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latin typeface="High Tower Text" panose="02040502050506030303" pitchFamily="18" charset="77"/>
            </a:rPr>
            <a:t>Create Bayesian network</a:t>
          </a:r>
          <a:endParaRPr lang="en-US" sz="3000" kern="1200" dirty="0">
            <a:latin typeface="High Tower Text" panose="02040502050506030303" pitchFamily="18" charset="77"/>
          </a:endParaRPr>
        </a:p>
      </dsp:txBody>
      <dsp:txXfrm>
        <a:off x="56543" y="1317000"/>
        <a:ext cx="6787426" cy="1045213"/>
      </dsp:txXfrm>
    </dsp:sp>
    <dsp:sp modelId="{6ABD5642-B64B-DB4A-A575-E30D16F4673F}">
      <dsp:nvSpPr>
        <dsp:cNvPr id="0" name=""/>
        <dsp:cNvSpPr/>
      </dsp:nvSpPr>
      <dsp:spPr>
        <a:xfrm>
          <a:off x="0" y="2418758"/>
          <a:ext cx="6900512" cy="698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latin typeface="High Tower Text" panose="02040502050506030303" pitchFamily="18" charset="77"/>
            </a:rPr>
            <a:t>Structure learning (using machine learning to find network from data)</a:t>
          </a:r>
          <a:endParaRPr lang="en-US" sz="2300" kern="1200" dirty="0">
            <a:latin typeface="High Tower Text" panose="02040502050506030303" pitchFamily="18" charset="77"/>
          </a:endParaRPr>
        </a:p>
      </dsp:txBody>
      <dsp:txXfrm>
        <a:off x="0" y="2418758"/>
        <a:ext cx="6900512" cy="698625"/>
      </dsp:txXfrm>
    </dsp:sp>
    <dsp:sp modelId="{647B4155-78F1-B84B-ACC7-5BBAC798D600}">
      <dsp:nvSpPr>
        <dsp:cNvPr id="0" name=""/>
        <dsp:cNvSpPr/>
      </dsp:nvSpPr>
      <dsp:spPr>
        <a:xfrm>
          <a:off x="0" y="3117383"/>
          <a:ext cx="6900512" cy="1158299"/>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latin typeface="High Tower Text" panose="02040502050506030303" pitchFamily="18" charset="77"/>
            </a:rPr>
            <a:t>Banjo (</a:t>
          </a:r>
          <a:r>
            <a:rPr lang="en-GB" sz="3000" kern="1200" dirty="0" err="1">
              <a:latin typeface="High Tower Text" panose="02040502050506030303" pitchFamily="18" charset="77"/>
            </a:rPr>
            <a:t>Hartemink</a:t>
          </a:r>
          <a:r>
            <a:rPr lang="en-GB" sz="3000" kern="1200" dirty="0">
              <a:latin typeface="High Tower Text" panose="02040502050506030303" pitchFamily="18" charset="77"/>
            </a:rPr>
            <a:t>, Duke University) for structure learning </a:t>
          </a:r>
          <a:endParaRPr lang="en-US" sz="3000" kern="1200" dirty="0">
            <a:latin typeface="High Tower Text" panose="02040502050506030303" pitchFamily="18" charset="77"/>
          </a:endParaRPr>
        </a:p>
      </dsp:txBody>
      <dsp:txXfrm>
        <a:off x="56543" y="3173926"/>
        <a:ext cx="6787426" cy="1045213"/>
      </dsp:txXfrm>
    </dsp:sp>
    <dsp:sp modelId="{0EAA7647-1390-744E-8D65-4B44D294A70D}">
      <dsp:nvSpPr>
        <dsp:cNvPr id="0" name=""/>
        <dsp:cNvSpPr/>
      </dsp:nvSpPr>
      <dsp:spPr>
        <a:xfrm>
          <a:off x="0" y="4362083"/>
          <a:ext cx="6900512" cy="115829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err="1">
              <a:latin typeface="High Tower Text" panose="02040502050506030303" pitchFamily="18" charset="77"/>
            </a:rPr>
            <a:t>BayesPiles</a:t>
          </a:r>
          <a:r>
            <a:rPr lang="en-GB" sz="3000" kern="1200" dirty="0">
              <a:latin typeface="High Tower Text" panose="02040502050506030303" pitchFamily="18" charset="77"/>
            </a:rPr>
            <a:t> for data analysis and </a:t>
          </a:r>
          <a:r>
            <a:rPr lang="en-GB" sz="3000" kern="1200" dirty="0" err="1">
              <a:latin typeface="High Tower Text" panose="02040502050506030303" pitchFamily="18" charset="77"/>
            </a:rPr>
            <a:t>GraphViz</a:t>
          </a:r>
          <a:r>
            <a:rPr lang="en-GB" sz="3000" kern="1200" dirty="0">
              <a:latin typeface="High Tower Text" panose="02040502050506030303" pitchFamily="18" charset="77"/>
            </a:rPr>
            <a:t> for visualisation</a:t>
          </a:r>
          <a:endParaRPr lang="en-US" sz="3000" kern="1200" dirty="0">
            <a:latin typeface="High Tower Text" panose="02040502050506030303" pitchFamily="18" charset="77"/>
          </a:endParaRPr>
        </a:p>
      </dsp:txBody>
      <dsp:txXfrm>
        <a:off x="56543" y="4418626"/>
        <a:ext cx="6787426" cy="10452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7T09:51:07.779"/>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07D34-20E5-465B-9B6D-32D72A1A87CB}" type="datetimeFigureOut">
              <a:rPr lang="en-GB" smtClean="0"/>
              <a:t>11/07/2025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ACC08-C91D-4C2C-A154-4B85B6E45AA7}" type="slidenum">
              <a:rPr lang="en-GB" smtClean="0"/>
              <a:t>‹#›</a:t>
            </a:fld>
            <a:endParaRPr lang="en-GB"/>
          </a:p>
        </p:txBody>
      </p:sp>
    </p:spTree>
    <p:extLst>
      <p:ext uri="{BB962C8B-B14F-4D97-AF65-F5344CB8AC3E}">
        <p14:creationId xmlns:p14="http://schemas.microsoft.com/office/powerpoint/2010/main" val="24321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currently a postdoc at </a:t>
            </a:r>
            <a:r>
              <a:rPr lang="en-GB" dirty="0" err="1"/>
              <a:t>AstrobioOU</a:t>
            </a:r>
            <a:r>
              <a:rPr lang="en-GB" dirty="0"/>
              <a:t> at the Open University, but I’m here discussing projects from my recently finished PhD, one on creating a Bayesian network of fictional exoplanets, one on creating an anthology of science fiction exoplanets. Qualitative and quantitative.</a:t>
            </a:r>
          </a:p>
        </p:txBody>
      </p:sp>
      <p:sp>
        <p:nvSpPr>
          <p:cNvPr id="4" name="Slide Number Placeholder 3"/>
          <p:cNvSpPr>
            <a:spLocks noGrp="1"/>
          </p:cNvSpPr>
          <p:nvPr>
            <p:ph type="sldNum" sz="quarter" idx="5"/>
          </p:nvPr>
        </p:nvSpPr>
        <p:spPr/>
        <p:txBody>
          <a:bodyPr/>
          <a:lstStyle/>
          <a:p>
            <a:fld id="{8DBCD2B7-7723-B64B-80AB-6B674AC265CA}" type="slidenum">
              <a:rPr lang="en-GB" smtClean="0"/>
              <a:t>1</a:t>
            </a:fld>
            <a:endParaRPr lang="en-GB"/>
          </a:p>
        </p:txBody>
      </p:sp>
    </p:spTree>
    <p:extLst>
      <p:ext uri="{BB962C8B-B14F-4D97-AF65-F5344CB8AC3E}">
        <p14:creationId xmlns:p14="http://schemas.microsoft.com/office/powerpoint/2010/main" val="82190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BCD2B7-7723-B64B-80AB-6B674AC265CA}" type="slidenum">
              <a:rPr lang="en-GB" smtClean="0"/>
              <a:t>10</a:t>
            </a:fld>
            <a:endParaRPr lang="en-GB"/>
          </a:p>
        </p:txBody>
      </p:sp>
    </p:spTree>
    <p:extLst>
      <p:ext uri="{BB962C8B-B14F-4D97-AF65-F5344CB8AC3E}">
        <p14:creationId xmlns:p14="http://schemas.microsoft.com/office/powerpoint/2010/main" val="44661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recurring theme throughout my thesis was that the more unknowns there are in a field of science, the more likely researchers are to look to interdisciplinary collaboration to combine expertise to address the problem, and the more likely they are to reference the sort of applied speculation so common in SF. Exoplanet science is a field at the cutting-edge of our understanding of the universe, filled with unknowns, and does indeed frequently collaborate with fields like geology, planetary science, atmospheric science, astrobiology, and more. Science fiction, as well, deals in the unknown. Novels purposely leave questions unanswered to create a narrative tension—this negative space fires the reader’s mind to fill it with possibilities. I argue that this element is a part of why science fiction is documented to inspire so many scientists into their fields to try and answer these unknowns. Science, of course, unlike fiction, aims to find answers by collecting evidence. More exploration of the effects of the unknown on both science and SF could be another fruitful avenue for future research. Science fiction is valuable not only as art, but also for science. It provides a human perspective on scientific advances, and sometimes an ethical check, as well as sometimes acting as the public’s window into scientific progress and possibilities, and its something scientists ought to pay attention to.</a:t>
            </a:r>
          </a:p>
        </p:txBody>
      </p:sp>
      <p:sp>
        <p:nvSpPr>
          <p:cNvPr id="4" name="Slide Number Placeholder 3"/>
          <p:cNvSpPr>
            <a:spLocks noGrp="1"/>
          </p:cNvSpPr>
          <p:nvPr>
            <p:ph type="sldNum" sz="quarter" idx="5"/>
          </p:nvPr>
        </p:nvSpPr>
        <p:spPr/>
        <p:txBody>
          <a:bodyPr/>
          <a:lstStyle/>
          <a:p>
            <a:fld id="{8DBCD2B7-7723-B64B-80AB-6B674AC265CA}" type="slidenum">
              <a:rPr lang="en-GB" smtClean="0"/>
              <a:t>11</a:t>
            </a:fld>
            <a:endParaRPr lang="en-GB"/>
          </a:p>
        </p:txBody>
      </p:sp>
    </p:spTree>
    <p:extLst>
      <p:ext uri="{BB962C8B-B14F-4D97-AF65-F5344CB8AC3E}">
        <p14:creationId xmlns:p14="http://schemas.microsoft.com/office/powerpoint/2010/main" val="382516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BCD2B7-7723-B64B-80AB-6B674AC265CA}" type="slidenum">
              <a:rPr lang="en-GB" smtClean="0"/>
              <a:t>12</a:t>
            </a:fld>
            <a:endParaRPr lang="en-GB"/>
          </a:p>
        </p:txBody>
      </p:sp>
    </p:spTree>
    <p:extLst>
      <p:ext uri="{BB962C8B-B14F-4D97-AF65-F5344CB8AC3E}">
        <p14:creationId xmlns:p14="http://schemas.microsoft.com/office/powerpoint/2010/main" val="256719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Begin with premise that SF has potential for science communication—big readership, 10-20% of box office, millions of copies sold of books like The Martian and The Three-Body Problem—shared lexicon, introduces concepts from science to people?—studies have investigated audience reactions to SF, but not looked at the science content of SF itself</a:t>
            </a:r>
          </a:p>
          <a:p>
            <a:r>
              <a:rPr lang="en-GB" dirty="0"/>
              <a:t>Science fiction: cognitive estrangement, future-oriented, technological, explore “what-ifs” of science—soft or hard, but always based on an idea from science—features an imaginative framework alternative to the author’s empirical environment</a:t>
            </a:r>
          </a:p>
        </p:txBody>
      </p:sp>
      <p:sp>
        <p:nvSpPr>
          <p:cNvPr id="4" name="Slide Number Placeholder 3"/>
          <p:cNvSpPr>
            <a:spLocks noGrp="1"/>
          </p:cNvSpPr>
          <p:nvPr>
            <p:ph type="sldNum" sz="quarter" idx="5"/>
          </p:nvPr>
        </p:nvSpPr>
        <p:spPr/>
        <p:txBody>
          <a:bodyPr/>
          <a:lstStyle/>
          <a:p>
            <a:fld id="{74A301FA-4875-B748-8BCE-C6ABAC3225F7}" type="slidenum">
              <a:rPr lang="en-GB" smtClean="0"/>
              <a:t>2</a:t>
            </a:fld>
            <a:endParaRPr lang="en-GB"/>
          </a:p>
        </p:txBody>
      </p:sp>
    </p:spTree>
    <p:extLst>
      <p:ext uri="{BB962C8B-B14F-4D97-AF65-F5344CB8AC3E}">
        <p14:creationId xmlns:p14="http://schemas.microsoft.com/office/powerpoint/2010/main" val="298984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Investigate with exoplanets as they’ve undergone a big change in scientific understanding, 6000 since the 90s, very different than what we expected from our own solar system, new types of planets</a:t>
            </a:r>
          </a:p>
        </p:txBody>
      </p:sp>
      <p:sp>
        <p:nvSpPr>
          <p:cNvPr id="4" name="Slide Number Placeholder 3"/>
          <p:cNvSpPr>
            <a:spLocks noGrp="1"/>
          </p:cNvSpPr>
          <p:nvPr>
            <p:ph type="sldNum" sz="quarter" idx="5"/>
          </p:nvPr>
        </p:nvSpPr>
        <p:spPr/>
        <p:txBody>
          <a:bodyPr/>
          <a:lstStyle/>
          <a:p>
            <a:fld id="{8DBCD2B7-7723-B64B-80AB-6B674AC265CA}" type="slidenum">
              <a:rPr lang="en-GB" smtClean="0"/>
              <a:t>3</a:t>
            </a:fld>
            <a:endParaRPr lang="en-GB"/>
          </a:p>
        </p:txBody>
      </p:sp>
    </p:spTree>
    <p:extLst>
      <p:ext uri="{BB962C8B-B14F-4D97-AF65-F5344CB8AC3E}">
        <p14:creationId xmlns:p14="http://schemas.microsoft.com/office/powerpoint/2010/main" val="402124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Featured in SF before and after discovery, science communication potential because not taught in schools</a:t>
            </a:r>
          </a:p>
          <a:p>
            <a:endParaRPr lang="en-GB" dirty="0"/>
          </a:p>
        </p:txBody>
      </p:sp>
      <p:sp>
        <p:nvSpPr>
          <p:cNvPr id="4" name="Slide Number Placeholder 3"/>
          <p:cNvSpPr>
            <a:spLocks noGrp="1"/>
          </p:cNvSpPr>
          <p:nvPr>
            <p:ph type="sldNum" sz="quarter" idx="5"/>
          </p:nvPr>
        </p:nvSpPr>
        <p:spPr/>
        <p:txBody>
          <a:bodyPr/>
          <a:lstStyle/>
          <a:p>
            <a:fld id="{74A301FA-4875-B748-8BCE-C6ABAC3225F7}" type="slidenum">
              <a:rPr lang="en-GB" smtClean="0"/>
              <a:t>4</a:t>
            </a:fld>
            <a:endParaRPr lang="en-GB"/>
          </a:p>
        </p:txBody>
      </p:sp>
    </p:spTree>
    <p:extLst>
      <p:ext uri="{BB962C8B-B14F-4D97-AF65-F5344CB8AC3E}">
        <p14:creationId xmlns:p14="http://schemas.microsoft.com/office/powerpoint/2010/main" val="211454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Machine learning: algorithms that can learn from data</a:t>
            </a:r>
          </a:p>
          <a:p>
            <a:r>
              <a:rPr lang="en-GB" dirty="0"/>
              <a:t>Bayesian network: network that tells you how characteristics influence each other</a:t>
            </a:r>
          </a:p>
        </p:txBody>
      </p:sp>
      <p:sp>
        <p:nvSpPr>
          <p:cNvPr id="4" name="Slide Number Placeholder 3"/>
          <p:cNvSpPr>
            <a:spLocks noGrp="1"/>
          </p:cNvSpPr>
          <p:nvPr>
            <p:ph type="sldNum" sz="quarter" idx="5"/>
          </p:nvPr>
        </p:nvSpPr>
        <p:spPr/>
        <p:txBody>
          <a:bodyPr/>
          <a:lstStyle/>
          <a:p>
            <a:fld id="{8DBCD2B7-7723-B64B-80AB-6B674AC265CA}" type="slidenum">
              <a:rPr lang="en-GB" smtClean="0"/>
              <a:t>5</a:t>
            </a:fld>
            <a:endParaRPr lang="en-GB"/>
          </a:p>
        </p:txBody>
      </p:sp>
    </p:spTree>
    <p:extLst>
      <p:ext uri="{BB962C8B-B14F-4D97-AF65-F5344CB8AC3E}">
        <p14:creationId xmlns:p14="http://schemas.microsoft.com/office/powerpoint/2010/main" val="158576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Database is a result in itself, represents a repository of human imaginings of exoplanets</a:t>
            </a:r>
          </a:p>
          <a:p>
            <a:r>
              <a:rPr lang="en-GB" dirty="0"/>
              <a:t>212 exoplanets in database</a:t>
            </a:r>
          </a:p>
        </p:txBody>
      </p:sp>
      <p:sp>
        <p:nvSpPr>
          <p:cNvPr id="4" name="Slide Number Placeholder 3"/>
          <p:cNvSpPr>
            <a:spLocks noGrp="1"/>
          </p:cNvSpPr>
          <p:nvPr>
            <p:ph type="sldNum" sz="quarter" idx="5"/>
          </p:nvPr>
        </p:nvSpPr>
        <p:spPr/>
        <p:txBody>
          <a:bodyPr/>
          <a:lstStyle/>
          <a:p>
            <a:fld id="{8DBCD2B7-7723-B64B-80AB-6B674AC265CA}" type="slidenum">
              <a:rPr lang="en-GB" smtClean="0"/>
              <a:t>6</a:t>
            </a:fld>
            <a:endParaRPr lang="en-GB"/>
          </a:p>
        </p:txBody>
      </p:sp>
    </p:spTree>
    <p:extLst>
      <p:ext uri="{BB962C8B-B14F-4D97-AF65-F5344CB8AC3E}">
        <p14:creationId xmlns:p14="http://schemas.microsoft.com/office/powerpoint/2010/main" val="10344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High Tower Text" panose="02040502050506030303" pitchFamily="18" charset="77"/>
              </a:rPr>
              <a:t>Blue links are positive, red are negative, black are non-monotonic</a:t>
            </a:r>
          </a:p>
          <a:p>
            <a:r>
              <a:rPr lang="en-US" sz="1200" dirty="0">
                <a:latin typeface="High Tower Text" panose="02040502050506030303" pitchFamily="18" charset="77"/>
              </a:rPr>
              <a:t>Positive influences between Life, HumansBreathe, HabZone, EstNonNativeHumans and Intelligent expected</a:t>
            </a:r>
          </a:p>
          <a:p>
            <a:r>
              <a:rPr lang="en-US" sz="1200" dirty="0">
                <a:latin typeface="High Tower Text" panose="02040502050506030303" pitchFamily="18" charset="77"/>
              </a:rPr>
              <a:t>RealStar isolated</a:t>
            </a:r>
          </a:p>
          <a:p>
            <a:r>
              <a:rPr lang="en-US" sz="1200" dirty="0">
                <a:latin typeface="High Tower Text" panose="02040502050506030303" pitchFamily="18" charset="77"/>
              </a:rPr>
              <a:t>Found AfterDiscovery most interesting</a:t>
            </a:r>
          </a:p>
          <a:p>
            <a:endParaRPr lang="en-US" sz="1200" dirty="0">
              <a:latin typeface="High Tower Text" panose="02040502050506030303" pitchFamily="18" charset="77"/>
            </a:endParaRPr>
          </a:p>
          <a:p>
            <a:r>
              <a:rPr lang="en-US" sz="1200" dirty="0">
                <a:latin typeface="High Tower Text" panose="02040502050506030303" pitchFamily="18" charset="77"/>
              </a:rPr>
              <a:t>Life, Intelligent, HabZone, EstNonNativeHumans, and HumansBreathe form a cluster of earth-like characteristics, showing the positive interconnectedness of these variables in science fiction worldbuilding considerations</a:t>
            </a:r>
          </a:p>
          <a:p>
            <a:r>
              <a:rPr lang="en-US" sz="1200" dirty="0">
                <a:latin typeface="High Tower Text" panose="02040502050506030303" pitchFamily="18" charset="77"/>
              </a:rPr>
              <a:t>Intelligent and EstNonNativeHumans mediate </a:t>
            </a:r>
            <a:r>
              <a:rPr lang="en-US" sz="1200" dirty="0" err="1">
                <a:latin typeface="High Tower Text" panose="02040502050506030303" pitchFamily="18" charset="77"/>
              </a:rPr>
              <a:t>AfterDiscovery’s</a:t>
            </a:r>
            <a:r>
              <a:rPr lang="en-US" sz="1200" dirty="0">
                <a:latin typeface="High Tower Text" panose="02040502050506030303" pitchFamily="18" charset="77"/>
              </a:rPr>
              <a:t> connections with the earth-like cluster, showing these are the likeliest to be absent in a post-discovery fictional exoplanet</a:t>
            </a:r>
          </a:p>
          <a:p>
            <a:endParaRPr lang="en-US" sz="1200" dirty="0">
              <a:latin typeface="High Tower Text" panose="02040502050506030303" pitchFamily="18" charset="77"/>
            </a:endParaRPr>
          </a:p>
          <a:p>
            <a:r>
              <a:rPr lang="en-US" sz="1200" dirty="0">
                <a:latin typeface="High Tower Text" panose="02040502050506030303" pitchFamily="18" charset="77"/>
              </a:rPr>
              <a:t>IsGas-EstNonNativeHumans—counterintuitive, due to small sample size, only 2 gas giants in dataset with </a:t>
            </a:r>
            <a:r>
              <a:rPr lang="en-US" sz="1200" dirty="0" err="1">
                <a:latin typeface="High Tower Text" panose="02040502050506030303" pitchFamily="18" charset="77"/>
              </a:rPr>
              <a:t>estnonativehumans</a:t>
            </a:r>
            <a:r>
              <a:rPr lang="en-US" sz="1200" dirty="0">
                <a:latin typeface="High Tower Text" panose="02040502050506030303" pitchFamily="18" charset="77"/>
              </a:rPr>
              <a:t>, </a:t>
            </a:r>
            <a:r>
              <a:rPr lang="en-US" sz="1200" dirty="0" err="1">
                <a:latin typeface="High Tower Text" panose="02040502050506030303" pitchFamily="18" charset="77"/>
              </a:rPr>
              <a:t>bespin</a:t>
            </a:r>
            <a:r>
              <a:rPr lang="en-US" sz="1200" dirty="0">
                <a:latin typeface="High Tower Text" panose="02040502050506030303" pitchFamily="18" charset="77"/>
              </a:rPr>
              <a:t> from star wars and </a:t>
            </a:r>
            <a:r>
              <a:rPr lang="en-US" sz="1200" dirty="0" err="1">
                <a:latin typeface="High Tower Text" panose="02040502050506030303" pitchFamily="18" charset="77"/>
              </a:rPr>
              <a:t>goldblatt’s</a:t>
            </a:r>
            <a:r>
              <a:rPr lang="en-US" sz="1200" dirty="0">
                <a:latin typeface="High Tower Text" panose="02040502050506030303" pitchFamily="18" charset="77"/>
              </a:rPr>
              <a:t> world from Larry Niven’s Integral Trees. For both of these, HumansBreathe is also true—the link between IsGas and EstNonNativeHumans is found in the context of </a:t>
            </a:r>
            <a:r>
              <a:rPr lang="en-US" sz="1200" dirty="0" err="1">
                <a:latin typeface="High Tower Text" panose="02040502050506030303" pitchFamily="18" charset="77"/>
              </a:rPr>
              <a:t>IsGas’s</a:t>
            </a:r>
            <a:r>
              <a:rPr lang="en-US" sz="1200" dirty="0">
                <a:latin typeface="High Tower Text" panose="02040502050506030303" pitchFamily="18" charset="77"/>
              </a:rPr>
              <a:t> parent variable HumansBreathe, making this a case where directionality DOES matter in order to understand what is happening. This provides a useful example of how networks are constructed, though its clear from considering larger context that gas giant planets are not more likely to host established non-native human populations in science fiction.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discovered that SF incorporates new exoplanet science discoveries into its storytelling, with fictional exoplanets becoming less-Earth-like following real-life discoveries of very uninhabitable planets. This result is of interest to science communicators concerned that SF might spread misconceptions, and to scientists for highlighting a potential impact avenue of their research as well as an avenue of exploration for public understanding of science. This research was published in JCOM Journal of Science Communication and reviewed in multiple science journalism outlets like space dot com, Universe today, Eos, and more, demonstrating the strong public engagement potential of my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Undirected links: I am not claiming causality but instead informativeness, an undirected interaction better reflects this property, also to do with equivalence class (all Bayesian networks can be written as an equation of the joint probability distribution, by algebraic manipulation substituting any term with its representation from Bayes Rule, one can transform any member of an equivalence class into another member of the same equivalence class</a:t>
            </a:r>
          </a:p>
          <a:p>
            <a:endParaRPr lang="en-GB" dirty="0"/>
          </a:p>
        </p:txBody>
      </p:sp>
      <p:sp>
        <p:nvSpPr>
          <p:cNvPr id="4" name="Slide Number Placeholder 3"/>
          <p:cNvSpPr>
            <a:spLocks noGrp="1"/>
          </p:cNvSpPr>
          <p:nvPr>
            <p:ph type="sldNum" sz="quarter" idx="5"/>
          </p:nvPr>
        </p:nvSpPr>
        <p:spPr/>
        <p:txBody>
          <a:bodyPr/>
          <a:lstStyle/>
          <a:p>
            <a:fld id="{F6497F59-B889-3843-BD1D-86E6BA225439}" type="slidenum">
              <a:rPr lang="en-GB" smtClean="0"/>
              <a:t>7</a:t>
            </a:fld>
            <a:endParaRPr lang="en-GB"/>
          </a:p>
        </p:txBody>
      </p:sp>
    </p:spTree>
    <p:extLst>
      <p:ext uri="{BB962C8B-B14F-4D97-AF65-F5344CB8AC3E}">
        <p14:creationId xmlns:p14="http://schemas.microsoft.com/office/powerpoint/2010/main" val="260665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writing SF, authors often undertake some scientific research, and might reach out to a science consultant. Thinking about the role of a science consultant—I read an interview with a science consultant who said it basically was a quick chat with a director and then you never hear anything again until you’re in theatres watching the film. On the other hand you have science consultants like Kip Thorne with Interstellar, who modelled the visual wavelength appearance of a black hole for the movie and published real papers about it—and then when we got an image of the real thing his model was proven accurate. </a:t>
            </a:r>
          </a:p>
          <a:p>
            <a:endParaRPr lang="en-GB" dirty="0"/>
          </a:p>
          <a:p>
            <a:r>
              <a:rPr lang="en-GB" dirty="0"/>
              <a:t>So I wanted to create an anthology, and also have a research component to the project</a:t>
            </a:r>
          </a:p>
          <a:p>
            <a:endParaRPr lang="en-GB" dirty="0"/>
          </a:p>
          <a:p>
            <a:r>
              <a:rPr lang="en-GB" dirty="0"/>
              <a:t>Creative writers and </a:t>
            </a:r>
            <a:r>
              <a:rPr lang="en-GB" dirty="0" err="1"/>
              <a:t>StACES</a:t>
            </a:r>
            <a:r>
              <a:rPr lang="en-GB" dirty="0"/>
              <a:t> scientists, 5 of 9 groups participated in research component, at least 3 meetings, questionnaire asked these questions. </a:t>
            </a:r>
          </a:p>
          <a:p>
            <a:endParaRPr lang="en-GB" dirty="0"/>
          </a:p>
          <a:p>
            <a:r>
              <a:rPr lang="en-GB" dirty="0"/>
              <a:t>Focus on the processes of deciding when to stay realistic, when to be plausible, and when to make things up—how science fiction worlds are built.</a:t>
            </a:r>
          </a:p>
        </p:txBody>
      </p:sp>
      <p:sp>
        <p:nvSpPr>
          <p:cNvPr id="4" name="Slide Number Placeholder 3"/>
          <p:cNvSpPr>
            <a:spLocks noGrp="1"/>
          </p:cNvSpPr>
          <p:nvPr>
            <p:ph type="sldNum" sz="quarter" idx="5"/>
          </p:nvPr>
        </p:nvSpPr>
        <p:spPr/>
        <p:txBody>
          <a:bodyPr/>
          <a:lstStyle/>
          <a:p>
            <a:fld id="{F6497F59-B889-3843-BD1D-86E6BA225439}" type="slidenum">
              <a:rPr lang="en-GB" smtClean="0"/>
              <a:t>8</a:t>
            </a:fld>
            <a:endParaRPr lang="en-GB"/>
          </a:p>
        </p:txBody>
      </p:sp>
    </p:spTree>
    <p:extLst>
      <p:ext uri="{BB962C8B-B14F-4D97-AF65-F5344CB8AC3E}">
        <p14:creationId xmlns:p14="http://schemas.microsoft.com/office/powerpoint/2010/main" val="195665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Around Distant Suns—5 short stories, 2 poems, 2 radio plays. Stories feature the stripped core of a hot Jupiter, graphite rain, sentient mist, and talking clouds.</a:t>
            </a:r>
          </a:p>
          <a:p>
            <a:endParaRPr lang="en-GB" dirty="0"/>
          </a:p>
          <a:p>
            <a:r>
              <a:rPr lang="en-GB" dirty="0"/>
              <a:t>Go over findings</a:t>
            </a:r>
          </a:p>
        </p:txBody>
      </p:sp>
      <p:sp>
        <p:nvSpPr>
          <p:cNvPr id="4" name="Slide Number Placeholder 3"/>
          <p:cNvSpPr>
            <a:spLocks noGrp="1"/>
          </p:cNvSpPr>
          <p:nvPr>
            <p:ph type="sldNum" sz="quarter" idx="5"/>
          </p:nvPr>
        </p:nvSpPr>
        <p:spPr/>
        <p:txBody>
          <a:bodyPr/>
          <a:lstStyle/>
          <a:p>
            <a:fld id="{F6497F59-B889-3843-BD1D-86E6BA225439}" type="slidenum">
              <a:rPr lang="en-GB" smtClean="0"/>
              <a:t>9</a:t>
            </a:fld>
            <a:endParaRPr lang="en-GB"/>
          </a:p>
        </p:txBody>
      </p:sp>
    </p:spTree>
    <p:extLst>
      <p:ext uri="{BB962C8B-B14F-4D97-AF65-F5344CB8AC3E}">
        <p14:creationId xmlns:p14="http://schemas.microsoft.com/office/powerpoint/2010/main" val="43797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E6C1-8569-6A0A-9D8F-5B859A863A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629A5B1-2F8F-32E8-9F4F-69F5EE709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1C4EC88-84C1-7661-CDDD-2F0934C29AA3}"/>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5" name="Footer Placeholder 4">
            <a:extLst>
              <a:ext uri="{FF2B5EF4-FFF2-40B4-BE49-F238E27FC236}">
                <a16:creationId xmlns:a16="http://schemas.microsoft.com/office/drawing/2014/main" id="{09E49092-82D5-3A12-162F-7545A9FA4E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75637-FD36-EFBB-2C49-78C792ABFB89}"/>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341186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5E15-AA20-5ED1-A8D5-BEF6EF75042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09C44C0-E296-48BA-B107-EE9111DBB8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D7E105A-BDB5-BD25-B34C-682C86CBBA04}"/>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5" name="Footer Placeholder 4">
            <a:extLst>
              <a:ext uri="{FF2B5EF4-FFF2-40B4-BE49-F238E27FC236}">
                <a16:creationId xmlns:a16="http://schemas.microsoft.com/office/drawing/2014/main" id="{48D99F50-CC42-316D-5B6C-9ED51FAFB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DAD5CD-504A-440B-9F55-6542A18C75A4}"/>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154349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D2762-417F-A624-F189-15101EF0AB0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532275-B0AB-C9BE-A30B-8F60BF7D578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79EBD3-5839-B7D4-AC7C-3CAD62ED5A81}"/>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5" name="Footer Placeholder 4">
            <a:extLst>
              <a:ext uri="{FF2B5EF4-FFF2-40B4-BE49-F238E27FC236}">
                <a16:creationId xmlns:a16="http://schemas.microsoft.com/office/drawing/2014/main" id="{DF2CED10-5C2A-5A3D-B9D8-F066542E7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CE1A8-ACFE-D926-8A77-C12A49F3AA7E}"/>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18762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8CB8-3C76-690B-5939-D43D1CA78F6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843900-0964-D2CE-0A88-B2117DC19D4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902C71-8CC7-F2A9-CCC3-0744541DF5C5}"/>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5" name="Footer Placeholder 4">
            <a:extLst>
              <a:ext uri="{FF2B5EF4-FFF2-40B4-BE49-F238E27FC236}">
                <a16:creationId xmlns:a16="http://schemas.microsoft.com/office/drawing/2014/main" id="{11C2EE68-F497-7BCC-C3CF-60CD3C427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DD79D-9741-96D5-E95C-000FDE650936}"/>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172030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EA61-C71A-9EE1-D76A-1B04F13691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5F088DE-BF52-52F4-267F-03B0689708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77701F-6155-CA33-7A42-FA61D0935D8F}"/>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5" name="Footer Placeholder 4">
            <a:extLst>
              <a:ext uri="{FF2B5EF4-FFF2-40B4-BE49-F238E27FC236}">
                <a16:creationId xmlns:a16="http://schemas.microsoft.com/office/drawing/2014/main" id="{14B3CCC7-5FD7-F88D-6FDE-C73AA82B3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3E918C-4CDD-6A41-A117-E75A1F700A6F}"/>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157091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76AC-3B73-7927-EA05-EE818E80963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97C8899-C422-9078-9582-A50A153D76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AF9255-3A86-AF59-40FF-D3DFAF1E1A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8636364-5A23-F0A4-9973-8E1069C3358E}"/>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6" name="Footer Placeholder 5">
            <a:extLst>
              <a:ext uri="{FF2B5EF4-FFF2-40B4-BE49-F238E27FC236}">
                <a16:creationId xmlns:a16="http://schemas.microsoft.com/office/drawing/2014/main" id="{B74BA374-7F02-5373-19F3-803CCAE329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69A50F-C1A9-F5FB-8063-549EACBA40DD}"/>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277776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168C-D713-99B4-B0F0-B2C94AFF534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0C8D459-DA5C-BC45-9F80-2F6691655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71A28E3-8326-5079-53F4-8C5098FB96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9073C3-F6F3-456D-2C40-157161290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D5718D-03DF-F18D-509F-7B7871BAF8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0A7ECD8-472F-9C8A-8850-41B89AB65015}"/>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8" name="Footer Placeholder 7">
            <a:extLst>
              <a:ext uri="{FF2B5EF4-FFF2-40B4-BE49-F238E27FC236}">
                <a16:creationId xmlns:a16="http://schemas.microsoft.com/office/drawing/2014/main" id="{D2BA6F68-B476-73F8-ACEA-08F22868A5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081C4A-4429-A098-482C-F82E2B980A41}"/>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314864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4E8F-92A9-BFE3-141F-D852A8CC80F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754DDE0-50D9-3B24-D542-9E7CA7CC20A4}"/>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4" name="Footer Placeholder 3">
            <a:extLst>
              <a:ext uri="{FF2B5EF4-FFF2-40B4-BE49-F238E27FC236}">
                <a16:creationId xmlns:a16="http://schemas.microsoft.com/office/drawing/2014/main" id="{A0574108-F7A4-0E71-CA97-1C47EC9A96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FF0027-8780-B493-34E4-55327C873F61}"/>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167924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2CFF9-4947-BDA2-8DC3-CF0FFE5B1655}"/>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3" name="Footer Placeholder 2">
            <a:extLst>
              <a:ext uri="{FF2B5EF4-FFF2-40B4-BE49-F238E27FC236}">
                <a16:creationId xmlns:a16="http://schemas.microsoft.com/office/drawing/2014/main" id="{76E130D0-F293-C48A-4E37-F80DB96167F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EBCBF5-A28B-5BEA-BD6D-869776EE4A5E}"/>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190740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844B-1DD0-6E8A-C606-D76FBC69DA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FD053A7-9186-5FC6-FB82-5421E0B5F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7F0F7FA-590B-D986-349B-71A5EAA56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5C9DB4-5D04-2AC3-73FC-FEE63808A29E}"/>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6" name="Footer Placeholder 5">
            <a:extLst>
              <a:ext uri="{FF2B5EF4-FFF2-40B4-BE49-F238E27FC236}">
                <a16:creationId xmlns:a16="http://schemas.microsoft.com/office/drawing/2014/main" id="{BED52AB7-E9D6-0E97-6207-5D19A1DBC2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A56BF-E8E5-54AF-6515-8EC9B05107FF}"/>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250218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A5A9-C9F5-BA74-127A-AD54139066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A0EEC32-4246-0B3B-81FC-65FE888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0E4455-2797-50FC-6F10-4403F0936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2C35B7-CDEB-90B2-3E44-B2B0B7536573}"/>
              </a:ext>
            </a:extLst>
          </p:cNvPr>
          <p:cNvSpPr>
            <a:spLocks noGrp="1"/>
          </p:cNvSpPr>
          <p:nvPr>
            <p:ph type="dt" sz="half" idx="10"/>
          </p:nvPr>
        </p:nvSpPr>
        <p:spPr/>
        <p:txBody>
          <a:bodyPr/>
          <a:lstStyle/>
          <a:p>
            <a:fld id="{4E9145E4-657F-4302-A0CE-64F3960CC207}" type="datetimeFigureOut">
              <a:rPr lang="en-GB" smtClean="0"/>
              <a:t>11/07/2025</a:t>
            </a:fld>
            <a:endParaRPr lang="en-GB"/>
          </a:p>
        </p:txBody>
      </p:sp>
      <p:sp>
        <p:nvSpPr>
          <p:cNvPr id="6" name="Footer Placeholder 5">
            <a:extLst>
              <a:ext uri="{FF2B5EF4-FFF2-40B4-BE49-F238E27FC236}">
                <a16:creationId xmlns:a16="http://schemas.microsoft.com/office/drawing/2014/main" id="{2501E4E3-F058-FBC7-0E52-F77BBE4A7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B8ED13-A107-1177-389A-29E43E326F00}"/>
              </a:ext>
            </a:extLst>
          </p:cNvPr>
          <p:cNvSpPr>
            <a:spLocks noGrp="1"/>
          </p:cNvSpPr>
          <p:nvPr>
            <p:ph type="sldNum" sz="quarter" idx="12"/>
          </p:nvPr>
        </p:nvSpPr>
        <p:spPr/>
        <p:txBody>
          <a:bodyPr/>
          <a:lstStyle/>
          <a:p>
            <a:fld id="{70EBDB60-BB36-4573-829E-A21BEAC6C7BC}" type="slidenum">
              <a:rPr lang="en-GB" smtClean="0"/>
              <a:t>‹#›</a:t>
            </a:fld>
            <a:endParaRPr lang="en-GB"/>
          </a:p>
        </p:txBody>
      </p:sp>
    </p:spTree>
    <p:extLst>
      <p:ext uri="{BB962C8B-B14F-4D97-AF65-F5344CB8AC3E}">
        <p14:creationId xmlns:p14="http://schemas.microsoft.com/office/powerpoint/2010/main" val="42077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6E9AD-3F72-3206-415C-09E5E4073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FDD1316-545F-0318-5FF4-A8364D7CA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1CB01BE-D311-4306-FF3C-CF3BCDE86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9145E4-657F-4302-A0CE-64F3960CC207}" type="datetimeFigureOut">
              <a:rPr lang="en-GB" smtClean="0"/>
              <a:t>11/07/2025</a:t>
            </a:fld>
            <a:endParaRPr lang="en-GB"/>
          </a:p>
        </p:txBody>
      </p:sp>
      <p:sp>
        <p:nvSpPr>
          <p:cNvPr id="5" name="Footer Placeholder 4">
            <a:extLst>
              <a:ext uri="{FF2B5EF4-FFF2-40B4-BE49-F238E27FC236}">
                <a16:creationId xmlns:a16="http://schemas.microsoft.com/office/drawing/2014/main" id="{4A71F8C6-4272-CBC0-6428-E790669B9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A7FEC40-D063-D573-CE03-E2C1C30D0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EBDB60-BB36-4573-829E-A21BEAC6C7BC}" type="slidenum">
              <a:rPr lang="en-GB" smtClean="0"/>
              <a:t>‹#›</a:t>
            </a:fld>
            <a:endParaRPr lang="en-GB"/>
          </a:p>
        </p:txBody>
      </p:sp>
    </p:spTree>
    <p:extLst>
      <p:ext uri="{BB962C8B-B14F-4D97-AF65-F5344CB8AC3E}">
        <p14:creationId xmlns:p14="http://schemas.microsoft.com/office/powerpoint/2010/main" val="72110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guardbridgebooks.co.uk/books/AroundDistantSuns.html" TargetMode="Externa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jpg"/><Relationship Id="rId4" Type="http://schemas.openxmlformats.org/officeDocument/2006/relationships/hyperlink" Target="https://jcom.sissa.it/article/pubid/JCOM_2301_2024_A04/"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NULL"/><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7B1C-16A1-A1D1-5238-0F33F7280F9C}"/>
              </a:ext>
            </a:extLst>
          </p:cNvPr>
          <p:cNvSpPr>
            <a:spLocks noGrp="1"/>
          </p:cNvSpPr>
          <p:nvPr>
            <p:ph type="ctrTitle"/>
          </p:nvPr>
        </p:nvSpPr>
        <p:spPr>
          <a:xfrm>
            <a:off x="762000" y="-291549"/>
            <a:ext cx="4102609" cy="2481948"/>
          </a:xfrm>
        </p:spPr>
        <p:txBody>
          <a:bodyPr anchor="ctr">
            <a:normAutofit/>
          </a:bodyPr>
          <a:lstStyle/>
          <a:p>
            <a:r>
              <a:rPr lang="en-GB" sz="4200" b="1" dirty="0">
                <a:latin typeface="High Tower Text" panose="02040502050506030303" pitchFamily="18" charset="77"/>
              </a:rPr>
              <a:t>Exoplanets in Science Fiction</a:t>
            </a:r>
            <a:endParaRPr lang="en-GB" sz="4200" dirty="0">
              <a:latin typeface="High Tower Text" panose="02040502050506030303" pitchFamily="18" charset="77"/>
            </a:endParaRPr>
          </a:p>
        </p:txBody>
      </p:sp>
      <p:sp>
        <p:nvSpPr>
          <p:cNvPr id="3" name="Subtitle 2">
            <a:extLst>
              <a:ext uri="{FF2B5EF4-FFF2-40B4-BE49-F238E27FC236}">
                <a16:creationId xmlns:a16="http://schemas.microsoft.com/office/drawing/2014/main" id="{EFEFFCD6-C5D7-DF03-8727-5DC4F269EE1A}"/>
              </a:ext>
            </a:extLst>
          </p:cNvPr>
          <p:cNvSpPr>
            <a:spLocks noGrp="1"/>
          </p:cNvSpPr>
          <p:nvPr>
            <p:ph type="subTitle" idx="1"/>
          </p:nvPr>
        </p:nvSpPr>
        <p:spPr>
          <a:xfrm>
            <a:off x="761999" y="3544284"/>
            <a:ext cx="4102609" cy="1422631"/>
          </a:xfrm>
        </p:spPr>
        <p:txBody>
          <a:bodyPr>
            <a:normAutofit/>
          </a:bodyPr>
          <a:lstStyle/>
          <a:p>
            <a:r>
              <a:rPr lang="en-GB" sz="2200" b="1" dirty="0">
                <a:latin typeface="High Tower Text" panose="02040502050506030303" pitchFamily="18" charset="77"/>
              </a:rPr>
              <a:t>Dr Emma Johanna Puranen</a:t>
            </a:r>
          </a:p>
          <a:p>
            <a:r>
              <a:rPr lang="en-GB" sz="2200" dirty="0">
                <a:latin typeface="High Tower Text" panose="02040502050506030303" pitchFamily="18" charset="77"/>
              </a:rPr>
              <a:t>AstrobiologyOU</a:t>
            </a:r>
          </a:p>
          <a:p>
            <a:r>
              <a:rPr lang="en-GB" sz="2200" dirty="0">
                <a:latin typeface="High Tower Text" panose="02040502050506030303" pitchFamily="18" charset="77"/>
              </a:rPr>
              <a:t>NAM 2025</a:t>
            </a:r>
          </a:p>
        </p:txBody>
      </p:sp>
      <p:pic>
        <p:nvPicPr>
          <p:cNvPr id="4" name="Picture 3" descr="Massive planets orbiting a bright space">
            <a:extLst>
              <a:ext uri="{FF2B5EF4-FFF2-40B4-BE49-F238E27FC236}">
                <a16:creationId xmlns:a16="http://schemas.microsoft.com/office/drawing/2014/main" id="{D3E0015D-F9D5-906D-1F45-2296A5C5B369}"/>
              </a:ext>
            </a:extLst>
          </p:cNvPr>
          <p:cNvPicPr>
            <a:picLocks noChangeAspect="1"/>
          </p:cNvPicPr>
          <p:nvPr/>
        </p:nvPicPr>
        <p:blipFill>
          <a:blip r:embed="rId3"/>
          <a:srcRect l="35928" r="7947"/>
          <a:stretch/>
        </p:blipFill>
        <p:spPr>
          <a:xfrm>
            <a:off x="5349241" y="10"/>
            <a:ext cx="6842759" cy="6857990"/>
          </a:xfrm>
          <a:prstGeom prst="rect">
            <a:avLst/>
          </a:prstGeom>
        </p:spPr>
      </p:pic>
      <p:pic>
        <p:nvPicPr>
          <p:cNvPr id="5" name="Picture 4" descr="Events – St Andrews Centre for Exoplanet Science">
            <a:extLst>
              <a:ext uri="{FF2B5EF4-FFF2-40B4-BE49-F238E27FC236}">
                <a16:creationId xmlns:a16="http://schemas.microsoft.com/office/drawing/2014/main" id="{DDF5FA26-1324-6898-949B-A5BD5246B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75" y="4913413"/>
            <a:ext cx="2001341" cy="18533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03 Our logo - Brand Guidelines - Open University">
            <a:extLst>
              <a:ext uri="{FF2B5EF4-FFF2-40B4-BE49-F238E27FC236}">
                <a16:creationId xmlns:a16="http://schemas.microsoft.com/office/drawing/2014/main" id="{4EA5563F-90CA-3647-72C1-2F575DC4D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103" y="5424010"/>
            <a:ext cx="3366451" cy="1018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trobiologyOU | Addressing the scientific, governance and ethical  challenges associated with astrobiology.">
            <a:extLst>
              <a:ext uri="{FF2B5EF4-FFF2-40B4-BE49-F238E27FC236}">
                <a16:creationId xmlns:a16="http://schemas.microsoft.com/office/drawing/2014/main" id="{1B9D288F-4735-6716-27DA-ADC5C4256C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247" y="1440825"/>
            <a:ext cx="2650114" cy="191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74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74BE-10B7-1401-2E8D-FAEA311BF843}"/>
              </a:ext>
            </a:extLst>
          </p:cNvPr>
          <p:cNvSpPr>
            <a:spLocks noGrp="1"/>
          </p:cNvSpPr>
          <p:nvPr>
            <p:ph type="title"/>
          </p:nvPr>
        </p:nvSpPr>
        <p:spPr>
          <a:xfrm>
            <a:off x="785446" y="41425"/>
            <a:ext cx="9144000" cy="1344168"/>
          </a:xfrm>
        </p:spPr>
        <p:txBody>
          <a:bodyPr>
            <a:normAutofit/>
          </a:bodyPr>
          <a:lstStyle/>
          <a:p>
            <a:r>
              <a:rPr lang="en-GB" dirty="0">
                <a:latin typeface="High Tower Text" panose="02040502050506030303" pitchFamily="18" charset="77"/>
              </a:rPr>
              <a:t>Quotes from participants</a:t>
            </a:r>
          </a:p>
        </p:txBody>
      </p:sp>
      <p:sp>
        <p:nvSpPr>
          <p:cNvPr id="4" name="Rectangular Callout 3">
            <a:extLst>
              <a:ext uri="{FF2B5EF4-FFF2-40B4-BE49-F238E27FC236}">
                <a16:creationId xmlns:a16="http://schemas.microsoft.com/office/drawing/2014/main" id="{FDFC715F-9300-65CD-8C90-5DA9A8DC84E8}"/>
              </a:ext>
            </a:extLst>
          </p:cNvPr>
          <p:cNvSpPr/>
          <p:nvPr/>
        </p:nvSpPr>
        <p:spPr>
          <a:xfrm>
            <a:off x="960759" y="4482186"/>
            <a:ext cx="2349500" cy="1719072"/>
          </a:xfrm>
          <a:prstGeom prst="wedgeRectCallout">
            <a:avLst>
              <a:gd name="adj1" fmla="val -34887"/>
              <a:gd name="adj2" fmla="val 654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ular Callout 5">
            <a:extLst>
              <a:ext uri="{FF2B5EF4-FFF2-40B4-BE49-F238E27FC236}">
                <a16:creationId xmlns:a16="http://schemas.microsoft.com/office/drawing/2014/main" id="{CBE88948-D1D5-F039-52B0-3EB4A5221B12}"/>
              </a:ext>
            </a:extLst>
          </p:cNvPr>
          <p:cNvSpPr/>
          <p:nvPr/>
        </p:nvSpPr>
        <p:spPr>
          <a:xfrm>
            <a:off x="947786" y="1575067"/>
            <a:ext cx="2349500" cy="2195688"/>
          </a:xfrm>
          <a:prstGeom prst="wedgeRectCallout">
            <a:avLst>
              <a:gd name="adj1" fmla="val 37545"/>
              <a:gd name="adj2" fmla="val 661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a:extLst>
              <a:ext uri="{FF2B5EF4-FFF2-40B4-BE49-F238E27FC236}">
                <a16:creationId xmlns:a16="http://schemas.microsoft.com/office/drawing/2014/main" id="{393F0223-4D2C-31F4-661C-EE879C5FED82}"/>
              </a:ext>
            </a:extLst>
          </p:cNvPr>
          <p:cNvSpPr/>
          <p:nvPr/>
        </p:nvSpPr>
        <p:spPr>
          <a:xfrm>
            <a:off x="8617238" y="3996761"/>
            <a:ext cx="2349500" cy="2031325"/>
          </a:xfrm>
          <a:prstGeom prst="wedgeRectCallout">
            <a:avLst>
              <a:gd name="adj1" fmla="val -44076"/>
              <a:gd name="adj2" fmla="val 638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ular Callout 7">
            <a:extLst>
              <a:ext uri="{FF2B5EF4-FFF2-40B4-BE49-F238E27FC236}">
                <a16:creationId xmlns:a16="http://schemas.microsoft.com/office/drawing/2014/main" id="{25DD2C92-839F-7849-B993-2C8475BB9AB4}"/>
              </a:ext>
            </a:extLst>
          </p:cNvPr>
          <p:cNvSpPr/>
          <p:nvPr/>
        </p:nvSpPr>
        <p:spPr>
          <a:xfrm>
            <a:off x="4857353" y="1293649"/>
            <a:ext cx="2999154" cy="2378052"/>
          </a:xfrm>
          <a:prstGeom prst="wedgeRectCallout">
            <a:avLst>
              <a:gd name="adj1" fmla="val 4032"/>
              <a:gd name="adj2" fmla="val 721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C17ECC7-54C8-F8E2-8655-568862C0CAA3}"/>
              </a:ext>
            </a:extLst>
          </p:cNvPr>
          <p:cNvSpPr txBox="1"/>
          <p:nvPr/>
        </p:nvSpPr>
        <p:spPr>
          <a:xfrm>
            <a:off x="1081938" y="1780672"/>
            <a:ext cx="2297430" cy="2092881"/>
          </a:xfrm>
          <a:prstGeom prst="rect">
            <a:avLst/>
          </a:prstGeom>
          <a:noFill/>
        </p:spPr>
        <p:txBody>
          <a:bodyPr wrap="square" rtlCol="0">
            <a:spAutoFit/>
          </a:bodyPr>
          <a:lstStyle/>
          <a:p>
            <a:r>
              <a:rPr lang="en-GB" sz="1600" dirty="0">
                <a:solidFill>
                  <a:schemeClr val="bg1"/>
                </a:solidFill>
                <a:latin typeface="High Tower Text" panose="02040502050506030303" pitchFamily="18" charset="77"/>
              </a:rPr>
              <a:t>“We also discussed the roles of scientists in society, and how difficult it can sometimes be for non-scientists to understand the scientific results.”</a:t>
            </a:r>
            <a:endParaRPr lang="en-US" sz="1600" dirty="0">
              <a:solidFill>
                <a:schemeClr val="bg1"/>
              </a:solidFill>
              <a:latin typeface="High Tower Text" panose="02040502050506030303" pitchFamily="18" charset="77"/>
            </a:endParaRPr>
          </a:p>
          <a:p>
            <a:endParaRPr lang="en-GB" dirty="0"/>
          </a:p>
        </p:txBody>
      </p:sp>
      <p:sp>
        <p:nvSpPr>
          <p:cNvPr id="12" name="TextBox 11">
            <a:extLst>
              <a:ext uri="{FF2B5EF4-FFF2-40B4-BE49-F238E27FC236}">
                <a16:creationId xmlns:a16="http://schemas.microsoft.com/office/drawing/2014/main" id="{71A58229-4F72-7ACA-C657-4955207B83A7}"/>
              </a:ext>
            </a:extLst>
          </p:cNvPr>
          <p:cNvSpPr txBox="1"/>
          <p:nvPr/>
        </p:nvSpPr>
        <p:spPr>
          <a:xfrm>
            <a:off x="5007826" y="1380249"/>
            <a:ext cx="2848681" cy="2585323"/>
          </a:xfrm>
          <a:prstGeom prst="rect">
            <a:avLst/>
          </a:prstGeom>
          <a:noFill/>
        </p:spPr>
        <p:txBody>
          <a:bodyPr wrap="square" rtlCol="0">
            <a:spAutoFit/>
          </a:bodyPr>
          <a:lstStyle/>
          <a:p>
            <a:r>
              <a:rPr lang="en-GB" dirty="0">
                <a:solidFill>
                  <a:schemeClr val="bg1"/>
                </a:solidFill>
                <a:latin typeface="High Tower Text" panose="02040502050506030303" pitchFamily="18" charset="77"/>
              </a:rPr>
              <a:t>“It helped build the emotional truth of field research for me, which is really what stories are trying to capture and convey while technical details are just the icing on the cake.”</a:t>
            </a:r>
            <a:endParaRPr lang="en-US" dirty="0">
              <a:solidFill>
                <a:schemeClr val="bg1"/>
              </a:solidFill>
              <a:latin typeface="High Tower Text" panose="02040502050506030303" pitchFamily="18" charset="77"/>
            </a:endParaRPr>
          </a:p>
          <a:p>
            <a:endParaRPr lang="en-GB" dirty="0"/>
          </a:p>
        </p:txBody>
      </p:sp>
      <p:sp>
        <p:nvSpPr>
          <p:cNvPr id="14" name="TextBox 13">
            <a:extLst>
              <a:ext uri="{FF2B5EF4-FFF2-40B4-BE49-F238E27FC236}">
                <a16:creationId xmlns:a16="http://schemas.microsoft.com/office/drawing/2014/main" id="{8099824C-A631-0550-F35F-406A5D5FAB2F}"/>
              </a:ext>
            </a:extLst>
          </p:cNvPr>
          <p:cNvSpPr txBox="1"/>
          <p:nvPr/>
        </p:nvSpPr>
        <p:spPr>
          <a:xfrm>
            <a:off x="8747109" y="3996761"/>
            <a:ext cx="2171954" cy="2308324"/>
          </a:xfrm>
          <a:prstGeom prst="rect">
            <a:avLst/>
          </a:prstGeom>
          <a:noFill/>
        </p:spPr>
        <p:txBody>
          <a:bodyPr wrap="square" rtlCol="0">
            <a:spAutoFit/>
          </a:bodyPr>
          <a:lstStyle/>
          <a:p>
            <a:r>
              <a:rPr lang="en-GB" dirty="0">
                <a:solidFill>
                  <a:schemeClr val="bg1"/>
                </a:solidFill>
                <a:latin typeface="High Tower Text" panose="02040502050506030303" pitchFamily="18" charset="77"/>
              </a:rPr>
              <a:t>“…try and inspire an interest in non-science based readers and rather not get bogged in the details of the science.”</a:t>
            </a:r>
            <a:endParaRPr lang="en-US" dirty="0">
              <a:solidFill>
                <a:schemeClr val="bg1"/>
              </a:solidFill>
              <a:latin typeface="High Tower Text" panose="02040502050506030303" pitchFamily="18" charset="77"/>
            </a:endParaRPr>
          </a:p>
          <a:p>
            <a:endParaRPr lang="en-GB" dirty="0"/>
          </a:p>
        </p:txBody>
      </p:sp>
      <p:sp>
        <p:nvSpPr>
          <p:cNvPr id="17" name="TextBox 16">
            <a:extLst>
              <a:ext uri="{FF2B5EF4-FFF2-40B4-BE49-F238E27FC236}">
                <a16:creationId xmlns:a16="http://schemas.microsoft.com/office/drawing/2014/main" id="{08D07B51-4DF0-4218-B522-E7B66DB7B1C9}"/>
              </a:ext>
            </a:extLst>
          </p:cNvPr>
          <p:cNvSpPr txBox="1"/>
          <p:nvPr/>
        </p:nvSpPr>
        <p:spPr>
          <a:xfrm>
            <a:off x="1041640" y="4482186"/>
            <a:ext cx="2312797" cy="2031325"/>
          </a:xfrm>
          <a:prstGeom prst="rect">
            <a:avLst/>
          </a:prstGeom>
          <a:noFill/>
        </p:spPr>
        <p:txBody>
          <a:bodyPr wrap="square" rtlCol="0">
            <a:spAutoFit/>
          </a:bodyPr>
          <a:lstStyle/>
          <a:p>
            <a:r>
              <a:rPr lang="en-GB" dirty="0">
                <a:solidFill>
                  <a:schemeClr val="bg1"/>
                </a:solidFill>
                <a:latin typeface="High Tower Text" panose="02040502050506030303" pitchFamily="18" charset="77"/>
              </a:rPr>
              <a:t>“I think a great story is all about a question, but it’s not up to the writer to answer it, it’s for them to explore.”</a:t>
            </a:r>
            <a:endParaRPr lang="en-US" dirty="0">
              <a:solidFill>
                <a:schemeClr val="bg1"/>
              </a:solidFill>
              <a:latin typeface="High Tower Text" panose="02040502050506030303" pitchFamily="18" charset="77"/>
            </a:endParaRPr>
          </a:p>
          <a:p>
            <a:endParaRPr lang="en-GB" dirty="0"/>
          </a:p>
        </p:txBody>
      </p:sp>
      <p:sp>
        <p:nvSpPr>
          <p:cNvPr id="18" name="Rectangular Callout 17">
            <a:extLst>
              <a:ext uri="{FF2B5EF4-FFF2-40B4-BE49-F238E27FC236}">
                <a16:creationId xmlns:a16="http://schemas.microsoft.com/office/drawing/2014/main" id="{3C55B99F-33C4-3E70-5F32-277FE4526393}"/>
              </a:ext>
            </a:extLst>
          </p:cNvPr>
          <p:cNvSpPr/>
          <p:nvPr/>
        </p:nvSpPr>
        <p:spPr>
          <a:xfrm>
            <a:off x="9249505" y="1275920"/>
            <a:ext cx="2349500" cy="2031325"/>
          </a:xfrm>
          <a:prstGeom prst="wedgeRectCallout">
            <a:avLst>
              <a:gd name="adj1" fmla="val -292"/>
              <a:gd name="adj2" fmla="val 6102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8E06062-EDFE-B04F-C9D1-FC71813E27F1}"/>
              </a:ext>
            </a:extLst>
          </p:cNvPr>
          <p:cNvSpPr txBox="1"/>
          <p:nvPr/>
        </p:nvSpPr>
        <p:spPr>
          <a:xfrm>
            <a:off x="9313704" y="1375730"/>
            <a:ext cx="2221102" cy="2200602"/>
          </a:xfrm>
          <a:prstGeom prst="rect">
            <a:avLst/>
          </a:prstGeom>
          <a:noFill/>
        </p:spPr>
        <p:txBody>
          <a:bodyPr wrap="square" rtlCol="0">
            <a:spAutoFit/>
          </a:bodyPr>
          <a:lstStyle/>
          <a:p>
            <a:r>
              <a:rPr lang="en-GB" sz="1700" dirty="0">
                <a:solidFill>
                  <a:schemeClr val="bg1"/>
                </a:solidFill>
                <a:latin typeface="High Tower Text" panose="02040502050506030303" pitchFamily="18" charset="77"/>
              </a:rPr>
              <a:t>“We both are comfortable to reach into the others field of expertise with the expectation to be corrected and learn from it.”</a:t>
            </a:r>
            <a:endParaRPr lang="en-US" sz="1700" dirty="0">
              <a:solidFill>
                <a:schemeClr val="bg1"/>
              </a:solidFill>
              <a:latin typeface="High Tower Text" panose="02040502050506030303" pitchFamily="18" charset="77"/>
            </a:endParaRPr>
          </a:p>
          <a:p>
            <a:endParaRPr lang="en-GB" dirty="0"/>
          </a:p>
        </p:txBody>
      </p:sp>
      <p:sp>
        <p:nvSpPr>
          <p:cNvPr id="3" name="Rectangular Callout 2">
            <a:extLst>
              <a:ext uri="{FF2B5EF4-FFF2-40B4-BE49-F238E27FC236}">
                <a16:creationId xmlns:a16="http://schemas.microsoft.com/office/drawing/2014/main" id="{411BCB9E-75BD-615E-B51F-9CB7AF20EA3B}"/>
              </a:ext>
            </a:extLst>
          </p:cNvPr>
          <p:cNvSpPr/>
          <p:nvPr/>
        </p:nvSpPr>
        <p:spPr>
          <a:xfrm>
            <a:off x="4205201" y="4438258"/>
            <a:ext cx="3298759" cy="1719072"/>
          </a:xfrm>
          <a:prstGeom prst="wedgeRectCallout">
            <a:avLst>
              <a:gd name="adj1" fmla="val -5002"/>
              <a:gd name="adj2" fmla="val 7293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11BBA43-3522-3044-9129-864F8E201905}"/>
              </a:ext>
            </a:extLst>
          </p:cNvPr>
          <p:cNvSpPr txBox="1"/>
          <p:nvPr/>
        </p:nvSpPr>
        <p:spPr>
          <a:xfrm>
            <a:off x="4505720" y="4482186"/>
            <a:ext cx="2697722" cy="1631216"/>
          </a:xfrm>
          <a:prstGeom prst="rect">
            <a:avLst/>
          </a:prstGeom>
          <a:noFill/>
        </p:spPr>
        <p:txBody>
          <a:bodyPr wrap="square" rtlCol="0">
            <a:spAutoFit/>
          </a:bodyPr>
          <a:lstStyle/>
          <a:p>
            <a:r>
              <a:rPr lang="en-GB" sz="2000" dirty="0">
                <a:solidFill>
                  <a:schemeClr val="bg1"/>
                </a:solidFill>
                <a:latin typeface="High Tower Text" panose="02040502050506030303" pitchFamily="18" charset="77"/>
              </a:rPr>
              <a:t>“…education not being about telling things, but enabling to explore and arrive at conclusions.”</a:t>
            </a:r>
            <a:endParaRPr lang="en-GB" sz="2000" dirty="0"/>
          </a:p>
        </p:txBody>
      </p:sp>
    </p:spTree>
    <p:extLst>
      <p:ext uri="{BB962C8B-B14F-4D97-AF65-F5344CB8AC3E}">
        <p14:creationId xmlns:p14="http://schemas.microsoft.com/office/powerpoint/2010/main" val="64767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8185-68A7-6D61-F1CE-05E9150A2173}"/>
              </a:ext>
            </a:extLst>
          </p:cNvPr>
          <p:cNvSpPr>
            <a:spLocks noGrp="1"/>
          </p:cNvSpPr>
          <p:nvPr>
            <p:ph type="title"/>
          </p:nvPr>
        </p:nvSpPr>
        <p:spPr/>
        <p:txBody>
          <a:bodyPr/>
          <a:lstStyle/>
          <a:p>
            <a:r>
              <a:rPr lang="en-GB" dirty="0">
                <a:latin typeface="High Tower Text" panose="02040502050506030303" pitchFamily="18" charset="77"/>
              </a:rPr>
              <a:t>Conclusions</a:t>
            </a:r>
          </a:p>
        </p:txBody>
      </p:sp>
      <p:sp>
        <p:nvSpPr>
          <p:cNvPr id="3" name="Content Placeholder 2">
            <a:extLst>
              <a:ext uri="{FF2B5EF4-FFF2-40B4-BE49-F238E27FC236}">
                <a16:creationId xmlns:a16="http://schemas.microsoft.com/office/drawing/2014/main" id="{037735BF-AD9E-057C-CAED-1040B6AF0D44}"/>
              </a:ext>
            </a:extLst>
          </p:cNvPr>
          <p:cNvSpPr>
            <a:spLocks noGrp="1"/>
          </p:cNvSpPr>
          <p:nvPr>
            <p:ph idx="1"/>
          </p:nvPr>
        </p:nvSpPr>
        <p:spPr/>
        <p:txBody>
          <a:bodyPr/>
          <a:lstStyle/>
          <a:p>
            <a:r>
              <a:rPr lang="en-GB" dirty="0">
                <a:latin typeface="High Tower Text" panose="02040502050506030303" pitchFamily="18" charset="77"/>
              </a:rPr>
              <a:t>“Science fiction is not predictive; it is descriptive” – Le Guin</a:t>
            </a:r>
          </a:p>
          <a:p>
            <a:r>
              <a:rPr lang="en-GB" dirty="0">
                <a:latin typeface="High Tower Text" panose="02040502050506030303" pitchFamily="18" charset="77"/>
              </a:rPr>
              <a:t>Science fiction changes with new scientific discoveries</a:t>
            </a:r>
          </a:p>
          <a:p>
            <a:r>
              <a:rPr lang="en-GB" dirty="0">
                <a:latin typeface="High Tower Text" panose="02040502050506030303" pitchFamily="18" charset="77"/>
              </a:rPr>
              <a:t>Participants in the anthology project found an inspirational, exploratory role for SF in science communication efforts</a:t>
            </a:r>
          </a:p>
        </p:txBody>
      </p:sp>
    </p:spTree>
    <p:extLst>
      <p:ext uri="{BB962C8B-B14F-4D97-AF65-F5344CB8AC3E}">
        <p14:creationId xmlns:p14="http://schemas.microsoft.com/office/powerpoint/2010/main" val="295870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1BFB97-A14D-DF62-3416-23796A97B385}"/>
              </a:ext>
            </a:extLst>
          </p:cNvPr>
          <p:cNvSpPr txBox="1"/>
          <p:nvPr/>
        </p:nvSpPr>
        <p:spPr>
          <a:xfrm>
            <a:off x="762000" y="1587501"/>
            <a:ext cx="5781675" cy="4486246"/>
          </a:xfrm>
          <a:prstGeom prst="rect">
            <a:avLst/>
          </a:prstGeom>
        </p:spPr>
        <p:txBody>
          <a:bodyPr vert="horz" lIns="91440" tIns="45720" rIns="91440" bIns="45720" rtlCol="0">
            <a:noAutofit/>
          </a:bodyPr>
          <a:lstStyle/>
          <a:p>
            <a:pPr marL="285750" indent="-285750">
              <a:lnSpc>
                <a:spcPct val="105000"/>
              </a:lnSpc>
              <a:spcAft>
                <a:spcPts val="600"/>
              </a:spcAft>
              <a:buFont typeface="Arial" panose="020B0604020202020204" pitchFamily="34" charset="0"/>
              <a:buChar char="•"/>
            </a:pPr>
            <a:r>
              <a:rPr lang="en-US" sz="2200" dirty="0">
                <a:latin typeface="High Tower Text" panose="02040502050506030303" pitchFamily="18" charset="77"/>
              </a:rPr>
              <a:t>Around Distant Suns </a:t>
            </a:r>
            <a:r>
              <a:rPr lang="en-US" sz="2200" dirty="0">
                <a:latin typeface="High Tower Text" panose="02040502050506030303" pitchFamily="18" charset="77"/>
                <a:sym typeface="Wingdings" pitchFamily="2" charset="2"/>
              </a:rPr>
              <a:t> </a:t>
            </a:r>
            <a:r>
              <a:rPr lang="en-US" sz="2200" dirty="0">
                <a:latin typeface="High Tower Text" panose="02040502050506030303" pitchFamily="18" charset="77"/>
                <a:sym typeface="Wingdings" pitchFamily="2" charset="2"/>
                <a:hlinkClick r:id="rId3"/>
              </a:rPr>
              <a:t>http://www.guardbridgebooks.co.uk/books/AroundDistantSuns.html</a:t>
            </a:r>
            <a:endParaRPr lang="en-US" sz="2200" dirty="0">
              <a:latin typeface="High Tower Text" panose="02040502050506030303" pitchFamily="18" charset="77"/>
              <a:sym typeface="Wingdings" pitchFamily="2" charset="2"/>
            </a:endParaRPr>
          </a:p>
          <a:p>
            <a:pPr marL="285750" indent="-285750">
              <a:lnSpc>
                <a:spcPct val="105000"/>
              </a:lnSpc>
              <a:spcAft>
                <a:spcPts val="600"/>
              </a:spcAft>
              <a:buFont typeface="Arial" panose="020B0604020202020204" pitchFamily="34" charset="0"/>
              <a:buChar char="•"/>
            </a:pPr>
            <a:r>
              <a:rPr lang="en-US" sz="2200" dirty="0">
                <a:latin typeface="High Tower Text" panose="02040502050506030303" pitchFamily="18" charset="77"/>
                <a:sym typeface="Wingdings" pitchFamily="2" charset="2"/>
              </a:rPr>
              <a:t>Anthology paper  https://vector-</a:t>
            </a:r>
            <a:r>
              <a:rPr lang="en-US" sz="2200" dirty="0" err="1">
                <a:latin typeface="High Tower Text" panose="02040502050506030303" pitchFamily="18" charset="77"/>
                <a:sym typeface="Wingdings" pitchFamily="2" charset="2"/>
              </a:rPr>
              <a:t>bsfa.com</a:t>
            </a:r>
            <a:r>
              <a:rPr lang="en-US" sz="2200" dirty="0">
                <a:latin typeface="High Tower Text" panose="02040502050506030303" pitchFamily="18" charset="77"/>
                <a:sym typeface="Wingdings" pitchFamily="2" charset="2"/>
              </a:rPr>
              <a:t>/2022/10/05/dialogues-between-science-and-fiction-in-the-creation-of-an-anthology/</a:t>
            </a:r>
          </a:p>
          <a:p>
            <a:pPr marL="285750" indent="-285750">
              <a:lnSpc>
                <a:spcPct val="105000"/>
              </a:lnSpc>
              <a:spcAft>
                <a:spcPts val="600"/>
              </a:spcAft>
              <a:buFont typeface="Arial" panose="020B0604020202020204" pitchFamily="34" charset="0"/>
              <a:buChar char="•"/>
            </a:pPr>
            <a:r>
              <a:rPr lang="en-US" sz="2200" dirty="0">
                <a:latin typeface="High Tower Text" panose="02040502050506030303" pitchFamily="18" charset="77"/>
              </a:rPr>
              <a:t>Bayesian exoplanets paper </a:t>
            </a:r>
            <a:r>
              <a:rPr lang="en-US" sz="2200" dirty="0">
                <a:latin typeface="High Tower Text" panose="02040502050506030303" pitchFamily="18" charset="77"/>
                <a:sym typeface="Wingdings" pitchFamily="2" charset="2"/>
              </a:rPr>
              <a:t> </a:t>
            </a:r>
            <a:r>
              <a:rPr lang="en-US" sz="2200" dirty="0">
                <a:latin typeface="High Tower Text" panose="02040502050506030303" pitchFamily="18" charset="77"/>
                <a:sym typeface="Wingdings" pitchFamily="2" charset="2"/>
                <a:hlinkClick r:id="rId4"/>
              </a:rPr>
              <a:t>https://jcom.sissa.it/article/pubid/JCOM_2301_2024_A04/</a:t>
            </a:r>
            <a:endParaRPr lang="en-US" sz="2200" dirty="0">
              <a:latin typeface="High Tower Text" panose="02040502050506030303" pitchFamily="18" charset="77"/>
              <a:sym typeface="Wingdings" pitchFamily="2" charset="2"/>
            </a:endParaRPr>
          </a:p>
          <a:p>
            <a:pPr marL="285750" indent="-285750">
              <a:lnSpc>
                <a:spcPct val="105000"/>
              </a:lnSpc>
              <a:spcAft>
                <a:spcPts val="600"/>
              </a:spcAft>
              <a:buFont typeface="Arial" panose="020B0604020202020204" pitchFamily="34" charset="0"/>
              <a:buChar char="•"/>
            </a:pPr>
            <a:r>
              <a:rPr lang="en-US" sz="2200" dirty="0">
                <a:latin typeface="High Tower Text" panose="02040502050506030303" pitchFamily="18" charset="77"/>
                <a:sym typeface="Wingdings" pitchFamily="2" charset="2"/>
              </a:rPr>
              <a:t>Follow me on Bluesky @</a:t>
            </a:r>
            <a:r>
              <a:rPr lang="en-US" sz="2200" dirty="0" err="1">
                <a:latin typeface="High Tower Text" panose="02040502050506030303" pitchFamily="18" charset="77"/>
                <a:sym typeface="Wingdings" pitchFamily="2" charset="2"/>
              </a:rPr>
              <a:t>spacesword.bsky.social</a:t>
            </a:r>
            <a:endParaRPr lang="en-US" sz="2200" dirty="0">
              <a:latin typeface="High Tower Text" panose="02040502050506030303" pitchFamily="18" charset="77"/>
            </a:endParaRPr>
          </a:p>
        </p:txBody>
      </p:sp>
      <p:pic>
        <p:nvPicPr>
          <p:cNvPr id="8" name="Content Placeholder 4" descr="A book cover with a black and white text&#10;&#10;Description automatically generated">
            <a:extLst>
              <a:ext uri="{FF2B5EF4-FFF2-40B4-BE49-F238E27FC236}">
                <a16:creationId xmlns:a16="http://schemas.microsoft.com/office/drawing/2014/main" id="{F69AD5C7-D018-E67E-E362-9FFA5296F82A}"/>
              </a:ext>
            </a:extLst>
          </p:cNvPr>
          <p:cNvPicPr>
            <a:picLocks noChangeAspect="1"/>
          </p:cNvPicPr>
          <p:nvPr/>
        </p:nvPicPr>
        <p:blipFill>
          <a:blip r:embed="rId5"/>
          <a:srcRect t="12163" r="1" b="1"/>
          <a:stretch/>
        </p:blipFill>
        <p:spPr>
          <a:xfrm>
            <a:off x="9882544" y="441325"/>
            <a:ext cx="1864022" cy="2558279"/>
          </a:xfrm>
          <a:prstGeom prst="rect">
            <a:avLst/>
          </a:prstGeom>
        </p:spPr>
      </p:pic>
      <p:pic>
        <p:nvPicPr>
          <p:cNvPr id="7" name="Picture 6" descr="Events – St Andrews Centre for Exoplanet Science">
            <a:extLst>
              <a:ext uri="{FF2B5EF4-FFF2-40B4-BE49-F238E27FC236}">
                <a16:creationId xmlns:a16="http://schemas.microsoft.com/office/drawing/2014/main" id="{CECB0CF1-5B83-3DBD-8DF4-D02395319D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264023" y="3830624"/>
            <a:ext cx="2664957" cy="24650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588B79-31A7-451E-EE44-FD4531ACB477}"/>
              </a:ext>
            </a:extLst>
          </p:cNvPr>
          <p:cNvSpPr txBox="1"/>
          <p:nvPr/>
        </p:nvSpPr>
        <p:spPr>
          <a:xfrm>
            <a:off x="927100" y="584200"/>
            <a:ext cx="6540500" cy="707886"/>
          </a:xfrm>
          <a:prstGeom prst="rect">
            <a:avLst/>
          </a:prstGeom>
          <a:noFill/>
        </p:spPr>
        <p:txBody>
          <a:bodyPr wrap="square" rtlCol="0">
            <a:spAutoFit/>
          </a:bodyPr>
          <a:lstStyle/>
          <a:p>
            <a:r>
              <a:rPr lang="en-GB" sz="4000" b="1" dirty="0">
                <a:latin typeface="High Tower Text" panose="02040502050506030303" pitchFamily="18" charset="77"/>
              </a:rPr>
              <a:t>THANK YOU!</a:t>
            </a:r>
          </a:p>
        </p:txBody>
      </p:sp>
      <p:pic>
        <p:nvPicPr>
          <p:cNvPr id="2" name="Picture 4" descr="AstrobiologyOU | Addressing the scientific, governance and ethical  challenges associated with astrobiology.">
            <a:extLst>
              <a:ext uri="{FF2B5EF4-FFF2-40B4-BE49-F238E27FC236}">
                <a16:creationId xmlns:a16="http://schemas.microsoft.com/office/drawing/2014/main" id="{E001BD55-D28E-198E-E62C-A9E408665D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3675" y="2283788"/>
            <a:ext cx="2650114" cy="1916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03 Our logo - Brand Guidelines - Open University">
            <a:extLst>
              <a:ext uri="{FF2B5EF4-FFF2-40B4-BE49-F238E27FC236}">
                <a16:creationId xmlns:a16="http://schemas.microsoft.com/office/drawing/2014/main" id="{CB82B557-7B91-3004-B28F-B1BF22D9A4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7572" y="584200"/>
            <a:ext cx="3366451" cy="10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41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0D04-2AC1-3049-91F0-7CB3C0933378}"/>
              </a:ext>
            </a:extLst>
          </p:cNvPr>
          <p:cNvSpPr>
            <a:spLocks noGrp="1"/>
          </p:cNvSpPr>
          <p:nvPr>
            <p:ph type="title"/>
          </p:nvPr>
        </p:nvSpPr>
        <p:spPr/>
        <p:txBody>
          <a:bodyPr>
            <a:normAutofit/>
          </a:bodyPr>
          <a:lstStyle/>
          <a:p>
            <a:r>
              <a:rPr lang="en-GB" dirty="0">
                <a:latin typeface="High Tower Text" panose="02040502050506030303" pitchFamily="18" charset="77"/>
              </a:rPr>
              <a:t>Research question: how does science fiction portray science?</a:t>
            </a:r>
          </a:p>
        </p:txBody>
      </p:sp>
      <p:graphicFrame>
        <p:nvGraphicFramePr>
          <p:cNvPr id="17" name="Content Placeholder 2">
            <a:extLst>
              <a:ext uri="{FF2B5EF4-FFF2-40B4-BE49-F238E27FC236}">
                <a16:creationId xmlns:a16="http://schemas.microsoft.com/office/drawing/2014/main" id="{FA18A7D3-B82A-0CDA-8D90-717ED47D097B}"/>
              </a:ext>
            </a:extLst>
          </p:cNvPr>
          <p:cNvGraphicFramePr>
            <a:graphicFrameLocks noGrp="1"/>
          </p:cNvGraphicFramePr>
          <p:nvPr>
            <p:ph idx="1"/>
          </p:nvPr>
        </p:nvGraphicFramePr>
        <p:xfrm>
          <a:off x="838200" y="1825625"/>
          <a:ext cx="683418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44DA160-0C96-E249-913B-E770EB80164B}"/>
              </a:ext>
            </a:extLst>
          </p:cNvPr>
          <p:cNvSpPr/>
          <p:nvPr/>
        </p:nvSpPr>
        <p:spPr>
          <a:xfrm>
            <a:off x="8115300" y="1825625"/>
            <a:ext cx="3657600" cy="8175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 name="TextBox 4">
            <a:extLst>
              <a:ext uri="{FF2B5EF4-FFF2-40B4-BE49-F238E27FC236}">
                <a16:creationId xmlns:a16="http://schemas.microsoft.com/office/drawing/2014/main" id="{9DD7D24E-5757-AD4F-8D8D-63D17D0EE064}"/>
              </a:ext>
            </a:extLst>
          </p:cNvPr>
          <p:cNvSpPr txBox="1"/>
          <p:nvPr/>
        </p:nvSpPr>
        <p:spPr>
          <a:xfrm>
            <a:off x="9052850" y="1942018"/>
            <a:ext cx="3368233" cy="584775"/>
          </a:xfrm>
          <a:prstGeom prst="rect">
            <a:avLst/>
          </a:prstGeom>
          <a:noFill/>
        </p:spPr>
        <p:txBody>
          <a:bodyPr wrap="square" rtlCol="0">
            <a:spAutoFit/>
          </a:bodyPr>
          <a:lstStyle/>
          <a:p>
            <a:r>
              <a:rPr lang="en-GB" sz="3200" dirty="0">
                <a:latin typeface="High Tower Text" panose="02040502050506030303" pitchFamily="18" charset="77"/>
              </a:rPr>
              <a:t>Scientists</a:t>
            </a:r>
          </a:p>
        </p:txBody>
      </p:sp>
      <p:sp>
        <p:nvSpPr>
          <p:cNvPr id="8" name="Down Arrow 7">
            <a:extLst>
              <a:ext uri="{FF2B5EF4-FFF2-40B4-BE49-F238E27FC236}">
                <a16:creationId xmlns:a16="http://schemas.microsoft.com/office/drawing/2014/main" id="{81B5D907-A6AE-E145-B5A9-440AC14C9597}"/>
              </a:ext>
            </a:extLst>
          </p:cNvPr>
          <p:cNvSpPr/>
          <p:nvPr/>
        </p:nvSpPr>
        <p:spPr>
          <a:xfrm>
            <a:off x="9307492" y="2840406"/>
            <a:ext cx="322645" cy="682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8A2EF38-BC49-004D-8A2D-090368E61805}"/>
              </a:ext>
            </a:extLst>
          </p:cNvPr>
          <p:cNvSpPr/>
          <p:nvPr/>
        </p:nvSpPr>
        <p:spPr>
          <a:xfrm>
            <a:off x="8114576" y="3690327"/>
            <a:ext cx="3657600" cy="8175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0" name="TextBox 9">
            <a:extLst>
              <a:ext uri="{FF2B5EF4-FFF2-40B4-BE49-F238E27FC236}">
                <a16:creationId xmlns:a16="http://schemas.microsoft.com/office/drawing/2014/main" id="{52BB21B3-343B-8647-8EE4-6793E3625143}"/>
              </a:ext>
            </a:extLst>
          </p:cNvPr>
          <p:cNvSpPr txBox="1"/>
          <p:nvPr/>
        </p:nvSpPr>
        <p:spPr>
          <a:xfrm>
            <a:off x="8114577" y="3837498"/>
            <a:ext cx="4306506" cy="523220"/>
          </a:xfrm>
          <a:prstGeom prst="rect">
            <a:avLst/>
          </a:prstGeom>
          <a:noFill/>
        </p:spPr>
        <p:txBody>
          <a:bodyPr wrap="square" rtlCol="0">
            <a:spAutoFit/>
          </a:bodyPr>
          <a:lstStyle/>
          <a:p>
            <a:r>
              <a:rPr lang="en-GB" sz="2800" dirty="0">
                <a:latin typeface="High Tower Text" panose="02040502050506030303" pitchFamily="18" charset="77"/>
              </a:rPr>
              <a:t>Science fiction creators</a:t>
            </a:r>
          </a:p>
        </p:txBody>
      </p:sp>
      <p:sp>
        <p:nvSpPr>
          <p:cNvPr id="12" name="Down Arrow 11">
            <a:extLst>
              <a:ext uri="{FF2B5EF4-FFF2-40B4-BE49-F238E27FC236}">
                <a16:creationId xmlns:a16="http://schemas.microsoft.com/office/drawing/2014/main" id="{78E6F6F5-6966-1541-887C-C460EEB877E5}"/>
              </a:ext>
            </a:extLst>
          </p:cNvPr>
          <p:cNvSpPr/>
          <p:nvPr/>
        </p:nvSpPr>
        <p:spPr>
          <a:xfrm rot="10800000">
            <a:off x="10060932" y="2826219"/>
            <a:ext cx="322645" cy="682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8AFC27D-29A4-5345-844A-69D144510E44}"/>
              </a:ext>
            </a:extLst>
          </p:cNvPr>
          <p:cNvSpPr/>
          <p:nvPr/>
        </p:nvSpPr>
        <p:spPr>
          <a:xfrm>
            <a:off x="8114576" y="5524826"/>
            <a:ext cx="3657600" cy="8175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14" name="Down Arrow 13">
            <a:extLst>
              <a:ext uri="{FF2B5EF4-FFF2-40B4-BE49-F238E27FC236}">
                <a16:creationId xmlns:a16="http://schemas.microsoft.com/office/drawing/2014/main" id="{D7C4A316-8E56-DB4C-B832-17B29BE18294}"/>
              </a:ext>
            </a:extLst>
          </p:cNvPr>
          <p:cNvSpPr/>
          <p:nvPr/>
        </p:nvSpPr>
        <p:spPr>
          <a:xfrm>
            <a:off x="9738287" y="4689091"/>
            <a:ext cx="322645" cy="682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589D8B1-933D-CB4F-9C68-798DFDBFE106}"/>
              </a:ext>
            </a:extLst>
          </p:cNvPr>
          <p:cNvSpPr txBox="1"/>
          <p:nvPr/>
        </p:nvSpPr>
        <p:spPr>
          <a:xfrm>
            <a:off x="8538137" y="5641219"/>
            <a:ext cx="3368233" cy="584775"/>
          </a:xfrm>
          <a:prstGeom prst="rect">
            <a:avLst/>
          </a:prstGeom>
          <a:noFill/>
        </p:spPr>
        <p:txBody>
          <a:bodyPr wrap="square" rtlCol="0">
            <a:spAutoFit/>
          </a:bodyPr>
          <a:lstStyle/>
          <a:p>
            <a:r>
              <a:rPr lang="en-GB" sz="3200" dirty="0">
                <a:latin typeface="High Tower Text" panose="02040502050506030303" pitchFamily="18" charset="77"/>
              </a:rPr>
              <a:t>General public</a:t>
            </a:r>
          </a:p>
        </p:txBody>
      </p:sp>
    </p:spTree>
    <p:extLst>
      <p:ext uri="{BB962C8B-B14F-4D97-AF65-F5344CB8AC3E}">
        <p14:creationId xmlns:p14="http://schemas.microsoft.com/office/powerpoint/2010/main" val="7744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DF74054-6049-A541-A37E-393EFE21A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89A133-9D6D-2E43-87B1-F8371529A1C9}"/>
              </a:ext>
            </a:extLst>
          </p:cNvPr>
          <p:cNvSpPr>
            <a:spLocks noGrp="1"/>
          </p:cNvSpPr>
          <p:nvPr>
            <p:ph type="title"/>
          </p:nvPr>
        </p:nvSpPr>
        <p:spPr>
          <a:xfrm>
            <a:off x="618062" y="4185749"/>
            <a:ext cx="9265771" cy="622836"/>
          </a:xfrm>
        </p:spPr>
        <p:txBody>
          <a:bodyPr>
            <a:normAutofit/>
          </a:bodyPr>
          <a:lstStyle/>
          <a:p>
            <a:r>
              <a:rPr lang="en-GB" sz="3600"/>
              <a:t>Why exoplanets?</a:t>
            </a:r>
          </a:p>
        </p:txBody>
      </p:sp>
      <p:sp>
        <p:nvSpPr>
          <p:cNvPr id="4" name="TextBox 3">
            <a:extLst>
              <a:ext uri="{FF2B5EF4-FFF2-40B4-BE49-F238E27FC236}">
                <a16:creationId xmlns:a16="http://schemas.microsoft.com/office/drawing/2014/main" id="{AB6C5544-4BA9-EE4D-9EA8-189C59D0F4F7}"/>
              </a:ext>
            </a:extLst>
          </p:cNvPr>
          <p:cNvSpPr txBox="1"/>
          <p:nvPr/>
        </p:nvSpPr>
        <p:spPr>
          <a:xfrm>
            <a:off x="9095274" y="6235837"/>
            <a:ext cx="3843338" cy="646331"/>
          </a:xfrm>
          <a:prstGeom prst="rect">
            <a:avLst/>
          </a:prstGeom>
          <a:noFill/>
        </p:spPr>
        <p:txBody>
          <a:bodyPr wrap="square" rtlCol="0">
            <a:spAutoFit/>
          </a:bodyPr>
          <a:lstStyle/>
          <a:p>
            <a:r>
              <a:rPr lang="en-GB" dirty="0"/>
              <a:t>Artist’s concept of Kepler-452b</a:t>
            </a:r>
          </a:p>
          <a:p>
            <a:r>
              <a:rPr lang="en-GB" dirty="0"/>
              <a:t>NASA Ames/JPL-Caltech/T. Pyle</a:t>
            </a:r>
          </a:p>
        </p:txBody>
      </p:sp>
      <p:sp>
        <p:nvSpPr>
          <p:cNvPr id="6" name="TextBox 5">
            <a:extLst>
              <a:ext uri="{FF2B5EF4-FFF2-40B4-BE49-F238E27FC236}">
                <a16:creationId xmlns:a16="http://schemas.microsoft.com/office/drawing/2014/main" id="{58238E6C-5B48-1298-26F9-AF6FDBC8BC14}"/>
              </a:ext>
            </a:extLst>
          </p:cNvPr>
          <p:cNvSpPr txBox="1"/>
          <p:nvPr/>
        </p:nvSpPr>
        <p:spPr>
          <a:xfrm>
            <a:off x="381853" y="3409742"/>
            <a:ext cx="5800725" cy="646331"/>
          </a:xfrm>
          <a:prstGeom prst="rect">
            <a:avLst/>
          </a:prstGeom>
          <a:noFill/>
        </p:spPr>
        <p:txBody>
          <a:bodyPr wrap="square" rtlCol="0">
            <a:spAutoFit/>
          </a:bodyPr>
          <a:lstStyle/>
          <a:p>
            <a:r>
              <a:rPr lang="en-GB" sz="3600" dirty="0">
                <a:solidFill>
                  <a:schemeClr val="bg1"/>
                </a:solidFill>
                <a:latin typeface="High Tower Text" panose="02040502050506030303" pitchFamily="18" charset="77"/>
              </a:rPr>
              <a:t>Why exoplanets?</a:t>
            </a:r>
          </a:p>
        </p:txBody>
      </p:sp>
      <p:sp>
        <p:nvSpPr>
          <p:cNvPr id="8" name="Content Placeholder 2">
            <a:extLst>
              <a:ext uri="{FF2B5EF4-FFF2-40B4-BE49-F238E27FC236}">
                <a16:creationId xmlns:a16="http://schemas.microsoft.com/office/drawing/2014/main" id="{F06EEDA2-4529-361B-43BD-384B15D64655}"/>
              </a:ext>
            </a:extLst>
          </p:cNvPr>
          <p:cNvSpPr txBox="1">
            <a:spLocks/>
          </p:cNvSpPr>
          <p:nvPr/>
        </p:nvSpPr>
        <p:spPr>
          <a:xfrm>
            <a:off x="468431" y="4067683"/>
            <a:ext cx="5627567" cy="2626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bg1"/>
                </a:solidFill>
                <a:latin typeface="High Tower Text" panose="02040502050506030303" pitchFamily="18" charset="77"/>
              </a:rPr>
              <a:t>Exoplanet: planet outside our solar system</a:t>
            </a:r>
          </a:p>
          <a:p>
            <a:r>
              <a:rPr lang="en-GB" sz="2400" dirty="0">
                <a:solidFill>
                  <a:schemeClr val="bg1"/>
                </a:solidFill>
                <a:latin typeface="High Tower Text" panose="02040502050506030303" pitchFamily="18" charset="77"/>
              </a:rPr>
              <a:t>Common setting in SF stories before and after discovery of real exoplanets</a:t>
            </a:r>
          </a:p>
          <a:p>
            <a:r>
              <a:rPr lang="en-GB" sz="2400" dirty="0">
                <a:solidFill>
                  <a:schemeClr val="bg1"/>
                </a:solidFill>
                <a:latin typeface="High Tower Text" panose="02040502050506030303" pitchFamily="18" charset="77"/>
              </a:rPr>
              <a:t>Mostly not taught in school; people are familiar through science fiction</a:t>
            </a:r>
          </a:p>
          <a:p>
            <a:endParaRPr lang="en-GB" sz="2400" dirty="0">
              <a:solidFill>
                <a:schemeClr val="bg1"/>
              </a:solidFill>
            </a:endParaRPr>
          </a:p>
          <a:p>
            <a:endParaRPr lang="en-GB" sz="2400" dirty="0">
              <a:solidFill>
                <a:schemeClr val="bg1"/>
              </a:solidFill>
            </a:endParaRPr>
          </a:p>
        </p:txBody>
      </p:sp>
      <p:sp>
        <p:nvSpPr>
          <p:cNvPr id="9" name="TextBox 8">
            <a:extLst>
              <a:ext uri="{FF2B5EF4-FFF2-40B4-BE49-F238E27FC236}">
                <a16:creationId xmlns:a16="http://schemas.microsoft.com/office/drawing/2014/main" id="{13569A6A-8532-A8CB-6D8D-F80EB603F00F}"/>
              </a:ext>
            </a:extLst>
          </p:cNvPr>
          <p:cNvSpPr txBox="1"/>
          <p:nvPr/>
        </p:nvSpPr>
        <p:spPr>
          <a:xfrm>
            <a:off x="8523774" y="6139757"/>
            <a:ext cx="3843338" cy="646331"/>
          </a:xfrm>
          <a:prstGeom prst="rect">
            <a:avLst/>
          </a:prstGeom>
          <a:noFill/>
        </p:spPr>
        <p:txBody>
          <a:bodyPr wrap="square" rtlCol="0">
            <a:spAutoFit/>
          </a:bodyPr>
          <a:lstStyle/>
          <a:p>
            <a:r>
              <a:rPr lang="en-GB" dirty="0">
                <a:solidFill>
                  <a:schemeClr val="bg1"/>
                </a:solidFill>
                <a:latin typeface="High Tower Text" panose="02040502050506030303" pitchFamily="18" charset="77"/>
              </a:rPr>
              <a:t>Artist’s concept of Kepler-452b</a:t>
            </a:r>
          </a:p>
          <a:p>
            <a:r>
              <a:rPr lang="en-GB" dirty="0">
                <a:solidFill>
                  <a:schemeClr val="bg1"/>
                </a:solidFill>
                <a:latin typeface="High Tower Text" panose="02040502050506030303" pitchFamily="18" charset="77"/>
              </a:rPr>
              <a:t>NASA Ames/JPL-Caltech/T. Pyle</a:t>
            </a:r>
          </a:p>
        </p:txBody>
      </p:sp>
    </p:spTree>
    <p:extLst>
      <p:ext uri="{BB962C8B-B14F-4D97-AF65-F5344CB8AC3E}">
        <p14:creationId xmlns:p14="http://schemas.microsoft.com/office/powerpoint/2010/main" val="299642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674A-EAF1-CBD4-AC09-C71DCD01BFB3}"/>
              </a:ext>
            </a:extLst>
          </p:cNvPr>
          <p:cNvSpPr>
            <a:spLocks noGrp="1"/>
          </p:cNvSpPr>
          <p:nvPr>
            <p:ph type="title"/>
          </p:nvPr>
        </p:nvSpPr>
        <p:spPr>
          <a:xfrm>
            <a:off x="1008184" y="174032"/>
            <a:ext cx="10175631" cy="1111843"/>
          </a:xfrm>
        </p:spPr>
        <p:txBody>
          <a:bodyPr anchor="ctr">
            <a:normAutofit/>
          </a:bodyPr>
          <a:lstStyle/>
          <a:p>
            <a:pPr algn="ctr"/>
            <a:r>
              <a:rPr lang="en-GB" sz="4000" dirty="0">
                <a:latin typeface="High Tower Text" panose="02040502050506030303" pitchFamily="18" charset="77"/>
              </a:rPr>
              <a:t>Science Fiction Exoplanets</a:t>
            </a:r>
          </a:p>
        </p:txBody>
      </p:sp>
      <p:sp>
        <p:nvSpPr>
          <p:cNvPr id="3" name="Content Placeholder 2">
            <a:extLst>
              <a:ext uri="{FF2B5EF4-FFF2-40B4-BE49-F238E27FC236}">
                <a16:creationId xmlns:a16="http://schemas.microsoft.com/office/drawing/2014/main" id="{DEFD9ABB-62E6-C615-0258-BD1188ECD8F3}"/>
              </a:ext>
            </a:extLst>
          </p:cNvPr>
          <p:cNvSpPr>
            <a:spLocks noGrp="1"/>
          </p:cNvSpPr>
          <p:nvPr>
            <p:ph idx="1"/>
          </p:nvPr>
        </p:nvSpPr>
        <p:spPr>
          <a:xfrm>
            <a:off x="1008184" y="1459907"/>
            <a:ext cx="10175630" cy="767904"/>
          </a:xfrm>
        </p:spPr>
        <p:txBody>
          <a:bodyPr anchor="ctr">
            <a:normAutofit/>
          </a:bodyPr>
          <a:lstStyle/>
          <a:p>
            <a:pPr algn="ctr"/>
            <a:endParaRPr lang="en-GB" sz="2000"/>
          </a:p>
        </p:txBody>
      </p:sp>
      <p:pic>
        <p:nvPicPr>
          <p:cNvPr id="1026" name="Picture 2" descr="Image">
            <a:extLst>
              <a:ext uri="{FF2B5EF4-FFF2-40B4-BE49-F238E27FC236}">
                <a16:creationId xmlns:a16="http://schemas.microsoft.com/office/drawing/2014/main" id="{3562D537-1C27-9376-B964-98CF837D0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47" r="3402"/>
          <a:stretch/>
        </p:blipFill>
        <p:spPr bwMode="auto">
          <a:xfrm>
            <a:off x="3959447" y="1834982"/>
            <a:ext cx="8108979" cy="16711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D56B5E7-8B3D-6B82-84ED-367304055BED}"/>
                  </a:ext>
                </a:extLst>
              </p14:cNvPr>
              <p14:cNvContentPartPr/>
              <p14:nvPr/>
            </p14:nvContentPartPr>
            <p14:xfrm>
              <a:off x="-274320" y="2043305"/>
              <a:ext cx="360" cy="360"/>
            </p14:xfrm>
          </p:contentPart>
        </mc:Choice>
        <mc:Fallback xmlns="">
          <p:pic>
            <p:nvPicPr>
              <p:cNvPr id="4" name="Ink 3">
                <a:extLst>
                  <a:ext uri="{FF2B5EF4-FFF2-40B4-BE49-F238E27FC236}">
                    <a16:creationId xmlns:a16="http://schemas.microsoft.com/office/drawing/2014/main" id="{FD56B5E7-8B3D-6B82-84ED-367304055BED}"/>
                  </a:ext>
                </a:extLst>
              </p:cNvPr>
              <p:cNvPicPr/>
              <p:nvPr/>
            </p:nvPicPr>
            <p:blipFill>
              <a:blip r:embed="rId5"/>
              <a:stretch>
                <a:fillRect/>
              </a:stretch>
            </p:blipFill>
            <p:spPr>
              <a:xfrm>
                <a:off x="-283320" y="2034305"/>
                <a:ext cx="18000" cy="18000"/>
              </a:xfrm>
              <a:prstGeom prst="rect">
                <a:avLst/>
              </a:prstGeom>
            </p:spPr>
          </p:pic>
        </mc:Fallback>
      </mc:AlternateContent>
      <p:sp>
        <p:nvSpPr>
          <p:cNvPr id="6" name="TextBox 5">
            <a:extLst>
              <a:ext uri="{FF2B5EF4-FFF2-40B4-BE49-F238E27FC236}">
                <a16:creationId xmlns:a16="http://schemas.microsoft.com/office/drawing/2014/main" id="{7F17D6D5-796E-8A45-37E6-9664F6EDD97E}"/>
              </a:ext>
            </a:extLst>
          </p:cNvPr>
          <p:cNvSpPr txBox="1"/>
          <p:nvPr/>
        </p:nvSpPr>
        <p:spPr>
          <a:xfrm>
            <a:off x="9472613" y="3359946"/>
            <a:ext cx="2440659" cy="369332"/>
          </a:xfrm>
          <a:prstGeom prst="rect">
            <a:avLst/>
          </a:prstGeom>
          <a:noFill/>
        </p:spPr>
        <p:txBody>
          <a:bodyPr wrap="square" rtlCol="0">
            <a:spAutoFit/>
          </a:bodyPr>
          <a:lstStyle/>
          <a:p>
            <a:r>
              <a:rPr lang="en-GB" dirty="0">
                <a:latin typeface="High Tower Text" panose="02040502050506030303" pitchFamily="18" charset="77"/>
              </a:rPr>
              <a:t>The New York Times</a:t>
            </a:r>
          </a:p>
        </p:txBody>
      </p:sp>
      <p:pic>
        <p:nvPicPr>
          <p:cNvPr id="1028" name="Picture 4" descr="Avatar 2' Debuts First Concept Art - and We're So Ready to Go Back to  Pandora! - AllEars.Net">
            <a:extLst>
              <a:ext uri="{FF2B5EF4-FFF2-40B4-BE49-F238E27FC236}">
                <a16:creationId xmlns:a16="http://schemas.microsoft.com/office/drawing/2014/main" id="{806ADBAA-604A-0FC6-7AEE-500B89F47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28" y="1654487"/>
            <a:ext cx="3899337" cy="22487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009496-4182-7EA1-D4A8-DA50E2D04365}"/>
              </a:ext>
            </a:extLst>
          </p:cNvPr>
          <p:cNvSpPr txBox="1"/>
          <p:nvPr/>
        </p:nvSpPr>
        <p:spPr>
          <a:xfrm>
            <a:off x="2228396" y="3503206"/>
            <a:ext cx="2130644" cy="646331"/>
          </a:xfrm>
          <a:prstGeom prst="rect">
            <a:avLst/>
          </a:prstGeom>
          <a:noFill/>
        </p:spPr>
        <p:txBody>
          <a:bodyPr wrap="square" rtlCol="0">
            <a:spAutoFit/>
          </a:bodyPr>
          <a:lstStyle/>
          <a:p>
            <a:r>
              <a:rPr lang="en-GB" dirty="0">
                <a:solidFill>
                  <a:schemeClr val="bg1"/>
                </a:solidFill>
                <a:latin typeface="High Tower Text" panose="02040502050506030303" pitchFamily="18" charset="77"/>
              </a:rPr>
              <a:t>Avatar 2 Concept </a:t>
            </a:r>
            <a:r>
              <a:rPr lang="en-GB" dirty="0">
                <a:solidFill>
                  <a:schemeClr val="bg1"/>
                </a:solidFill>
              </a:rPr>
              <a:t>Art</a:t>
            </a:r>
          </a:p>
        </p:txBody>
      </p:sp>
      <p:pic>
        <p:nvPicPr>
          <p:cNvPr id="1030" name="Picture 6" descr="Exploring the Galaxy with Mass Effect 3 | NASA Blueshift">
            <a:extLst>
              <a:ext uri="{FF2B5EF4-FFF2-40B4-BE49-F238E27FC236}">
                <a16:creationId xmlns:a16="http://schemas.microsoft.com/office/drawing/2014/main" id="{92BADEA1-1899-8491-8432-B49A001B05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4476" y="3716877"/>
            <a:ext cx="5476187" cy="30776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AAA5CC8-159A-094A-FD5D-4B42CADEE37B}"/>
              </a:ext>
            </a:extLst>
          </p:cNvPr>
          <p:cNvSpPr txBox="1"/>
          <p:nvPr/>
        </p:nvSpPr>
        <p:spPr>
          <a:xfrm>
            <a:off x="6108897" y="6391018"/>
            <a:ext cx="1517650" cy="369332"/>
          </a:xfrm>
          <a:prstGeom prst="rect">
            <a:avLst/>
          </a:prstGeom>
          <a:noFill/>
        </p:spPr>
        <p:txBody>
          <a:bodyPr wrap="square" rtlCol="0">
            <a:spAutoFit/>
          </a:bodyPr>
          <a:lstStyle/>
          <a:p>
            <a:r>
              <a:rPr lang="en-GB" dirty="0">
                <a:solidFill>
                  <a:schemeClr val="bg1"/>
                </a:solidFill>
                <a:latin typeface="High Tower Text" panose="02040502050506030303" pitchFamily="18" charset="77"/>
              </a:rPr>
              <a:t>Mass Effect 3</a:t>
            </a:r>
          </a:p>
        </p:txBody>
      </p:sp>
      <p:pic>
        <p:nvPicPr>
          <p:cNvPr id="1032" name="Picture 8" descr="Solaris (2002 film) - Alchetron, The ... | Solaris, Film, Sci fi design">
            <a:extLst>
              <a:ext uri="{FF2B5EF4-FFF2-40B4-BE49-F238E27FC236}">
                <a16:creationId xmlns:a16="http://schemas.microsoft.com/office/drawing/2014/main" id="{16822092-6DBC-56E5-3599-FAB732C905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525" y="4019101"/>
            <a:ext cx="4953000" cy="27876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5DBEC95-67B1-4188-0D82-50ACBAD8DE18}"/>
              </a:ext>
            </a:extLst>
          </p:cNvPr>
          <p:cNvSpPr txBox="1"/>
          <p:nvPr/>
        </p:nvSpPr>
        <p:spPr>
          <a:xfrm>
            <a:off x="4178065" y="6463044"/>
            <a:ext cx="1656872" cy="369332"/>
          </a:xfrm>
          <a:prstGeom prst="rect">
            <a:avLst/>
          </a:prstGeom>
          <a:noFill/>
        </p:spPr>
        <p:txBody>
          <a:bodyPr wrap="square" rtlCol="0">
            <a:spAutoFit/>
          </a:bodyPr>
          <a:lstStyle/>
          <a:p>
            <a:r>
              <a:rPr lang="en-GB" dirty="0">
                <a:solidFill>
                  <a:schemeClr val="bg1"/>
                </a:solidFill>
                <a:latin typeface="High Tower Text" panose="02040502050506030303" pitchFamily="18" charset="77"/>
              </a:rPr>
              <a:t>Solaris (2002)</a:t>
            </a:r>
          </a:p>
        </p:txBody>
      </p:sp>
    </p:spTree>
    <p:extLst>
      <p:ext uri="{BB962C8B-B14F-4D97-AF65-F5344CB8AC3E}">
        <p14:creationId xmlns:p14="http://schemas.microsoft.com/office/powerpoint/2010/main" val="335108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6015-EEAE-4230-DB6B-7F033B823E3A}"/>
              </a:ext>
            </a:extLst>
          </p:cNvPr>
          <p:cNvSpPr>
            <a:spLocks noGrp="1"/>
          </p:cNvSpPr>
          <p:nvPr>
            <p:ph type="title"/>
          </p:nvPr>
        </p:nvSpPr>
        <p:spPr>
          <a:xfrm>
            <a:off x="635000" y="640823"/>
            <a:ext cx="3418659" cy="5583148"/>
          </a:xfrm>
        </p:spPr>
        <p:txBody>
          <a:bodyPr anchor="ctr">
            <a:normAutofit/>
          </a:bodyPr>
          <a:lstStyle/>
          <a:p>
            <a:r>
              <a:rPr lang="en-GB" sz="4200">
                <a:latin typeface="High Tower Text" panose="02040502050506030303" pitchFamily="18" charset="77"/>
              </a:rPr>
              <a:t>Methodology</a:t>
            </a:r>
          </a:p>
        </p:txBody>
      </p:sp>
      <p:graphicFrame>
        <p:nvGraphicFramePr>
          <p:cNvPr id="5" name="Content Placeholder 2">
            <a:extLst>
              <a:ext uri="{FF2B5EF4-FFF2-40B4-BE49-F238E27FC236}">
                <a16:creationId xmlns:a16="http://schemas.microsoft.com/office/drawing/2014/main" id="{F9418C19-67CE-9F2F-829B-289707BC4120}"/>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2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09A6-CBDF-46DC-304D-206F99375496}"/>
              </a:ext>
            </a:extLst>
          </p:cNvPr>
          <p:cNvSpPr>
            <a:spLocks noGrp="1"/>
          </p:cNvSpPr>
          <p:nvPr>
            <p:ph type="title"/>
          </p:nvPr>
        </p:nvSpPr>
        <p:spPr/>
        <p:txBody>
          <a:bodyPr/>
          <a:lstStyle/>
          <a:p>
            <a:endParaRPr lang="en-GB" dirty="0"/>
          </a:p>
        </p:txBody>
      </p:sp>
      <p:pic>
        <p:nvPicPr>
          <p:cNvPr id="4" name="Picture 3" descr="A graph with different colored squares&#10;&#10;Description automatically generated">
            <a:extLst>
              <a:ext uri="{FF2B5EF4-FFF2-40B4-BE49-F238E27FC236}">
                <a16:creationId xmlns:a16="http://schemas.microsoft.com/office/drawing/2014/main" id="{97903785-387F-88DD-AC17-ED9FFACA563D}"/>
              </a:ext>
            </a:extLst>
          </p:cNvPr>
          <p:cNvPicPr>
            <a:picLocks noChangeAspect="1"/>
          </p:cNvPicPr>
          <p:nvPr/>
        </p:nvPicPr>
        <p:blipFill>
          <a:blip r:embed="rId3"/>
          <a:stretch>
            <a:fillRect/>
          </a:stretch>
        </p:blipFill>
        <p:spPr>
          <a:xfrm>
            <a:off x="2305023" y="0"/>
            <a:ext cx="7581954" cy="6858000"/>
          </a:xfrm>
          <a:prstGeom prst="rect">
            <a:avLst/>
          </a:prstGeom>
        </p:spPr>
      </p:pic>
      <p:sp>
        <p:nvSpPr>
          <p:cNvPr id="11" name="Content Placeholder 10">
            <a:extLst>
              <a:ext uri="{FF2B5EF4-FFF2-40B4-BE49-F238E27FC236}">
                <a16:creationId xmlns:a16="http://schemas.microsoft.com/office/drawing/2014/main" id="{00AC48C8-E888-B0D8-04C4-95EDA97ED6B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1297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07D7-AE9D-3D8B-1961-2A661573436C}"/>
              </a:ext>
            </a:extLst>
          </p:cNvPr>
          <p:cNvSpPr>
            <a:spLocks noGrp="1"/>
          </p:cNvSpPr>
          <p:nvPr>
            <p:ph type="title"/>
          </p:nvPr>
        </p:nvSpPr>
        <p:spPr>
          <a:xfrm>
            <a:off x="1020934" y="113134"/>
            <a:ext cx="9144000" cy="1344168"/>
          </a:xfrm>
        </p:spPr>
        <p:txBody>
          <a:bodyPr/>
          <a:lstStyle/>
          <a:p>
            <a:r>
              <a:rPr lang="en-GB" dirty="0">
                <a:latin typeface="High Tower Text" panose="02040502050506030303" pitchFamily="18" charset="77"/>
              </a:rPr>
              <a:t>Findings</a:t>
            </a:r>
          </a:p>
        </p:txBody>
      </p:sp>
      <p:sp>
        <p:nvSpPr>
          <p:cNvPr id="3" name="Content Placeholder 2">
            <a:extLst>
              <a:ext uri="{FF2B5EF4-FFF2-40B4-BE49-F238E27FC236}">
                <a16:creationId xmlns:a16="http://schemas.microsoft.com/office/drawing/2014/main" id="{C035D656-3111-E42E-30A2-C427DDE02E1C}"/>
              </a:ext>
            </a:extLst>
          </p:cNvPr>
          <p:cNvSpPr>
            <a:spLocks noGrp="1"/>
          </p:cNvSpPr>
          <p:nvPr>
            <p:ph idx="1"/>
          </p:nvPr>
        </p:nvSpPr>
        <p:spPr>
          <a:xfrm>
            <a:off x="1046950" y="1376457"/>
            <a:ext cx="5766465" cy="4105085"/>
          </a:xfrm>
        </p:spPr>
        <p:txBody>
          <a:bodyPr>
            <a:normAutofit fontScale="92500" lnSpcReduction="10000"/>
          </a:bodyPr>
          <a:lstStyle/>
          <a:p>
            <a:r>
              <a:rPr lang="en-GB" dirty="0">
                <a:latin typeface="High Tower Text" panose="02040502050506030303" pitchFamily="18" charset="77"/>
              </a:rPr>
              <a:t>Results show fictional exoplanets have become less human-hospitable and less Earth-like since 1995 discovery of real exoplanets</a:t>
            </a:r>
          </a:p>
          <a:p>
            <a:pPr lvl="1"/>
            <a:r>
              <a:rPr lang="en-GB" dirty="0">
                <a:latin typeface="High Tower Text" panose="02040502050506030303" pitchFamily="18" charset="77"/>
              </a:rPr>
              <a:t>Database still dominated by Earth-like worlds</a:t>
            </a:r>
          </a:p>
          <a:p>
            <a:r>
              <a:rPr lang="en-GB" dirty="0">
                <a:latin typeface="High Tower Text" panose="02040502050506030303" pitchFamily="18" charset="77"/>
              </a:rPr>
              <a:t>Mirrors real-life discoveries, which have received media coverage</a:t>
            </a:r>
          </a:p>
          <a:p>
            <a:r>
              <a:rPr lang="en-GB" dirty="0">
                <a:latin typeface="High Tower Text" panose="02040502050506030303" pitchFamily="18" charset="77"/>
              </a:rPr>
              <a:t>Finding: SF incorporates new exoplanet science discoveries into its storytelling</a:t>
            </a:r>
          </a:p>
          <a:p>
            <a:endParaRPr lang="en-GB" dirty="0"/>
          </a:p>
        </p:txBody>
      </p:sp>
      <p:sp>
        <p:nvSpPr>
          <p:cNvPr id="5" name="TextBox 4">
            <a:extLst>
              <a:ext uri="{FF2B5EF4-FFF2-40B4-BE49-F238E27FC236}">
                <a16:creationId xmlns:a16="http://schemas.microsoft.com/office/drawing/2014/main" id="{527D7ED9-736F-210F-D53D-992729354B52}"/>
              </a:ext>
            </a:extLst>
          </p:cNvPr>
          <p:cNvSpPr txBox="1"/>
          <p:nvPr/>
        </p:nvSpPr>
        <p:spPr>
          <a:xfrm>
            <a:off x="789802" y="5869393"/>
            <a:ext cx="10612395" cy="877163"/>
          </a:xfrm>
          <a:prstGeom prst="rect">
            <a:avLst/>
          </a:prstGeom>
          <a:noFill/>
          <a:ln w="57150">
            <a:solidFill>
              <a:schemeClr val="accent5"/>
            </a:solidFill>
          </a:ln>
        </p:spPr>
        <p:txBody>
          <a:bodyPr wrap="square" rtlCol="0">
            <a:spAutoFit/>
          </a:bodyPr>
          <a:lstStyle/>
          <a:p>
            <a:r>
              <a:rPr lang="en-GB" sz="1700" b="1" dirty="0">
                <a:latin typeface="High Tower Text" panose="02040502050506030303" pitchFamily="18" charset="77"/>
              </a:rPr>
              <a:t>Output: Puranen, EJ</a:t>
            </a:r>
            <a:r>
              <a:rPr lang="en-GB" sz="1700" dirty="0">
                <a:latin typeface="High Tower Text" panose="02040502050506030303" pitchFamily="18" charset="77"/>
              </a:rPr>
              <a:t>, Finer, E, Helling, C, and Smith, VA ‘Science fiction media representations of exoplanets: portrayals of changing astronomical discoveries’ in </a:t>
            </a:r>
            <a:r>
              <a:rPr lang="en-GB" sz="1700" i="1" dirty="0">
                <a:latin typeface="High Tower Text" panose="02040502050506030303" pitchFamily="18" charset="77"/>
              </a:rPr>
              <a:t>JCOM Journal of Science Communication </a:t>
            </a:r>
            <a:r>
              <a:rPr lang="en-GB" sz="1700" dirty="0">
                <a:latin typeface="High Tower Text" panose="02040502050506030303" pitchFamily="18" charset="77"/>
              </a:rPr>
              <a:t>(2024), reviewed in science journalism outlets </a:t>
            </a:r>
            <a:r>
              <a:rPr lang="en-GB" sz="1700" i="1" dirty="0" err="1">
                <a:latin typeface="High Tower Text" panose="02040502050506030303" pitchFamily="18" charset="77"/>
              </a:rPr>
              <a:t>space.com</a:t>
            </a:r>
            <a:r>
              <a:rPr lang="en-GB" sz="1700" dirty="0">
                <a:latin typeface="High Tower Text" panose="02040502050506030303" pitchFamily="18" charset="77"/>
              </a:rPr>
              <a:t>, </a:t>
            </a:r>
            <a:r>
              <a:rPr lang="en-GB" sz="1700" i="1" dirty="0">
                <a:latin typeface="High Tower Text" panose="02040502050506030303" pitchFamily="18" charset="77"/>
              </a:rPr>
              <a:t>Universe Today</a:t>
            </a:r>
            <a:r>
              <a:rPr lang="en-GB" sz="1700" dirty="0">
                <a:latin typeface="High Tower Text" panose="02040502050506030303" pitchFamily="18" charset="77"/>
              </a:rPr>
              <a:t>, </a:t>
            </a:r>
            <a:r>
              <a:rPr lang="en-GB" sz="1700" i="1" dirty="0">
                <a:latin typeface="High Tower Text" panose="02040502050506030303" pitchFamily="18" charset="77"/>
              </a:rPr>
              <a:t>Eos</a:t>
            </a:r>
            <a:r>
              <a:rPr lang="en-GB" sz="1700" dirty="0">
                <a:latin typeface="High Tower Text" panose="02040502050506030303" pitchFamily="18" charset="77"/>
              </a:rPr>
              <a:t>, and more.</a:t>
            </a:r>
          </a:p>
        </p:txBody>
      </p:sp>
      <p:sp>
        <p:nvSpPr>
          <p:cNvPr id="6" name="Rectangle 5">
            <a:extLst>
              <a:ext uri="{FF2B5EF4-FFF2-40B4-BE49-F238E27FC236}">
                <a16:creationId xmlns:a16="http://schemas.microsoft.com/office/drawing/2014/main" id="{4486110D-3A42-6BE4-A320-B358D9A2007F}"/>
              </a:ext>
            </a:extLst>
          </p:cNvPr>
          <p:cNvSpPr/>
          <p:nvPr/>
        </p:nvSpPr>
        <p:spPr>
          <a:xfrm>
            <a:off x="7839986" y="1455089"/>
            <a:ext cx="437322"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4E213DA-1F10-7BC9-23D2-BD064B99B525}"/>
              </a:ext>
            </a:extLst>
          </p:cNvPr>
          <p:cNvSpPr/>
          <p:nvPr/>
        </p:nvSpPr>
        <p:spPr>
          <a:xfrm>
            <a:off x="8458112" y="1865375"/>
            <a:ext cx="451221" cy="2517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0B9D7F6-722E-2BE5-CAEB-434E3DA1E437}"/>
              </a:ext>
            </a:extLst>
          </p:cNvPr>
          <p:cNvSpPr/>
          <p:nvPr/>
        </p:nvSpPr>
        <p:spPr>
          <a:xfrm>
            <a:off x="9104947" y="1431373"/>
            <a:ext cx="437322" cy="14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399250B-7928-CC30-3873-C1E6E9E7B130}"/>
              </a:ext>
            </a:extLst>
          </p:cNvPr>
          <p:cNvSpPr/>
          <p:nvPr/>
        </p:nvSpPr>
        <p:spPr>
          <a:xfrm>
            <a:off x="9865636" y="1823389"/>
            <a:ext cx="437322"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B991D4E-954E-9F48-5644-C4FF63A0C815}"/>
              </a:ext>
            </a:extLst>
          </p:cNvPr>
          <p:cNvSpPr/>
          <p:nvPr/>
        </p:nvSpPr>
        <p:spPr>
          <a:xfrm>
            <a:off x="8882984" y="2367694"/>
            <a:ext cx="437322"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2478A5-D64F-85B8-3C5A-E69AD52145B8}"/>
              </a:ext>
            </a:extLst>
          </p:cNvPr>
          <p:cNvSpPr/>
          <p:nvPr/>
        </p:nvSpPr>
        <p:spPr>
          <a:xfrm>
            <a:off x="9439275" y="2272532"/>
            <a:ext cx="387189" cy="1903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970EB59-F08C-B5EC-11FB-766C190ECB6F}"/>
              </a:ext>
            </a:extLst>
          </p:cNvPr>
          <p:cNvSpPr/>
          <p:nvPr/>
        </p:nvSpPr>
        <p:spPr>
          <a:xfrm>
            <a:off x="8627386" y="3121964"/>
            <a:ext cx="437322"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7905701-8B37-4A73-786C-81739249272A}"/>
              </a:ext>
            </a:extLst>
          </p:cNvPr>
          <p:cNvSpPr/>
          <p:nvPr/>
        </p:nvSpPr>
        <p:spPr>
          <a:xfrm>
            <a:off x="9320306" y="3261666"/>
            <a:ext cx="464880"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46CF5F3-53D1-808D-3E52-7C5375CACB84}"/>
              </a:ext>
            </a:extLst>
          </p:cNvPr>
          <p:cNvSpPr/>
          <p:nvPr/>
        </p:nvSpPr>
        <p:spPr>
          <a:xfrm>
            <a:off x="9901331" y="3702991"/>
            <a:ext cx="464880"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463F77A-1E61-B96C-5AB5-D3E03D3895FF}"/>
              </a:ext>
            </a:extLst>
          </p:cNvPr>
          <p:cNvSpPr/>
          <p:nvPr/>
        </p:nvSpPr>
        <p:spPr>
          <a:xfrm>
            <a:off x="9275856" y="4048124"/>
            <a:ext cx="437322" cy="2158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3A7ECD7-E8AF-490D-CE97-B499A38665DB}"/>
              </a:ext>
            </a:extLst>
          </p:cNvPr>
          <p:cNvSpPr/>
          <p:nvPr/>
        </p:nvSpPr>
        <p:spPr>
          <a:xfrm>
            <a:off x="9494517" y="5015606"/>
            <a:ext cx="464880" cy="2491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diagram of a diagram&#10;&#10;Description automatically generated">
            <a:extLst>
              <a:ext uri="{FF2B5EF4-FFF2-40B4-BE49-F238E27FC236}">
                <a16:creationId xmlns:a16="http://schemas.microsoft.com/office/drawing/2014/main" id="{64532946-7C15-7425-3B1F-8D0087E05233}"/>
              </a:ext>
            </a:extLst>
          </p:cNvPr>
          <p:cNvPicPr>
            <a:picLocks noChangeAspect="1"/>
          </p:cNvPicPr>
          <p:nvPr/>
        </p:nvPicPr>
        <p:blipFill>
          <a:blip r:embed="rId3"/>
          <a:stretch>
            <a:fillRect/>
          </a:stretch>
        </p:blipFill>
        <p:spPr>
          <a:xfrm>
            <a:off x="7012347" y="64993"/>
            <a:ext cx="4944781" cy="5657706"/>
          </a:xfrm>
          <a:prstGeom prst="rect">
            <a:avLst/>
          </a:prstGeom>
        </p:spPr>
      </p:pic>
    </p:spTree>
    <p:extLst>
      <p:ext uri="{BB962C8B-B14F-4D97-AF65-F5344CB8AC3E}">
        <p14:creationId xmlns:p14="http://schemas.microsoft.com/office/powerpoint/2010/main" val="117199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71C-B031-C18C-DC19-029CA1EF4906}"/>
              </a:ext>
            </a:extLst>
          </p:cNvPr>
          <p:cNvSpPr>
            <a:spLocks noGrp="1"/>
          </p:cNvSpPr>
          <p:nvPr>
            <p:ph type="title"/>
          </p:nvPr>
        </p:nvSpPr>
        <p:spPr>
          <a:xfrm>
            <a:off x="1098179" y="192224"/>
            <a:ext cx="9144000" cy="1344168"/>
          </a:xfrm>
        </p:spPr>
        <p:txBody>
          <a:bodyPr/>
          <a:lstStyle/>
          <a:p>
            <a:r>
              <a:rPr lang="en-GB" dirty="0">
                <a:latin typeface="High Tower Text" panose="02040502050506030303" pitchFamily="18" charset="77"/>
              </a:rPr>
              <a:t>Anthology project</a:t>
            </a:r>
          </a:p>
        </p:txBody>
      </p:sp>
      <p:sp>
        <p:nvSpPr>
          <p:cNvPr id="3" name="Content Placeholder 2">
            <a:extLst>
              <a:ext uri="{FF2B5EF4-FFF2-40B4-BE49-F238E27FC236}">
                <a16:creationId xmlns:a16="http://schemas.microsoft.com/office/drawing/2014/main" id="{B59B16A7-D40A-BDFC-A330-24A5382049F3}"/>
              </a:ext>
            </a:extLst>
          </p:cNvPr>
          <p:cNvSpPr>
            <a:spLocks noGrp="1"/>
          </p:cNvSpPr>
          <p:nvPr>
            <p:ph idx="1"/>
          </p:nvPr>
        </p:nvSpPr>
        <p:spPr>
          <a:xfrm>
            <a:off x="963268" y="1345548"/>
            <a:ext cx="6606765" cy="4803098"/>
          </a:xfrm>
        </p:spPr>
        <p:txBody>
          <a:bodyPr>
            <a:normAutofit fontScale="92500" lnSpcReduction="10000"/>
          </a:bodyPr>
          <a:lstStyle/>
          <a:p>
            <a:pPr algn="l"/>
            <a:r>
              <a:rPr lang="en-GB" b="0" i="1" u="none" strike="noStrike" dirty="0">
                <a:effectLst/>
                <a:latin typeface="High Tower Text" panose="02040502050506030303" pitchFamily="18" charset="77"/>
              </a:rPr>
              <a:t>What is the role of a science consultant for an SF story? How are decisions made regarding the portraya</a:t>
            </a:r>
            <a:r>
              <a:rPr lang="en-GB" i="1" dirty="0">
                <a:latin typeface="High Tower Text" panose="02040502050506030303" pitchFamily="18" charset="77"/>
              </a:rPr>
              <a:t>l of science in SF? What is the role of SF in science communication?</a:t>
            </a:r>
            <a:endParaRPr lang="en-GB" b="0" i="1" u="none" strike="noStrike" dirty="0">
              <a:effectLst/>
              <a:latin typeface="High Tower Text" panose="02040502050506030303" pitchFamily="18" charset="77"/>
            </a:endParaRPr>
          </a:p>
          <a:p>
            <a:pPr algn="l"/>
            <a:r>
              <a:rPr lang="en-GB" b="0" i="0" u="none" strike="noStrike" dirty="0">
                <a:effectLst/>
                <a:latin typeface="High Tower Text" panose="02040502050506030303" pitchFamily="18" charset="77"/>
              </a:rPr>
              <a:t>The Questionnaire asked: </a:t>
            </a:r>
          </a:p>
          <a:p>
            <a:pPr algn="l">
              <a:buFont typeface="Arial" panose="020B0604020202020204" pitchFamily="34" charset="0"/>
              <a:buChar char="•"/>
            </a:pPr>
            <a:r>
              <a:rPr lang="en-GB" b="0" i="0" u="none" strike="noStrike" dirty="0">
                <a:effectLst/>
                <a:latin typeface="High Tower Text" panose="02040502050506030303" pitchFamily="18" charset="77"/>
              </a:rPr>
              <a:t>What was discussed at this meeting?</a:t>
            </a:r>
          </a:p>
          <a:p>
            <a:pPr algn="l">
              <a:buFont typeface="Arial" panose="020B0604020202020204" pitchFamily="34" charset="0"/>
              <a:buChar char="•"/>
            </a:pPr>
            <a:r>
              <a:rPr lang="en-GB" b="0" i="0" u="none" strike="noStrike" dirty="0">
                <a:effectLst/>
                <a:latin typeface="High Tower Text" panose="02040502050506030303" pitchFamily="18" charset="77"/>
              </a:rPr>
              <a:t>What story ideas were generated?</a:t>
            </a:r>
          </a:p>
          <a:p>
            <a:pPr algn="l">
              <a:buFont typeface="Arial" panose="020B0604020202020204" pitchFamily="34" charset="0"/>
              <a:buChar char="•"/>
            </a:pPr>
            <a:r>
              <a:rPr lang="en-GB" b="0" i="0" u="none" strike="noStrike" dirty="0">
                <a:effectLst/>
                <a:latin typeface="High Tower Text" panose="02040502050506030303" pitchFamily="18" charset="77"/>
              </a:rPr>
              <a:t>What story decisions were made?</a:t>
            </a:r>
          </a:p>
          <a:p>
            <a:pPr algn="l">
              <a:buFont typeface="Arial" panose="020B0604020202020204" pitchFamily="34" charset="0"/>
              <a:buChar char="•"/>
            </a:pPr>
            <a:r>
              <a:rPr lang="en-GB" b="0" i="0" u="none" strike="noStrike" dirty="0">
                <a:effectLst/>
                <a:latin typeface="High Tower Text" panose="02040502050506030303" pitchFamily="18" charset="77"/>
              </a:rPr>
              <a:t>Describe any communication difficulties.</a:t>
            </a:r>
          </a:p>
          <a:p>
            <a:pPr algn="l">
              <a:buFont typeface="Arial" panose="020B0604020202020204" pitchFamily="34" charset="0"/>
              <a:buChar char="•"/>
            </a:pPr>
            <a:r>
              <a:rPr lang="en-GB" b="0" i="0" u="none" strike="noStrike" dirty="0">
                <a:effectLst/>
                <a:latin typeface="High Tower Text" panose="02040502050506030303" pitchFamily="18" charset="77"/>
              </a:rPr>
              <a:t>Describe any communication successes.</a:t>
            </a:r>
          </a:p>
          <a:p>
            <a:pPr algn="l">
              <a:buFont typeface="Arial" panose="020B0604020202020204" pitchFamily="34" charset="0"/>
              <a:buChar char="•"/>
            </a:pPr>
            <a:r>
              <a:rPr lang="en-GB" b="0" i="0" u="none" strike="noStrike" dirty="0">
                <a:effectLst/>
                <a:latin typeface="High Tower Text" panose="02040502050506030303" pitchFamily="18" charset="77"/>
              </a:rPr>
              <a:t>Describe the current status/progress of the story.</a:t>
            </a:r>
          </a:p>
          <a:p>
            <a:endParaRPr lang="en-GB" dirty="0"/>
          </a:p>
        </p:txBody>
      </p:sp>
      <p:pic>
        <p:nvPicPr>
          <p:cNvPr id="5" name="Picture 4" descr="A light in the sky&#10;&#10;Description automatically generated">
            <a:extLst>
              <a:ext uri="{FF2B5EF4-FFF2-40B4-BE49-F238E27FC236}">
                <a16:creationId xmlns:a16="http://schemas.microsoft.com/office/drawing/2014/main" id="{4FAAEAB1-C867-414E-C4AF-9B24839B4256}"/>
              </a:ext>
            </a:extLst>
          </p:cNvPr>
          <p:cNvPicPr>
            <a:picLocks noChangeAspect="1"/>
          </p:cNvPicPr>
          <p:nvPr/>
        </p:nvPicPr>
        <p:blipFill>
          <a:blip r:embed="rId3"/>
          <a:stretch>
            <a:fillRect/>
          </a:stretch>
        </p:blipFill>
        <p:spPr>
          <a:xfrm>
            <a:off x="7570033" y="1018032"/>
            <a:ext cx="3714542" cy="2092872"/>
          </a:xfrm>
          <a:prstGeom prst="rect">
            <a:avLst/>
          </a:prstGeom>
        </p:spPr>
      </p:pic>
      <p:pic>
        <p:nvPicPr>
          <p:cNvPr id="7" name="Picture 6" descr="A bright light in the dark&#10;&#10;Description automatically generated">
            <a:extLst>
              <a:ext uri="{FF2B5EF4-FFF2-40B4-BE49-F238E27FC236}">
                <a16:creationId xmlns:a16="http://schemas.microsoft.com/office/drawing/2014/main" id="{AAAF5F99-B598-3404-7247-9E3FF1F3A989}"/>
              </a:ext>
            </a:extLst>
          </p:cNvPr>
          <p:cNvPicPr>
            <a:picLocks noChangeAspect="1"/>
          </p:cNvPicPr>
          <p:nvPr/>
        </p:nvPicPr>
        <p:blipFill>
          <a:blip r:embed="rId4"/>
          <a:stretch>
            <a:fillRect/>
          </a:stretch>
        </p:blipFill>
        <p:spPr>
          <a:xfrm>
            <a:off x="7570033" y="3482150"/>
            <a:ext cx="3714542" cy="2162947"/>
          </a:xfrm>
          <a:prstGeom prst="rect">
            <a:avLst/>
          </a:prstGeom>
        </p:spPr>
      </p:pic>
      <p:sp>
        <p:nvSpPr>
          <p:cNvPr id="8" name="TextBox 7">
            <a:extLst>
              <a:ext uri="{FF2B5EF4-FFF2-40B4-BE49-F238E27FC236}">
                <a16:creationId xmlns:a16="http://schemas.microsoft.com/office/drawing/2014/main" id="{E7152FC2-EF7F-D825-64DD-516648AB0C48}"/>
              </a:ext>
            </a:extLst>
          </p:cNvPr>
          <p:cNvSpPr txBox="1"/>
          <p:nvPr/>
        </p:nvSpPr>
        <p:spPr>
          <a:xfrm>
            <a:off x="8750808" y="5645097"/>
            <a:ext cx="2533767" cy="307777"/>
          </a:xfrm>
          <a:prstGeom prst="rect">
            <a:avLst/>
          </a:prstGeom>
          <a:noFill/>
        </p:spPr>
        <p:txBody>
          <a:bodyPr wrap="square" rtlCol="0">
            <a:spAutoFit/>
          </a:bodyPr>
          <a:lstStyle/>
          <a:p>
            <a:r>
              <a:rPr lang="en-GB" sz="1400" dirty="0">
                <a:latin typeface="High Tower Text" panose="02040502050506030303" pitchFamily="18" charset="77"/>
              </a:rPr>
              <a:t>Event Horizon Collaboration</a:t>
            </a:r>
          </a:p>
        </p:txBody>
      </p:sp>
      <p:sp>
        <p:nvSpPr>
          <p:cNvPr id="9" name="TextBox 8">
            <a:extLst>
              <a:ext uri="{FF2B5EF4-FFF2-40B4-BE49-F238E27FC236}">
                <a16:creationId xmlns:a16="http://schemas.microsoft.com/office/drawing/2014/main" id="{0833CFED-87E7-F52F-4E2D-C1F89072A555}"/>
              </a:ext>
            </a:extLst>
          </p:cNvPr>
          <p:cNvSpPr txBox="1"/>
          <p:nvPr/>
        </p:nvSpPr>
        <p:spPr>
          <a:xfrm>
            <a:off x="8694965" y="3074299"/>
            <a:ext cx="2533767" cy="307777"/>
          </a:xfrm>
          <a:prstGeom prst="rect">
            <a:avLst/>
          </a:prstGeom>
          <a:noFill/>
        </p:spPr>
        <p:txBody>
          <a:bodyPr wrap="square" rtlCol="0">
            <a:spAutoFit/>
          </a:bodyPr>
          <a:lstStyle/>
          <a:p>
            <a:pPr algn="r"/>
            <a:r>
              <a:rPr lang="en-GB" sz="1400" i="1" dirty="0">
                <a:latin typeface="High Tower Text" panose="02040502050506030303" pitchFamily="18" charset="77"/>
              </a:rPr>
              <a:t>Interstellar</a:t>
            </a:r>
          </a:p>
        </p:txBody>
      </p:sp>
    </p:spTree>
    <p:extLst>
      <p:ext uri="{BB962C8B-B14F-4D97-AF65-F5344CB8AC3E}">
        <p14:creationId xmlns:p14="http://schemas.microsoft.com/office/powerpoint/2010/main" val="386441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15D6-4D96-BEB9-2DC0-18D7CDD8EA8C}"/>
              </a:ext>
            </a:extLst>
          </p:cNvPr>
          <p:cNvSpPr>
            <a:spLocks noGrp="1"/>
          </p:cNvSpPr>
          <p:nvPr>
            <p:ph type="title"/>
          </p:nvPr>
        </p:nvSpPr>
        <p:spPr>
          <a:xfrm>
            <a:off x="5411874" y="279186"/>
            <a:ext cx="5250030" cy="1345115"/>
          </a:xfrm>
        </p:spPr>
        <p:txBody>
          <a:bodyPr>
            <a:normAutofit/>
          </a:bodyPr>
          <a:lstStyle/>
          <a:p>
            <a:r>
              <a:rPr lang="en-GB" dirty="0">
                <a:latin typeface="High Tower Text" panose="02040502050506030303" pitchFamily="18" charset="77"/>
              </a:rPr>
              <a:t>Findings</a:t>
            </a:r>
          </a:p>
        </p:txBody>
      </p:sp>
      <p:pic>
        <p:nvPicPr>
          <p:cNvPr id="5" name="Content Placeholder 4" descr="A book cover with a black and white text&#10;&#10;Description automatically generated">
            <a:extLst>
              <a:ext uri="{FF2B5EF4-FFF2-40B4-BE49-F238E27FC236}">
                <a16:creationId xmlns:a16="http://schemas.microsoft.com/office/drawing/2014/main" id="{F0FDACBC-E675-6C90-8913-6C22AF9F37F7}"/>
              </a:ext>
            </a:extLst>
          </p:cNvPr>
          <p:cNvPicPr>
            <a:picLocks noChangeAspect="1"/>
          </p:cNvPicPr>
          <p:nvPr/>
        </p:nvPicPr>
        <p:blipFill>
          <a:blip r:embed="rId3"/>
          <a:srcRect t="12163" r="1" b="1"/>
          <a:stretch/>
        </p:blipFill>
        <p:spPr>
          <a:xfrm>
            <a:off x="1119188" y="330327"/>
            <a:ext cx="3890922" cy="5340096"/>
          </a:xfrm>
          <a:prstGeom prst="rect">
            <a:avLst/>
          </a:prstGeom>
        </p:spPr>
      </p:pic>
      <p:sp>
        <p:nvSpPr>
          <p:cNvPr id="9" name="Content Placeholder 8">
            <a:extLst>
              <a:ext uri="{FF2B5EF4-FFF2-40B4-BE49-F238E27FC236}">
                <a16:creationId xmlns:a16="http://schemas.microsoft.com/office/drawing/2014/main" id="{94042A66-0CED-2976-840C-8C41E57F5A85}"/>
              </a:ext>
            </a:extLst>
          </p:cNvPr>
          <p:cNvSpPr>
            <a:spLocks noGrp="1"/>
          </p:cNvSpPr>
          <p:nvPr>
            <p:ph idx="1"/>
          </p:nvPr>
        </p:nvSpPr>
        <p:spPr>
          <a:xfrm>
            <a:off x="5411874" y="1347537"/>
            <a:ext cx="6018126" cy="4322886"/>
          </a:xfrm>
        </p:spPr>
        <p:txBody>
          <a:bodyPr>
            <a:noAutofit/>
          </a:bodyPr>
          <a:lstStyle/>
          <a:p>
            <a:r>
              <a:rPr lang="en-US" sz="2200" dirty="0">
                <a:latin typeface="High Tower Text" panose="02040502050506030303" pitchFamily="18" charset="77"/>
              </a:rPr>
              <a:t>Hesitance of the scientist</a:t>
            </a:r>
          </a:p>
          <a:p>
            <a:r>
              <a:rPr lang="en-US" sz="2200" dirty="0">
                <a:latin typeface="High Tower Text" panose="02040502050506030303" pitchFamily="18" charset="77"/>
              </a:rPr>
              <a:t>Scientist provides justifications</a:t>
            </a:r>
          </a:p>
          <a:p>
            <a:r>
              <a:rPr lang="en-US" sz="2200" dirty="0">
                <a:latin typeface="High Tower Text" panose="02040502050506030303" pitchFamily="18" charset="77"/>
              </a:rPr>
              <a:t>Scientist provides technical terminology</a:t>
            </a:r>
          </a:p>
          <a:p>
            <a:r>
              <a:rPr lang="en-US" sz="2200" dirty="0">
                <a:latin typeface="High Tower Text" panose="02040502050506030303" pitchFamily="18" charset="77"/>
              </a:rPr>
              <a:t>Research work undertaken during writing process</a:t>
            </a:r>
          </a:p>
          <a:p>
            <a:r>
              <a:rPr lang="en-US" sz="2200" dirty="0">
                <a:latin typeface="High Tower Text" panose="02040502050506030303" pitchFamily="18" charset="77"/>
              </a:rPr>
              <a:t>Focus on fieldwork </a:t>
            </a:r>
          </a:p>
          <a:p>
            <a:r>
              <a:rPr lang="en-US" sz="2200" dirty="0">
                <a:latin typeface="High Tower Text" panose="02040502050506030303" pitchFamily="18" charset="77"/>
              </a:rPr>
              <a:t>Discussion of shared interest in SF</a:t>
            </a:r>
          </a:p>
          <a:p>
            <a:r>
              <a:rPr lang="en-US" sz="2200" dirty="0">
                <a:latin typeface="High Tower Text" panose="02040502050506030303" pitchFamily="18" charset="77"/>
              </a:rPr>
              <a:t>Scientist-focused Q&amp;A at first meeting</a:t>
            </a:r>
          </a:p>
          <a:p>
            <a:r>
              <a:rPr lang="en-US" sz="2200" dirty="0">
                <a:latin typeface="High Tower Text" panose="02040502050506030303" pitchFamily="18" charset="77"/>
              </a:rPr>
              <a:t>Balanced Q&amp;A at first meeting</a:t>
            </a:r>
          </a:p>
          <a:p>
            <a:r>
              <a:rPr lang="en-US" sz="2200" dirty="0">
                <a:latin typeface="High Tower Text" panose="02040502050506030303" pitchFamily="18" charset="77"/>
              </a:rPr>
              <a:t>Focus on sense of ambiguity/mystery</a:t>
            </a:r>
          </a:p>
        </p:txBody>
      </p:sp>
      <p:sp>
        <p:nvSpPr>
          <p:cNvPr id="3" name="TextBox 2">
            <a:extLst>
              <a:ext uri="{FF2B5EF4-FFF2-40B4-BE49-F238E27FC236}">
                <a16:creationId xmlns:a16="http://schemas.microsoft.com/office/drawing/2014/main" id="{5DD4014E-8A53-9614-26FF-681B7EDD571C}"/>
              </a:ext>
            </a:extLst>
          </p:cNvPr>
          <p:cNvSpPr txBox="1"/>
          <p:nvPr/>
        </p:nvSpPr>
        <p:spPr>
          <a:xfrm>
            <a:off x="817605" y="5833973"/>
            <a:ext cx="10612395" cy="923330"/>
          </a:xfrm>
          <a:prstGeom prst="rect">
            <a:avLst/>
          </a:prstGeom>
          <a:noFill/>
          <a:ln w="57150">
            <a:solidFill>
              <a:schemeClr val="accent5"/>
            </a:solidFill>
          </a:ln>
        </p:spPr>
        <p:txBody>
          <a:bodyPr wrap="square" rtlCol="0">
            <a:spAutoFit/>
          </a:bodyPr>
          <a:lstStyle/>
          <a:p>
            <a:r>
              <a:rPr lang="en-GB" b="1" dirty="0">
                <a:latin typeface="High Tower Text" panose="02040502050506030303" pitchFamily="18" charset="77"/>
              </a:rPr>
              <a:t>Output: Puranen, EJ </a:t>
            </a:r>
            <a:r>
              <a:rPr lang="en-GB" dirty="0">
                <a:latin typeface="High Tower Text" panose="02040502050506030303" pitchFamily="18" charset="77"/>
              </a:rPr>
              <a:t>et al ‘</a:t>
            </a:r>
            <a:r>
              <a:rPr lang="en-GB" i="1" dirty="0">
                <a:solidFill>
                  <a:srgbClr val="242527"/>
                </a:solidFill>
                <a:latin typeface="High Tower Text" panose="02040502050506030303" pitchFamily="18" charset="77"/>
              </a:rPr>
              <a:t>Around Distant Suns: Nine Stories Inspired by Research from the St Andrews Centre for Exoplanet Science’</a:t>
            </a:r>
            <a:r>
              <a:rPr lang="en-GB" dirty="0">
                <a:solidFill>
                  <a:srgbClr val="242527"/>
                </a:solidFill>
                <a:latin typeface="High Tower Text" panose="02040502050506030303" pitchFamily="18" charset="77"/>
              </a:rPr>
              <a:t> (2021), reviewed in </a:t>
            </a:r>
            <a:r>
              <a:rPr lang="en-GB" i="1" dirty="0">
                <a:solidFill>
                  <a:srgbClr val="242527"/>
                </a:solidFill>
                <a:latin typeface="High Tower Text" panose="02040502050506030303" pitchFamily="18" charset="77"/>
              </a:rPr>
              <a:t>Nature Astronomy; </a:t>
            </a:r>
            <a:r>
              <a:rPr lang="en-GB" b="1" dirty="0">
                <a:solidFill>
                  <a:srgbClr val="242527"/>
                </a:solidFill>
                <a:latin typeface="High Tower Text" panose="02040502050506030303" pitchFamily="18" charset="77"/>
              </a:rPr>
              <a:t>Puranen, EJ</a:t>
            </a:r>
            <a:r>
              <a:rPr lang="en-GB" dirty="0">
                <a:solidFill>
                  <a:srgbClr val="242527"/>
                </a:solidFill>
                <a:latin typeface="High Tower Text" panose="02040502050506030303" pitchFamily="18" charset="77"/>
              </a:rPr>
              <a:t> ‘Dialogues between Science and Fiction in the Creation of an Anthology’ in </a:t>
            </a:r>
            <a:r>
              <a:rPr lang="en-GB" i="1" dirty="0">
                <a:solidFill>
                  <a:srgbClr val="242527"/>
                </a:solidFill>
                <a:latin typeface="High Tower Text" panose="02040502050506030303" pitchFamily="18" charset="77"/>
              </a:rPr>
              <a:t>BSFA Vector </a:t>
            </a:r>
            <a:r>
              <a:rPr lang="en-GB" dirty="0">
                <a:solidFill>
                  <a:srgbClr val="242527"/>
                </a:solidFill>
                <a:latin typeface="High Tower Text" panose="02040502050506030303" pitchFamily="18" charset="77"/>
              </a:rPr>
              <a:t>(2023)</a:t>
            </a:r>
            <a:endParaRPr lang="en-GB" dirty="0">
              <a:latin typeface="High Tower Text" panose="02040502050506030303" pitchFamily="18" charset="77"/>
            </a:endParaRPr>
          </a:p>
        </p:txBody>
      </p:sp>
    </p:spTree>
    <p:extLst>
      <p:ext uri="{BB962C8B-B14F-4D97-AF65-F5344CB8AC3E}">
        <p14:creationId xmlns:p14="http://schemas.microsoft.com/office/powerpoint/2010/main" val="4128284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1854</Words>
  <Application>Microsoft Office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High Tower Text</vt:lpstr>
      <vt:lpstr>Office Theme</vt:lpstr>
      <vt:lpstr>Exoplanets in Science Fiction</vt:lpstr>
      <vt:lpstr>Research question: how does science fiction portray science?</vt:lpstr>
      <vt:lpstr>Why exoplanets?</vt:lpstr>
      <vt:lpstr>Science Fiction Exoplanets</vt:lpstr>
      <vt:lpstr>Methodology</vt:lpstr>
      <vt:lpstr>PowerPoint Presentation</vt:lpstr>
      <vt:lpstr>Findings</vt:lpstr>
      <vt:lpstr>Anthology project</vt:lpstr>
      <vt:lpstr>Findings</vt:lpstr>
      <vt:lpstr>Quotes from participants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Emma.Puranen [she/her]</dc:creator>
  <cp:lastModifiedBy>Emma.Puranen [she/her]</cp:lastModifiedBy>
  <cp:revision>2</cp:revision>
  <dcterms:created xsi:type="dcterms:W3CDTF">2025-07-11T12:00:25Z</dcterms:created>
  <dcterms:modified xsi:type="dcterms:W3CDTF">2025-07-11T12:49:15Z</dcterms:modified>
</cp:coreProperties>
</file>