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330" r:id="rId3"/>
    <p:sldId id="353" r:id="rId4"/>
    <p:sldId id="362" r:id="rId5"/>
    <p:sldId id="371" r:id="rId6"/>
    <p:sldId id="372" r:id="rId7"/>
    <p:sldId id="373" r:id="rId8"/>
    <p:sldId id="374" r:id="rId9"/>
    <p:sldId id="369" r:id="rId10"/>
    <p:sldId id="365" r:id="rId11"/>
    <p:sldId id="375" r:id="rId12"/>
    <p:sldId id="366" r:id="rId13"/>
    <p:sldId id="367" r:id="rId14"/>
    <p:sldId id="368" r:id="rId15"/>
    <p:sldId id="28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1" autoAdjust="0"/>
    <p:restoredTop sz="80740" autoAdjust="0"/>
  </p:normalViewPr>
  <p:slideViewPr>
    <p:cSldViewPr snapToGrid="0">
      <p:cViewPr varScale="1">
        <p:scale>
          <a:sx n="63" d="100"/>
          <a:sy n="63" d="100"/>
        </p:scale>
        <p:origin x="489" y="264"/>
      </p:cViewPr>
      <p:guideLst/>
    </p:cSldViewPr>
  </p:slideViewPr>
  <p:outlineViewPr>
    <p:cViewPr>
      <p:scale>
        <a:sx n="33" d="100"/>
        <a:sy n="33" d="100"/>
      </p:scale>
      <p:origin x="0" y="-42"/>
    </p:cViewPr>
  </p:outlineViewPr>
  <p:notesTextViewPr>
    <p:cViewPr>
      <p:scale>
        <a:sx n="3" d="2"/>
        <a:sy n="3" d="2"/>
      </p:scale>
      <p:origin x="0" y="0"/>
    </p:cViewPr>
  </p:notesTextViewPr>
  <p:notesViewPr>
    <p:cSldViewPr snapToGrid="0">
      <p:cViewPr>
        <p:scale>
          <a:sx n="66" d="100"/>
          <a:sy n="66" d="100"/>
        </p:scale>
        <p:origin x="2628" y="-3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6FC201-23FD-4B2A-BE8D-D6556728EE14}" type="datetimeFigureOut">
              <a:rPr lang="en-GB" smtClean="0"/>
              <a:t>09/07/2025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EEA6A-6843-4820-9E33-E7B71990770D}" type="slidenum">
              <a:rPr lang="en-GB" smtClean="0"/>
              <a:t>‹#›</a:t>
            </a:fld>
            <a:endParaRPr lang="en-GB"/>
          </a:p>
        </p:txBody>
      </p:sp>
    </p:spTree>
    <p:extLst>
      <p:ext uri="{BB962C8B-B14F-4D97-AF65-F5344CB8AC3E}">
        <p14:creationId xmlns:p14="http://schemas.microsoft.com/office/powerpoint/2010/main" val="3453177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C78DAE-B47E-4235-8E02-EF694025C7F7}" type="slidenum">
              <a:rPr lang="en-GB" smtClean="0"/>
              <a:t>1</a:t>
            </a:fld>
            <a:endParaRPr lang="en-GB"/>
          </a:p>
        </p:txBody>
      </p:sp>
    </p:spTree>
    <p:extLst>
      <p:ext uri="{BB962C8B-B14F-4D97-AF65-F5344CB8AC3E}">
        <p14:creationId xmlns:p14="http://schemas.microsoft.com/office/powerpoint/2010/main" val="2296746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5D404-57E9-3C0D-1271-0E318558E8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DC4F45-7760-7AB8-C2A1-E20B67F572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4CC162-6AF5-88B7-7228-17E40EBB8A04}"/>
              </a:ext>
            </a:extLst>
          </p:cNvPr>
          <p:cNvSpPr>
            <a:spLocks noGrp="1"/>
          </p:cNvSpPr>
          <p:nvPr>
            <p:ph type="body" idx="1"/>
          </p:nvPr>
        </p:nvSpPr>
        <p:spPr/>
        <p:txBody>
          <a:bodyPr/>
          <a:lstStyle/>
          <a:p>
            <a:r>
              <a:rPr lang="en-US" dirty="0"/>
              <a:t>BOSS – 1000 fibers</a:t>
            </a:r>
            <a:endParaRPr lang="en-GB" dirty="0"/>
          </a:p>
        </p:txBody>
      </p:sp>
      <p:sp>
        <p:nvSpPr>
          <p:cNvPr id="4" name="Slide Number Placeholder 3">
            <a:extLst>
              <a:ext uri="{FF2B5EF4-FFF2-40B4-BE49-F238E27FC236}">
                <a16:creationId xmlns:a16="http://schemas.microsoft.com/office/drawing/2014/main" id="{17942433-6D17-727B-A44B-8FDDF5885D2C}"/>
              </a:ext>
            </a:extLst>
          </p:cNvPr>
          <p:cNvSpPr>
            <a:spLocks noGrp="1"/>
          </p:cNvSpPr>
          <p:nvPr>
            <p:ph type="sldNum" sz="quarter" idx="5"/>
          </p:nvPr>
        </p:nvSpPr>
        <p:spPr/>
        <p:txBody>
          <a:bodyPr/>
          <a:lstStyle/>
          <a:p>
            <a:fld id="{4BC78DAE-B47E-4235-8E02-EF694025C7F7}" type="slidenum">
              <a:rPr lang="en-GB" smtClean="0"/>
              <a:t>10</a:t>
            </a:fld>
            <a:endParaRPr lang="en-GB"/>
          </a:p>
        </p:txBody>
      </p:sp>
    </p:spTree>
    <p:extLst>
      <p:ext uri="{BB962C8B-B14F-4D97-AF65-F5344CB8AC3E}">
        <p14:creationId xmlns:p14="http://schemas.microsoft.com/office/powerpoint/2010/main" val="3965205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Eight out of 507</a:t>
            </a:r>
          </a:p>
        </p:txBody>
      </p:sp>
      <p:sp>
        <p:nvSpPr>
          <p:cNvPr id="4" name="Slide Number Placeholder 3"/>
          <p:cNvSpPr>
            <a:spLocks noGrp="1"/>
          </p:cNvSpPr>
          <p:nvPr>
            <p:ph type="sldNum" sz="quarter" idx="5"/>
          </p:nvPr>
        </p:nvSpPr>
        <p:spPr/>
        <p:txBody>
          <a:bodyPr/>
          <a:lstStyle/>
          <a:p>
            <a:fld id="{B92EEA6A-6843-4820-9E33-E7B71990770D}" type="slidenum">
              <a:rPr lang="en-GB" smtClean="0"/>
              <a:t>11</a:t>
            </a:fld>
            <a:endParaRPr lang="en-GB"/>
          </a:p>
        </p:txBody>
      </p:sp>
    </p:spTree>
    <p:extLst>
      <p:ext uri="{BB962C8B-B14F-4D97-AF65-F5344CB8AC3E}">
        <p14:creationId xmlns:p14="http://schemas.microsoft.com/office/powerpoint/2010/main" val="2178588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Searching 98 million spectra. Work in progress.  </a:t>
            </a:r>
          </a:p>
        </p:txBody>
      </p:sp>
      <p:sp>
        <p:nvSpPr>
          <p:cNvPr id="4" name="Slide Number Placeholder 3"/>
          <p:cNvSpPr>
            <a:spLocks noGrp="1"/>
          </p:cNvSpPr>
          <p:nvPr>
            <p:ph type="sldNum" sz="quarter" idx="5"/>
          </p:nvPr>
        </p:nvSpPr>
        <p:spPr/>
        <p:txBody>
          <a:bodyPr/>
          <a:lstStyle/>
          <a:p>
            <a:fld id="{B92EEA6A-6843-4820-9E33-E7B71990770D}" type="slidenum">
              <a:rPr lang="en-GB" smtClean="0"/>
              <a:t>12</a:t>
            </a:fld>
            <a:endParaRPr lang="en-GB"/>
          </a:p>
        </p:txBody>
      </p:sp>
    </p:spTree>
    <p:extLst>
      <p:ext uri="{BB962C8B-B14F-4D97-AF65-F5344CB8AC3E}">
        <p14:creationId xmlns:p14="http://schemas.microsoft.com/office/powerpoint/2010/main" val="301685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note that the periods of these systems cluster both near the lower edge of the period gap, and in the ≃4−6h range, indicating widely varying evolutionary stages. The lack of outbursts is indicative of a low 𝑀. A low 𝑀 is corroborated by the detection of the </a:t>
            </a:r>
            <a:r>
              <a:rPr lang="en-GB" dirty="0" err="1"/>
              <a:t>donorstarsintheshort-periodsystems,asnon-magneticCVswithin</a:t>
            </a:r>
            <a:r>
              <a:rPr lang="en-GB" dirty="0"/>
              <a:t> this period range are typically </a:t>
            </a:r>
            <a:r>
              <a:rPr lang="en-GB" dirty="0" err="1"/>
              <a:t>SUUMa</a:t>
            </a:r>
            <a:r>
              <a:rPr lang="en-GB" dirty="0"/>
              <a:t> systems with accretion disc dominated spectra. The long-period systems coincide with the pe </a:t>
            </a:r>
            <a:r>
              <a:rPr lang="en-GB" dirty="0" err="1"/>
              <a:t>riod</a:t>
            </a:r>
            <a:r>
              <a:rPr lang="en-GB" dirty="0"/>
              <a:t> range where dwarf novae are usually found (we encourage the reader to inspect section 7.2 of Knigge et al. 2011 for a discussion of the inconsistency between the CV sub-type distribution in the 3 −6h period range and the theoretical predictions of 𝑀 and the critical accretion rate for disc instabilities to (not) occur). We spec </a:t>
            </a:r>
            <a:r>
              <a:rPr lang="en-GB" dirty="0" err="1"/>
              <a:t>ulate</a:t>
            </a:r>
            <a:r>
              <a:rPr lang="en-GB" dirty="0"/>
              <a:t> that these eight systems may either contain weakly magnetic white dwarfs, with fields that are sufficiently low so that they do not develop the hallmarks of polars or intermediate polars, but strong enough to affect the structure of the disc. However, we also note that a number of intermediate polars exhibit dwarf nova outbursts– so the tentative suggestion of weak fields does not explain the absence of outbursts. An alternative idea is that these systems are under going some type of state change in their donor stars, as possibly suggested by their location near the lower edge of the period gap, and in the range where dwarf novae and novalike overlap above the period gap.</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t>Kafka,S</a:t>
            </a:r>
            <a:r>
              <a:rPr lang="en-GB" sz="1200" dirty="0"/>
              <a:t> &amp; </a:t>
            </a:r>
            <a:r>
              <a:rPr lang="en-GB" sz="1200" dirty="0" err="1"/>
              <a:t>Honeycutt,R.K</a:t>
            </a:r>
            <a:r>
              <a:rPr lang="en-GB" sz="1200" dirty="0"/>
              <a:t>. (2005) suggest that state changes are due to </a:t>
            </a:r>
            <a:r>
              <a:rPr lang="en-GB" sz="1200" dirty="0" err="1"/>
              <a:t>starspots</a:t>
            </a:r>
            <a:r>
              <a:rPr lang="en-GB" sz="1200" dirty="0"/>
              <a:t> (</a:t>
            </a:r>
            <a:r>
              <a:rPr lang="en-GB" sz="1200" dirty="0" err="1"/>
              <a:t>ie</a:t>
            </a:r>
            <a:r>
              <a:rPr lang="en-GB" sz="1200" dirty="0"/>
              <a:t> magnetic) on the donor</a:t>
            </a:r>
          </a:p>
          <a:p>
            <a:endParaRPr lang="en-GB" dirty="0"/>
          </a:p>
          <a:p>
            <a:endParaRPr lang="en-GB" dirty="0"/>
          </a:p>
        </p:txBody>
      </p:sp>
      <p:sp>
        <p:nvSpPr>
          <p:cNvPr id="4" name="Slide Number Placeholder 3"/>
          <p:cNvSpPr>
            <a:spLocks noGrp="1"/>
          </p:cNvSpPr>
          <p:nvPr>
            <p:ph type="sldNum" sz="quarter" idx="5"/>
          </p:nvPr>
        </p:nvSpPr>
        <p:spPr/>
        <p:txBody>
          <a:bodyPr/>
          <a:lstStyle/>
          <a:p>
            <a:fld id="{B92EEA6A-6843-4820-9E33-E7B71990770D}" type="slidenum">
              <a:rPr lang="en-GB" smtClean="0"/>
              <a:t>13</a:t>
            </a:fld>
            <a:endParaRPr lang="en-GB"/>
          </a:p>
        </p:txBody>
      </p:sp>
    </p:spTree>
    <p:extLst>
      <p:ext uri="{BB962C8B-B14F-4D97-AF65-F5344CB8AC3E}">
        <p14:creationId xmlns:p14="http://schemas.microsoft.com/office/powerpoint/2010/main" val="1823044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2EEA6A-6843-4820-9E33-E7B71990770D}" type="slidenum">
              <a:rPr lang="en-GB" smtClean="0"/>
              <a:t>14</a:t>
            </a:fld>
            <a:endParaRPr lang="en-GB"/>
          </a:p>
        </p:txBody>
      </p:sp>
    </p:spTree>
    <p:extLst>
      <p:ext uri="{BB962C8B-B14F-4D97-AF65-F5344CB8AC3E}">
        <p14:creationId xmlns:p14="http://schemas.microsoft.com/office/powerpoint/2010/main" val="88069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age is misleading – I took up astronomy when I retired and got my PhD 2 years ago</a:t>
            </a:r>
          </a:p>
          <a:p>
            <a:endParaRPr lang="en-GB" dirty="0"/>
          </a:p>
        </p:txBody>
      </p:sp>
      <p:sp>
        <p:nvSpPr>
          <p:cNvPr id="4" name="Slide Number Placeholder 3"/>
          <p:cNvSpPr>
            <a:spLocks noGrp="1"/>
          </p:cNvSpPr>
          <p:nvPr>
            <p:ph type="sldNum" sz="quarter" idx="5"/>
          </p:nvPr>
        </p:nvSpPr>
        <p:spPr/>
        <p:txBody>
          <a:bodyPr/>
          <a:lstStyle/>
          <a:p>
            <a:fld id="{B92EEA6A-6843-4820-9E33-E7B71990770D}" type="slidenum">
              <a:rPr lang="en-GB" smtClean="0"/>
              <a:t>2</a:t>
            </a:fld>
            <a:endParaRPr lang="en-GB"/>
          </a:p>
        </p:txBody>
      </p:sp>
    </p:spTree>
    <p:extLst>
      <p:ext uri="{BB962C8B-B14F-4D97-AF65-F5344CB8AC3E}">
        <p14:creationId xmlns:p14="http://schemas.microsoft.com/office/powerpoint/2010/main" val="3130556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also Intermediate polars where the magnetic field is not strong enough to completely suppress the disk. In Ips accreted material initially joins a truncated disk and then subsequently follows field lines.</a:t>
            </a:r>
          </a:p>
        </p:txBody>
      </p:sp>
      <p:sp>
        <p:nvSpPr>
          <p:cNvPr id="4" name="Slide Number Placeholder 3"/>
          <p:cNvSpPr>
            <a:spLocks noGrp="1"/>
          </p:cNvSpPr>
          <p:nvPr>
            <p:ph type="sldNum" sz="quarter" idx="5"/>
          </p:nvPr>
        </p:nvSpPr>
        <p:spPr/>
        <p:txBody>
          <a:bodyPr/>
          <a:lstStyle/>
          <a:p>
            <a:fld id="{B92EEA6A-6843-4820-9E33-E7B71990770D}" type="slidenum">
              <a:rPr lang="en-GB" smtClean="0"/>
              <a:t>3</a:t>
            </a:fld>
            <a:endParaRPr lang="en-GB"/>
          </a:p>
        </p:txBody>
      </p:sp>
    </p:spTree>
    <p:extLst>
      <p:ext uri="{BB962C8B-B14F-4D97-AF65-F5344CB8AC3E}">
        <p14:creationId xmlns:p14="http://schemas.microsoft.com/office/powerpoint/2010/main" val="707850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Outbursts are caused by instability in the disk – no change in the accretion rate from the donor</a:t>
            </a:r>
          </a:p>
        </p:txBody>
      </p:sp>
      <p:sp>
        <p:nvSpPr>
          <p:cNvPr id="4" name="Slide Number Placeholder 3"/>
          <p:cNvSpPr>
            <a:spLocks noGrp="1"/>
          </p:cNvSpPr>
          <p:nvPr>
            <p:ph type="sldNum" sz="quarter" idx="5"/>
          </p:nvPr>
        </p:nvSpPr>
        <p:spPr/>
        <p:txBody>
          <a:bodyPr/>
          <a:lstStyle/>
          <a:p>
            <a:fld id="{B92EEA6A-6843-4820-9E33-E7B71990770D}" type="slidenum">
              <a:rPr lang="en-GB" smtClean="0"/>
              <a:t>4</a:t>
            </a:fld>
            <a:endParaRPr lang="en-GB"/>
          </a:p>
        </p:txBody>
      </p:sp>
    </p:spTree>
    <p:extLst>
      <p:ext uri="{BB962C8B-B14F-4D97-AF65-F5344CB8AC3E}">
        <p14:creationId xmlns:p14="http://schemas.microsoft.com/office/powerpoint/2010/main" val="2027077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VY </a:t>
            </a:r>
            <a:r>
              <a:rPr lang="en-GB" dirty="0" err="1"/>
              <a:t>Scl</a:t>
            </a:r>
            <a:r>
              <a:rPr lang="en-GB" dirty="0"/>
              <a:t> subtype. In the high state material flows continuously through a </a:t>
            </a:r>
            <a:r>
              <a:rPr lang="en-GB" dirty="0" err="1"/>
              <a:t>completekly</a:t>
            </a:r>
            <a:r>
              <a:rPr lang="en-GB" dirty="0"/>
              <a:t> ionised disk, At some point the accretion rate from the donor drops off.</a:t>
            </a:r>
          </a:p>
        </p:txBody>
      </p:sp>
      <p:sp>
        <p:nvSpPr>
          <p:cNvPr id="4" name="Slide Number Placeholder 3"/>
          <p:cNvSpPr>
            <a:spLocks noGrp="1"/>
          </p:cNvSpPr>
          <p:nvPr>
            <p:ph type="sldNum" sz="quarter" idx="5"/>
          </p:nvPr>
        </p:nvSpPr>
        <p:spPr/>
        <p:txBody>
          <a:bodyPr/>
          <a:lstStyle/>
          <a:p>
            <a:fld id="{B92EEA6A-6843-4820-9E33-E7B71990770D}" type="slidenum">
              <a:rPr lang="en-GB" smtClean="0"/>
              <a:t>5</a:t>
            </a:fld>
            <a:endParaRPr lang="en-GB"/>
          </a:p>
        </p:txBody>
      </p:sp>
    </p:spTree>
    <p:extLst>
      <p:ext uri="{BB962C8B-B14F-4D97-AF65-F5344CB8AC3E}">
        <p14:creationId xmlns:p14="http://schemas.microsoft.com/office/powerpoint/2010/main" val="429123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the accretion rate from the donor changes </a:t>
            </a:r>
          </a:p>
        </p:txBody>
      </p:sp>
      <p:sp>
        <p:nvSpPr>
          <p:cNvPr id="4" name="Slide Number Placeholder 3"/>
          <p:cNvSpPr>
            <a:spLocks noGrp="1"/>
          </p:cNvSpPr>
          <p:nvPr>
            <p:ph type="sldNum" sz="quarter" idx="5"/>
          </p:nvPr>
        </p:nvSpPr>
        <p:spPr/>
        <p:txBody>
          <a:bodyPr/>
          <a:lstStyle/>
          <a:p>
            <a:fld id="{B92EEA6A-6843-4820-9E33-E7B71990770D}" type="slidenum">
              <a:rPr lang="en-GB" smtClean="0"/>
              <a:t>6</a:t>
            </a:fld>
            <a:endParaRPr lang="en-GB"/>
          </a:p>
        </p:txBody>
      </p:sp>
    </p:spTree>
    <p:extLst>
      <p:ext uri="{BB962C8B-B14F-4D97-AF65-F5344CB8AC3E}">
        <p14:creationId xmlns:p14="http://schemas.microsoft.com/office/powerpoint/2010/main" val="2217334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2EEA6A-6843-4820-9E33-E7B71990770D}" type="slidenum">
              <a:rPr lang="en-GB" smtClean="0"/>
              <a:t>7</a:t>
            </a:fld>
            <a:endParaRPr lang="en-GB"/>
          </a:p>
        </p:txBody>
      </p:sp>
    </p:spTree>
    <p:extLst>
      <p:ext uri="{BB962C8B-B14F-4D97-AF65-F5344CB8AC3E}">
        <p14:creationId xmlns:p14="http://schemas.microsoft.com/office/powerpoint/2010/main" val="2289556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point is that we see various forms of outbursts and state changes. We also see flickering – stochastic small changes in luminosity.</a:t>
            </a:r>
          </a:p>
        </p:txBody>
      </p:sp>
      <p:sp>
        <p:nvSpPr>
          <p:cNvPr id="4" name="Slide Number Placeholder 3"/>
          <p:cNvSpPr>
            <a:spLocks noGrp="1"/>
          </p:cNvSpPr>
          <p:nvPr>
            <p:ph type="sldNum" sz="quarter" idx="5"/>
          </p:nvPr>
        </p:nvSpPr>
        <p:spPr/>
        <p:txBody>
          <a:bodyPr/>
          <a:lstStyle/>
          <a:p>
            <a:fld id="{B92EEA6A-6843-4820-9E33-E7B71990770D}" type="slidenum">
              <a:rPr lang="en-GB" smtClean="0"/>
              <a:t>8</a:t>
            </a:fld>
            <a:endParaRPr lang="en-GB"/>
          </a:p>
        </p:txBody>
      </p:sp>
    </p:spTree>
    <p:extLst>
      <p:ext uri="{BB962C8B-B14F-4D97-AF65-F5344CB8AC3E}">
        <p14:creationId xmlns:p14="http://schemas.microsoft.com/office/powerpoint/2010/main" val="573872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Observations 54481 and 56090</a:t>
            </a:r>
          </a:p>
          <a:p>
            <a:r>
              <a:rPr lang="en-GB" dirty="0"/>
              <a:t>Green is boxcar smoothing. The paper showed from spectroscopy at high and low states that the drop in luminosity was related to the disk and epitomised by the disappearance of emission lines. The contribution of the WD and donor were unchanged. A key point is that none of the changes are “outbursts”.</a:t>
            </a:r>
          </a:p>
        </p:txBody>
      </p:sp>
      <p:sp>
        <p:nvSpPr>
          <p:cNvPr id="4" name="Slide Number Placeholder 3"/>
          <p:cNvSpPr>
            <a:spLocks noGrp="1"/>
          </p:cNvSpPr>
          <p:nvPr>
            <p:ph type="sldNum" sz="quarter" idx="5"/>
          </p:nvPr>
        </p:nvSpPr>
        <p:spPr/>
        <p:txBody>
          <a:bodyPr/>
          <a:lstStyle/>
          <a:p>
            <a:fld id="{B92EEA6A-6843-4820-9E33-E7B71990770D}" type="slidenum">
              <a:rPr lang="en-GB" smtClean="0"/>
              <a:t>9</a:t>
            </a:fld>
            <a:endParaRPr lang="en-GB"/>
          </a:p>
        </p:txBody>
      </p:sp>
    </p:spTree>
    <p:extLst>
      <p:ext uri="{BB962C8B-B14F-4D97-AF65-F5344CB8AC3E}">
        <p14:creationId xmlns:p14="http://schemas.microsoft.com/office/powerpoint/2010/main" val="2385888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7826C-AD8E-49BA-4397-0F6C6D14421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7461569-4EAB-BCAF-DCDB-7076430401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DC0C5853-3001-70B1-A5BB-039083897A59}"/>
              </a:ext>
            </a:extLst>
          </p:cNvPr>
          <p:cNvSpPr>
            <a:spLocks noGrp="1"/>
          </p:cNvSpPr>
          <p:nvPr>
            <p:ph type="dt" sz="half" idx="10"/>
          </p:nvPr>
        </p:nvSpPr>
        <p:spPr/>
        <p:txBody>
          <a:bodyPr/>
          <a:lstStyle/>
          <a:p>
            <a:fld id="{0725A1B7-D1BD-41CB-BB43-0B1D4C17A39E}" type="datetime1">
              <a:rPr lang="en-GB" smtClean="0"/>
              <a:t>09/07/2025</a:t>
            </a:fld>
            <a:endParaRPr lang="en-GB"/>
          </a:p>
        </p:txBody>
      </p:sp>
      <p:sp>
        <p:nvSpPr>
          <p:cNvPr id="5" name="Footer Placeholder 4">
            <a:extLst>
              <a:ext uri="{FF2B5EF4-FFF2-40B4-BE49-F238E27FC236}">
                <a16:creationId xmlns:a16="http://schemas.microsoft.com/office/drawing/2014/main" id="{91F45921-3703-E1F0-7FDF-085E641F5A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FF95E5-244F-E120-A82E-40A2EFA68BAA}"/>
              </a:ext>
            </a:extLst>
          </p:cNvPr>
          <p:cNvSpPr>
            <a:spLocks noGrp="1"/>
          </p:cNvSpPr>
          <p:nvPr>
            <p:ph type="sldNum" sz="quarter" idx="12"/>
          </p:nvPr>
        </p:nvSpPr>
        <p:spPr/>
        <p:txBody>
          <a:bodyPr/>
          <a:lstStyle/>
          <a:p>
            <a:fld id="{DC530741-00B3-4B6E-88FB-5604571BB7C4}" type="slidenum">
              <a:rPr lang="en-GB" smtClean="0"/>
              <a:t>‹#›</a:t>
            </a:fld>
            <a:endParaRPr lang="en-GB"/>
          </a:p>
        </p:txBody>
      </p:sp>
    </p:spTree>
    <p:extLst>
      <p:ext uri="{BB962C8B-B14F-4D97-AF65-F5344CB8AC3E}">
        <p14:creationId xmlns:p14="http://schemas.microsoft.com/office/powerpoint/2010/main" val="106641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A0CC-2EA5-ADED-D06E-A4899543782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42A6E6-279B-F41C-7412-FCA829D19F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2A014E-8640-A25C-6340-A069BF72EA08}"/>
              </a:ext>
            </a:extLst>
          </p:cNvPr>
          <p:cNvSpPr>
            <a:spLocks noGrp="1"/>
          </p:cNvSpPr>
          <p:nvPr>
            <p:ph type="dt" sz="half" idx="10"/>
          </p:nvPr>
        </p:nvSpPr>
        <p:spPr/>
        <p:txBody>
          <a:bodyPr/>
          <a:lstStyle/>
          <a:p>
            <a:fld id="{8644C1E8-6BAC-45FF-8CC0-7234FD8501F0}" type="datetime1">
              <a:rPr lang="en-GB" smtClean="0"/>
              <a:t>09/07/2025</a:t>
            </a:fld>
            <a:endParaRPr lang="en-GB"/>
          </a:p>
        </p:txBody>
      </p:sp>
      <p:sp>
        <p:nvSpPr>
          <p:cNvPr id="5" name="Footer Placeholder 4">
            <a:extLst>
              <a:ext uri="{FF2B5EF4-FFF2-40B4-BE49-F238E27FC236}">
                <a16:creationId xmlns:a16="http://schemas.microsoft.com/office/drawing/2014/main" id="{F34150C7-FB58-5AE7-33CF-3727A05AE1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5046E7-C7A5-CE97-862C-E03FA6310548}"/>
              </a:ext>
            </a:extLst>
          </p:cNvPr>
          <p:cNvSpPr>
            <a:spLocks noGrp="1"/>
          </p:cNvSpPr>
          <p:nvPr>
            <p:ph type="sldNum" sz="quarter" idx="12"/>
          </p:nvPr>
        </p:nvSpPr>
        <p:spPr/>
        <p:txBody>
          <a:bodyPr/>
          <a:lstStyle/>
          <a:p>
            <a:fld id="{DC530741-00B3-4B6E-88FB-5604571BB7C4}" type="slidenum">
              <a:rPr lang="en-GB" smtClean="0"/>
              <a:t>‹#›</a:t>
            </a:fld>
            <a:endParaRPr lang="en-GB"/>
          </a:p>
        </p:txBody>
      </p:sp>
    </p:spTree>
    <p:extLst>
      <p:ext uri="{BB962C8B-B14F-4D97-AF65-F5344CB8AC3E}">
        <p14:creationId xmlns:p14="http://schemas.microsoft.com/office/powerpoint/2010/main" val="1991862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996EC2-433F-9DE6-347E-34DBD2D443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BB9C0E-FCD3-CB9A-3B03-09DD4C2A7E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384BB4-3499-6E98-C5F6-E9E91F249AA5}"/>
              </a:ext>
            </a:extLst>
          </p:cNvPr>
          <p:cNvSpPr>
            <a:spLocks noGrp="1"/>
          </p:cNvSpPr>
          <p:nvPr>
            <p:ph type="dt" sz="half" idx="10"/>
          </p:nvPr>
        </p:nvSpPr>
        <p:spPr/>
        <p:txBody>
          <a:bodyPr/>
          <a:lstStyle/>
          <a:p>
            <a:fld id="{82BF61AA-3DAC-470D-9E3B-4A6204A0C4DC}" type="datetime1">
              <a:rPr lang="en-GB" smtClean="0"/>
              <a:t>09/07/2025</a:t>
            </a:fld>
            <a:endParaRPr lang="en-GB"/>
          </a:p>
        </p:txBody>
      </p:sp>
      <p:sp>
        <p:nvSpPr>
          <p:cNvPr id="5" name="Footer Placeholder 4">
            <a:extLst>
              <a:ext uri="{FF2B5EF4-FFF2-40B4-BE49-F238E27FC236}">
                <a16:creationId xmlns:a16="http://schemas.microsoft.com/office/drawing/2014/main" id="{7BE94B94-AAC9-A935-FDF8-BEE5B4E16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EB9B08-83D9-D4B8-6620-CEB528385B4E}"/>
              </a:ext>
            </a:extLst>
          </p:cNvPr>
          <p:cNvSpPr>
            <a:spLocks noGrp="1"/>
          </p:cNvSpPr>
          <p:nvPr>
            <p:ph type="sldNum" sz="quarter" idx="12"/>
          </p:nvPr>
        </p:nvSpPr>
        <p:spPr/>
        <p:txBody>
          <a:bodyPr/>
          <a:lstStyle/>
          <a:p>
            <a:fld id="{DC530741-00B3-4B6E-88FB-5604571BB7C4}" type="slidenum">
              <a:rPr lang="en-GB" smtClean="0"/>
              <a:t>‹#›</a:t>
            </a:fld>
            <a:endParaRPr lang="en-GB"/>
          </a:p>
        </p:txBody>
      </p:sp>
    </p:spTree>
    <p:extLst>
      <p:ext uri="{BB962C8B-B14F-4D97-AF65-F5344CB8AC3E}">
        <p14:creationId xmlns:p14="http://schemas.microsoft.com/office/powerpoint/2010/main" val="572264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EE222C-896E-4851-B2A8-BA9B6E859D5C}" type="datetime1">
              <a:rPr lang="en-GB" smtClean="0"/>
              <a:t>09/07/2025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C81227-C6EA-405C-B47D-35F6AA5857D1}" type="slidenum">
              <a:rPr lang="en-GB" smtClean="0"/>
              <a:t>‹#›</a:t>
            </a:fld>
            <a:endParaRPr lang="en-GB"/>
          </a:p>
        </p:txBody>
      </p:sp>
    </p:spTree>
    <p:extLst>
      <p:ext uri="{BB962C8B-B14F-4D97-AF65-F5344CB8AC3E}">
        <p14:creationId xmlns:p14="http://schemas.microsoft.com/office/powerpoint/2010/main" val="1439855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3885B0-3188-4520-A4B1-80B575182E79}" type="datetime1">
              <a:rPr lang="en-GB" smtClean="0"/>
              <a:t>09/07/2025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163900" y="6356352"/>
            <a:ext cx="2743200" cy="365125"/>
          </a:xfrm>
        </p:spPr>
        <p:txBody>
          <a:bodyPr/>
          <a:lstStyle/>
          <a:p>
            <a:fld id="{C4C81227-C6EA-405C-B47D-35F6AA5857D1}" type="slidenum">
              <a:rPr lang="en-GB" smtClean="0"/>
              <a:t>‹#›</a:t>
            </a:fld>
            <a:endParaRPr lang="en-GB"/>
          </a:p>
        </p:txBody>
      </p:sp>
    </p:spTree>
    <p:extLst>
      <p:ext uri="{BB962C8B-B14F-4D97-AF65-F5344CB8AC3E}">
        <p14:creationId xmlns:p14="http://schemas.microsoft.com/office/powerpoint/2010/main" val="521307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ECDD24-BC10-461A-9C42-88E1240990BB}" type="datetime1">
              <a:rPr lang="en-GB" smtClean="0"/>
              <a:t>09/07/2025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C81227-C6EA-405C-B47D-35F6AA5857D1}" type="slidenum">
              <a:rPr lang="en-GB" smtClean="0"/>
              <a:t>‹#›</a:t>
            </a:fld>
            <a:endParaRPr lang="en-GB"/>
          </a:p>
        </p:txBody>
      </p:sp>
    </p:spTree>
    <p:extLst>
      <p:ext uri="{BB962C8B-B14F-4D97-AF65-F5344CB8AC3E}">
        <p14:creationId xmlns:p14="http://schemas.microsoft.com/office/powerpoint/2010/main" val="3376017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B4A06F-AED8-4D47-AECA-957B2EEB9F12}" type="datetime1">
              <a:rPr lang="en-GB" smtClean="0"/>
              <a:t>09/07/2025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C81227-C6EA-405C-B47D-35F6AA5857D1}" type="slidenum">
              <a:rPr lang="en-GB" smtClean="0"/>
              <a:t>‹#›</a:t>
            </a:fld>
            <a:endParaRPr lang="en-GB"/>
          </a:p>
        </p:txBody>
      </p:sp>
    </p:spTree>
    <p:extLst>
      <p:ext uri="{BB962C8B-B14F-4D97-AF65-F5344CB8AC3E}">
        <p14:creationId xmlns:p14="http://schemas.microsoft.com/office/powerpoint/2010/main" val="170398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225DE9-FDD2-47C9-9BF1-7DBA298E5BC6}" type="datetime1">
              <a:rPr lang="en-GB" smtClean="0"/>
              <a:t>09/07/2025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C81227-C6EA-405C-B47D-35F6AA5857D1}" type="slidenum">
              <a:rPr lang="en-GB" smtClean="0"/>
              <a:t>‹#›</a:t>
            </a:fld>
            <a:endParaRPr lang="en-GB"/>
          </a:p>
        </p:txBody>
      </p:sp>
    </p:spTree>
    <p:extLst>
      <p:ext uri="{BB962C8B-B14F-4D97-AF65-F5344CB8AC3E}">
        <p14:creationId xmlns:p14="http://schemas.microsoft.com/office/powerpoint/2010/main" val="1500072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087095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1D6E8-569F-42A8-BD0E-41BCE6F54BC0}" type="datetime1">
              <a:rPr lang="en-GB" smtClean="0"/>
              <a:t>09/07/2025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4C81227-C6EA-405C-B47D-35F6AA5857D1}" type="slidenum">
              <a:rPr lang="en-GB" smtClean="0"/>
              <a:t>‹#›</a:t>
            </a:fld>
            <a:endParaRPr lang="en-GB"/>
          </a:p>
        </p:txBody>
      </p:sp>
    </p:spTree>
    <p:extLst>
      <p:ext uri="{BB962C8B-B14F-4D97-AF65-F5344CB8AC3E}">
        <p14:creationId xmlns:p14="http://schemas.microsoft.com/office/powerpoint/2010/main" val="3883856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1C9DBC-0333-4244-AAB7-C565608E20CA}" type="datetime1">
              <a:rPr lang="en-GB" smtClean="0"/>
              <a:t>09/07/2025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C81227-C6EA-405C-B47D-35F6AA5857D1}" type="slidenum">
              <a:rPr lang="en-GB" smtClean="0"/>
              <a:t>‹#›</a:t>
            </a:fld>
            <a:endParaRPr lang="en-GB"/>
          </a:p>
        </p:txBody>
      </p:sp>
    </p:spTree>
    <p:extLst>
      <p:ext uri="{BB962C8B-B14F-4D97-AF65-F5344CB8AC3E}">
        <p14:creationId xmlns:p14="http://schemas.microsoft.com/office/powerpoint/2010/main" val="249485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55499-A298-0B9B-A66C-D0585AA7DEDB}"/>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D898BC2-7215-3001-5938-C2F2BB9BFD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8E8FA2-59FA-EF3C-86A1-FB00F42A8FCD}"/>
              </a:ext>
            </a:extLst>
          </p:cNvPr>
          <p:cNvSpPr>
            <a:spLocks noGrp="1"/>
          </p:cNvSpPr>
          <p:nvPr>
            <p:ph type="dt" sz="half" idx="10"/>
          </p:nvPr>
        </p:nvSpPr>
        <p:spPr/>
        <p:txBody>
          <a:bodyPr/>
          <a:lstStyle/>
          <a:p>
            <a:fld id="{1B18B80B-1AAC-459E-8CDC-A3EDEC75935E}" type="datetime1">
              <a:rPr lang="en-GB" smtClean="0"/>
              <a:t>09/07/2025</a:t>
            </a:fld>
            <a:endParaRPr lang="en-GB"/>
          </a:p>
        </p:txBody>
      </p:sp>
      <p:sp>
        <p:nvSpPr>
          <p:cNvPr id="5" name="Footer Placeholder 4">
            <a:extLst>
              <a:ext uri="{FF2B5EF4-FFF2-40B4-BE49-F238E27FC236}">
                <a16:creationId xmlns:a16="http://schemas.microsoft.com/office/drawing/2014/main" id="{F34AC37A-C3A1-B6F8-5E87-043A73A4EA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53D251-CB9C-34D0-F29A-684213C7F136}"/>
              </a:ext>
            </a:extLst>
          </p:cNvPr>
          <p:cNvSpPr>
            <a:spLocks noGrp="1"/>
          </p:cNvSpPr>
          <p:nvPr>
            <p:ph type="sldNum" sz="quarter" idx="12"/>
          </p:nvPr>
        </p:nvSpPr>
        <p:spPr/>
        <p:txBody>
          <a:bodyPr/>
          <a:lstStyle/>
          <a:p>
            <a:fld id="{DC530741-00B3-4B6E-88FB-5604571BB7C4}" type="slidenum">
              <a:rPr lang="en-GB" smtClean="0"/>
              <a:t>‹#›</a:t>
            </a:fld>
            <a:endParaRPr lang="en-GB"/>
          </a:p>
        </p:txBody>
      </p:sp>
    </p:spTree>
    <p:extLst>
      <p:ext uri="{BB962C8B-B14F-4D97-AF65-F5344CB8AC3E}">
        <p14:creationId xmlns:p14="http://schemas.microsoft.com/office/powerpoint/2010/main" val="2210731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6F7B77-39E6-478A-8187-D593E8CD1DA0}" type="datetime1">
              <a:rPr lang="en-GB" smtClean="0"/>
              <a:t>09/07/2025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C81227-C6EA-405C-B47D-35F6AA5857D1}" type="slidenum">
              <a:rPr lang="en-GB" smtClean="0"/>
              <a:t>‹#›</a:t>
            </a:fld>
            <a:endParaRPr lang="en-GB"/>
          </a:p>
        </p:txBody>
      </p:sp>
    </p:spTree>
    <p:extLst>
      <p:ext uri="{BB962C8B-B14F-4D97-AF65-F5344CB8AC3E}">
        <p14:creationId xmlns:p14="http://schemas.microsoft.com/office/powerpoint/2010/main" val="1933832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1C8E09-D915-46F2-BF6B-9429E6F022F4}" type="datetime1">
              <a:rPr lang="en-GB" smtClean="0"/>
              <a:t>09/07/2025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C81227-C6EA-405C-B47D-35F6AA5857D1}" type="slidenum">
              <a:rPr lang="en-GB" smtClean="0"/>
              <a:t>‹#›</a:t>
            </a:fld>
            <a:endParaRPr lang="en-GB"/>
          </a:p>
        </p:txBody>
      </p:sp>
    </p:spTree>
    <p:extLst>
      <p:ext uri="{BB962C8B-B14F-4D97-AF65-F5344CB8AC3E}">
        <p14:creationId xmlns:p14="http://schemas.microsoft.com/office/powerpoint/2010/main" val="1966200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C112E5-68BF-4B51-834D-8188DDA1605A}" type="datetime1">
              <a:rPr lang="en-GB" smtClean="0"/>
              <a:t>09/07/2025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C81227-C6EA-405C-B47D-35F6AA5857D1}" type="slidenum">
              <a:rPr lang="en-GB" smtClean="0"/>
              <a:t>‹#›</a:t>
            </a:fld>
            <a:endParaRPr lang="en-GB"/>
          </a:p>
        </p:txBody>
      </p:sp>
    </p:spTree>
    <p:extLst>
      <p:ext uri="{BB962C8B-B14F-4D97-AF65-F5344CB8AC3E}">
        <p14:creationId xmlns:p14="http://schemas.microsoft.com/office/powerpoint/2010/main" val="4131015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E9E61-21B3-930A-A0A9-79EA19F5CA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0187913-6024-3AA3-FD9D-1CAF97C1A3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E3EE9F-7CB8-A927-A9FF-A9DF80929BCD}"/>
              </a:ext>
            </a:extLst>
          </p:cNvPr>
          <p:cNvSpPr>
            <a:spLocks noGrp="1"/>
          </p:cNvSpPr>
          <p:nvPr>
            <p:ph type="dt" sz="half" idx="10"/>
          </p:nvPr>
        </p:nvSpPr>
        <p:spPr/>
        <p:txBody>
          <a:bodyPr/>
          <a:lstStyle/>
          <a:p>
            <a:fld id="{E3D06915-9A87-455E-8895-0F606DC19938}" type="datetime1">
              <a:rPr lang="en-GB" smtClean="0"/>
              <a:t>09/07/2025</a:t>
            </a:fld>
            <a:endParaRPr lang="en-GB"/>
          </a:p>
        </p:txBody>
      </p:sp>
      <p:sp>
        <p:nvSpPr>
          <p:cNvPr id="5" name="Footer Placeholder 4">
            <a:extLst>
              <a:ext uri="{FF2B5EF4-FFF2-40B4-BE49-F238E27FC236}">
                <a16:creationId xmlns:a16="http://schemas.microsoft.com/office/drawing/2014/main" id="{C1DFAEB0-EC05-9E77-951D-B0A1FBD83B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8A9935-1927-2A7D-E9E2-6F4CF25A9B4C}"/>
              </a:ext>
            </a:extLst>
          </p:cNvPr>
          <p:cNvSpPr>
            <a:spLocks noGrp="1"/>
          </p:cNvSpPr>
          <p:nvPr>
            <p:ph type="sldNum" sz="quarter" idx="12"/>
          </p:nvPr>
        </p:nvSpPr>
        <p:spPr/>
        <p:txBody>
          <a:bodyPr/>
          <a:lstStyle/>
          <a:p>
            <a:fld id="{DC530741-00B3-4B6E-88FB-5604571BB7C4}" type="slidenum">
              <a:rPr lang="en-GB" smtClean="0"/>
              <a:t>‹#›</a:t>
            </a:fld>
            <a:endParaRPr lang="en-GB"/>
          </a:p>
        </p:txBody>
      </p:sp>
    </p:spTree>
    <p:extLst>
      <p:ext uri="{BB962C8B-B14F-4D97-AF65-F5344CB8AC3E}">
        <p14:creationId xmlns:p14="http://schemas.microsoft.com/office/powerpoint/2010/main" val="94288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FEB4-72BB-96B0-ECB8-616F41385D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1F8F1A-D16E-97DA-6233-1DA05A8CC1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56C80B-C0CF-2D18-9F8C-47DD26E851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58ECA9-BCA7-6719-D468-249C76342912}"/>
              </a:ext>
            </a:extLst>
          </p:cNvPr>
          <p:cNvSpPr>
            <a:spLocks noGrp="1"/>
          </p:cNvSpPr>
          <p:nvPr>
            <p:ph type="dt" sz="half" idx="10"/>
          </p:nvPr>
        </p:nvSpPr>
        <p:spPr/>
        <p:txBody>
          <a:bodyPr/>
          <a:lstStyle/>
          <a:p>
            <a:fld id="{B6D7A764-0636-4D06-83F5-A1BD574BCCE9}" type="datetime1">
              <a:rPr lang="en-GB" smtClean="0"/>
              <a:t>09/07/2025</a:t>
            </a:fld>
            <a:endParaRPr lang="en-GB"/>
          </a:p>
        </p:txBody>
      </p:sp>
      <p:sp>
        <p:nvSpPr>
          <p:cNvPr id="6" name="Footer Placeholder 5">
            <a:extLst>
              <a:ext uri="{FF2B5EF4-FFF2-40B4-BE49-F238E27FC236}">
                <a16:creationId xmlns:a16="http://schemas.microsoft.com/office/drawing/2014/main" id="{02210A94-52D9-573F-0371-671A590313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5F6D7C-F064-E362-609D-089FE0008BCE}"/>
              </a:ext>
            </a:extLst>
          </p:cNvPr>
          <p:cNvSpPr>
            <a:spLocks noGrp="1"/>
          </p:cNvSpPr>
          <p:nvPr>
            <p:ph type="sldNum" sz="quarter" idx="12"/>
          </p:nvPr>
        </p:nvSpPr>
        <p:spPr/>
        <p:txBody>
          <a:bodyPr/>
          <a:lstStyle/>
          <a:p>
            <a:fld id="{DC530741-00B3-4B6E-88FB-5604571BB7C4}" type="slidenum">
              <a:rPr lang="en-GB" smtClean="0"/>
              <a:t>‹#›</a:t>
            </a:fld>
            <a:endParaRPr lang="en-GB"/>
          </a:p>
        </p:txBody>
      </p:sp>
    </p:spTree>
    <p:extLst>
      <p:ext uri="{BB962C8B-B14F-4D97-AF65-F5344CB8AC3E}">
        <p14:creationId xmlns:p14="http://schemas.microsoft.com/office/powerpoint/2010/main" val="1557193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FB84B-A9E5-3EF9-A42E-5A661D19850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5D8212-1FB2-AA4D-C9A8-8D7D6F423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1CACC7-6ED7-13E8-550B-93196A1D3D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336CBE-EB37-0413-C06B-42385A0A30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F7E540-53C2-A42C-66E4-05338F45A2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F18270-9F8E-0592-CA1F-2FA990F2414E}"/>
              </a:ext>
            </a:extLst>
          </p:cNvPr>
          <p:cNvSpPr>
            <a:spLocks noGrp="1"/>
          </p:cNvSpPr>
          <p:nvPr>
            <p:ph type="dt" sz="half" idx="10"/>
          </p:nvPr>
        </p:nvSpPr>
        <p:spPr/>
        <p:txBody>
          <a:bodyPr/>
          <a:lstStyle/>
          <a:p>
            <a:fld id="{EBDA310E-7531-4491-AE05-72E69A1B091F}" type="datetime1">
              <a:rPr lang="en-GB" smtClean="0"/>
              <a:t>09/07/2025</a:t>
            </a:fld>
            <a:endParaRPr lang="en-GB"/>
          </a:p>
        </p:txBody>
      </p:sp>
      <p:sp>
        <p:nvSpPr>
          <p:cNvPr id="8" name="Footer Placeholder 7">
            <a:extLst>
              <a:ext uri="{FF2B5EF4-FFF2-40B4-BE49-F238E27FC236}">
                <a16:creationId xmlns:a16="http://schemas.microsoft.com/office/drawing/2014/main" id="{59E1F812-4D5A-4F07-EF77-D83DF7E84D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C136A2-AD34-7045-7399-DDCE00970C3F}"/>
              </a:ext>
            </a:extLst>
          </p:cNvPr>
          <p:cNvSpPr>
            <a:spLocks noGrp="1"/>
          </p:cNvSpPr>
          <p:nvPr>
            <p:ph type="sldNum" sz="quarter" idx="12"/>
          </p:nvPr>
        </p:nvSpPr>
        <p:spPr/>
        <p:txBody>
          <a:bodyPr/>
          <a:lstStyle/>
          <a:p>
            <a:fld id="{DC530741-00B3-4B6E-88FB-5604571BB7C4}" type="slidenum">
              <a:rPr lang="en-GB" smtClean="0"/>
              <a:t>‹#›</a:t>
            </a:fld>
            <a:endParaRPr lang="en-GB"/>
          </a:p>
        </p:txBody>
      </p:sp>
    </p:spTree>
    <p:extLst>
      <p:ext uri="{BB962C8B-B14F-4D97-AF65-F5344CB8AC3E}">
        <p14:creationId xmlns:p14="http://schemas.microsoft.com/office/powerpoint/2010/main" val="683496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4B9A5-6492-5415-B20E-4DC49BBC7C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8DBD032-B0F8-4AB6-3C5C-346E2F6ABBDC}"/>
              </a:ext>
            </a:extLst>
          </p:cNvPr>
          <p:cNvSpPr>
            <a:spLocks noGrp="1"/>
          </p:cNvSpPr>
          <p:nvPr>
            <p:ph type="dt" sz="half" idx="10"/>
          </p:nvPr>
        </p:nvSpPr>
        <p:spPr/>
        <p:txBody>
          <a:bodyPr/>
          <a:lstStyle/>
          <a:p>
            <a:fld id="{F8AACC98-3103-4728-B002-8DAD72C13570}" type="datetime1">
              <a:rPr lang="en-GB" smtClean="0"/>
              <a:t>09/07/2025</a:t>
            </a:fld>
            <a:endParaRPr lang="en-GB"/>
          </a:p>
        </p:txBody>
      </p:sp>
      <p:sp>
        <p:nvSpPr>
          <p:cNvPr id="4" name="Footer Placeholder 3">
            <a:extLst>
              <a:ext uri="{FF2B5EF4-FFF2-40B4-BE49-F238E27FC236}">
                <a16:creationId xmlns:a16="http://schemas.microsoft.com/office/drawing/2014/main" id="{9A7971A9-CFC2-E157-0FC0-0025B82DC0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FBADDB8-2E52-27AA-3C59-39A43103656F}"/>
              </a:ext>
            </a:extLst>
          </p:cNvPr>
          <p:cNvSpPr>
            <a:spLocks noGrp="1"/>
          </p:cNvSpPr>
          <p:nvPr>
            <p:ph type="sldNum" sz="quarter" idx="12"/>
          </p:nvPr>
        </p:nvSpPr>
        <p:spPr/>
        <p:txBody>
          <a:bodyPr/>
          <a:lstStyle/>
          <a:p>
            <a:fld id="{DC530741-00B3-4B6E-88FB-5604571BB7C4}" type="slidenum">
              <a:rPr lang="en-GB" smtClean="0"/>
              <a:t>‹#›</a:t>
            </a:fld>
            <a:endParaRPr lang="en-GB"/>
          </a:p>
        </p:txBody>
      </p:sp>
    </p:spTree>
    <p:extLst>
      <p:ext uri="{BB962C8B-B14F-4D97-AF65-F5344CB8AC3E}">
        <p14:creationId xmlns:p14="http://schemas.microsoft.com/office/powerpoint/2010/main" val="412449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FD86AE-044F-9E12-2CB9-E429B3528A72}"/>
              </a:ext>
            </a:extLst>
          </p:cNvPr>
          <p:cNvSpPr>
            <a:spLocks noGrp="1"/>
          </p:cNvSpPr>
          <p:nvPr>
            <p:ph type="dt" sz="half" idx="10"/>
          </p:nvPr>
        </p:nvSpPr>
        <p:spPr/>
        <p:txBody>
          <a:bodyPr/>
          <a:lstStyle/>
          <a:p>
            <a:fld id="{E40C735D-97D7-437C-A001-6297C8DFB039}" type="datetime1">
              <a:rPr lang="en-GB" smtClean="0"/>
              <a:t>09/07/2025</a:t>
            </a:fld>
            <a:endParaRPr lang="en-GB"/>
          </a:p>
        </p:txBody>
      </p:sp>
      <p:sp>
        <p:nvSpPr>
          <p:cNvPr id="3" name="Footer Placeholder 2">
            <a:extLst>
              <a:ext uri="{FF2B5EF4-FFF2-40B4-BE49-F238E27FC236}">
                <a16:creationId xmlns:a16="http://schemas.microsoft.com/office/drawing/2014/main" id="{746B010D-99F4-259E-678B-7F9CF94EEA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672C28-C600-53C7-5BDF-CE4CCEE4A711}"/>
              </a:ext>
            </a:extLst>
          </p:cNvPr>
          <p:cNvSpPr>
            <a:spLocks noGrp="1"/>
          </p:cNvSpPr>
          <p:nvPr>
            <p:ph type="sldNum" sz="quarter" idx="12"/>
          </p:nvPr>
        </p:nvSpPr>
        <p:spPr/>
        <p:txBody>
          <a:bodyPr/>
          <a:lstStyle/>
          <a:p>
            <a:fld id="{DC530741-00B3-4B6E-88FB-5604571BB7C4}" type="slidenum">
              <a:rPr lang="en-GB" smtClean="0"/>
              <a:t>‹#›</a:t>
            </a:fld>
            <a:endParaRPr lang="en-GB"/>
          </a:p>
        </p:txBody>
      </p:sp>
    </p:spTree>
    <p:extLst>
      <p:ext uri="{BB962C8B-B14F-4D97-AF65-F5344CB8AC3E}">
        <p14:creationId xmlns:p14="http://schemas.microsoft.com/office/powerpoint/2010/main" val="1446011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6DEC-361F-A9A2-2CE8-BFC4208D8A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E45ED62-D0D4-16CB-D5FA-A541168203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9FE61D-89BD-BE0E-E56F-338FDB5328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CEE4A4-C89E-BC69-8CC9-6A7948E03AE2}"/>
              </a:ext>
            </a:extLst>
          </p:cNvPr>
          <p:cNvSpPr>
            <a:spLocks noGrp="1"/>
          </p:cNvSpPr>
          <p:nvPr>
            <p:ph type="dt" sz="half" idx="10"/>
          </p:nvPr>
        </p:nvSpPr>
        <p:spPr/>
        <p:txBody>
          <a:bodyPr/>
          <a:lstStyle/>
          <a:p>
            <a:fld id="{3F06A68E-E187-4CB3-92C3-5B69D61D17D9}" type="datetime1">
              <a:rPr lang="en-GB" smtClean="0"/>
              <a:t>09/07/2025</a:t>
            </a:fld>
            <a:endParaRPr lang="en-GB"/>
          </a:p>
        </p:txBody>
      </p:sp>
      <p:sp>
        <p:nvSpPr>
          <p:cNvPr id="6" name="Footer Placeholder 5">
            <a:extLst>
              <a:ext uri="{FF2B5EF4-FFF2-40B4-BE49-F238E27FC236}">
                <a16:creationId xmlns:a16="http://schemas.microsoft.com/office/drawing/2014/main" id="{6F6A43A5-CE53-E625-A34B-3D0BB0B1D1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F5178D-303C-70FA-9A6D-EA8A03E43201}"/>
              </a:ext>
            </a:extLst>
          </p:cNvPr>
          <p:cNvSpPr>
            <a:spLocks noGrp="1"/>
          </p:cNvSpPr>
          <p:nvPr>
            <p:ph type="sldNum" sz="quarter" idx="12"/>
          </p:nvPr>
        </p:nvSpPr>
        <p:spPr/>
        <p:txBody>
          <a:bodyPr/>
          <a:lstStyle/>
          <a:p>
            <a:fld id="{DC530741-00B3-4B6E-88FB-5604571BB7C4}" type="slidenum">
              <a:rPr lang="en-GB" smtClean="0"/>
              <a:t>‹#›</a:t>
            </a:fld>
            <a:endParaRPr lang="en-GB"/>
          </a:p>
        </p:txBody>
      </p:sp>
    </p:spTree>
    <p:extLst>
      <p:ext uri="{BB962C8B-B14F-4D97-AF65-F5344CB8AC3E}">
        <p14:creationId xmlns:p14="http://schemas.microsoft.com/office/powerpoint/2010/main" val="3425534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3A284-CB97-76C4-DE0A-BFB707593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6FB0A5-6D8F-33B3-4FDA-961648538B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72DEC3-C484-8134-17F3-9950B61606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A8168A-B9B8-03AE-0CB6-FC3C93EA0383}"/>
              </a:ext>
            </a:extLst>
          </p:cNvPr>
          <p:cNvSpPr>
            <a:spLocks noGrp="1"/>
          </p:cNvSpPr>
          <p:nvPr>
            <p:ph type="dt" sz="half" idx="10"/>
          </p:nvPr>
        </p:nvSpPr>
        <p:spPr/>
        <p:txBody>
          <a:bodyPr/>
          <a:lstStyle/>
          <a:p>
            <a:fld id="{F33A0932-F892-4B36-9948-5607513831E5}" type="datetime1">
              <a:rPr lang="en-GB" smtClean="0"/>
              <a:t>09/07/2025</a:t>
            </a:fld>
            <a:endParaRPr lang="en-GB"/>
          </a:p>
        </p:txBody>
      </p:sp>
      <p:sp>
        <p:nvSpPr>
          <p:cNvPr id="6" name="Footer Placeholder 5">
            <a:extLst>
              <a:ext uri="{FF2B5EF4-FFF2-40B4-BE49-F238E27FC236}">
                <a16:creationId xmlns:a16="http://schemas.microsoft.com/office/drawing/2014/main" id="{6C9F7E43-17FD-1CD5-1864-F8AD7B6618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E55954-C091-058C-ED2C-85CEB8CA0B13}"/>
              </a:ext>
            </a:extLst>
          </p:cNvPr>
          <p:cNvSpPr>
            <a:spLocks noGrp="1"/>
          </p:cNvSpPr>
          <p:nvPr>
            <p:ph type="sldNum" sz="quarter" idx="12"/>
          </p:nvPr>
        </p:nvSpPr>
        <p:spPr/>
        <p:txBody>
          <a:bodyPr/>
          <a:lstStyle/>
          <a:p>
            <a:fld id="{DC530741-00B3-4B6E-88FB-5604571BB7C4}" type="slidenum">
              <a:rPr lang="en-GB" smtClean="0"/>
              <a:t>‹#›</a:t>
            </a:fld>
            <a:endParaRPr lang="en-GB"/>
          </a:p>
        </p:txBody>
      </p:sp>
    </p:spTree>
    <p:extLst>
      <p:ext uri="{BB962C8B-B14F-4D97-AF65-F5344CB8AC3E}">
        <p14:creationId xmlns:p14="http://schemas.microsoft.com/office/powerpoint/2010/main" val="3418426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C03F4C-DF05-325A-3C07-AA69F1EAF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86DCCB-52B1-28FD-BEDE-9567BFD7EF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0BEB2-B049-2305-4DE4-7FE3C8426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7C9A7B-B698-4B3A-809D-04A42C798185}" type="datetime1">
              <a:rPr lang="en-GB" smtClean="0"/>
              <a:t>09/07/2025</a:t>
            </a:fld>
            <a:endParaRPr lang="en-GB"/>
          </a:p>
        </p:txBody>
      </p:sp>
      <p:sp>
        <p:nvSpPr>
          <p:cNvPr id="5" name="Footer Placeholder 4">
            <a:extLst>
              <a:ext uri="{FF2B5EF4-FFF2-40B4-BE49-F238E27FC236}">
                <a16:creationId xmlns:a16="http://schemas.microsoft.com/office/drawing/2014/main" id="{2E39EF33-23B5-69A6-F915-A54B155A16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4B05FC-73FB-AD2A-B163-78F16F3284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30741-00B3-4B6E-88FB-5604571BB7C4}" type="slidenum">
              <a:rPr lang="en-GB" smtClean="0"/>
              <a:t>‹#›</a:t>
            </a:fld>
            <a:endParaRPr lang="en-GB"/>
          </a:p>
        </p:txBody>
      </p:sp>
    </p:spTree>
    <p:extLst>
      <p:ext uri="{BB962C8B-B14F-4D97-AF65-F5344CB8AC3E}">
        <p14:creationId xmlns:p14="http://schemas.microsoft.com/office/powerpoint/2010/main" val="80632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D34F4-1CDC-47CE-8ED0-26A4123B1527}" type="datetime1">
              <a:rPr lang="en-GB" smtClean="0"/>
              <a:t>09/07/2025</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81227-C6EA-405C-B47D-35F6AA5857D1}" type="slidenum">
              <a:rPr lang="en-GB" smtClean="0"/>
              <a:t>‹#›</a:t>
            </a:fld>
            <a:endParaRPr lang="en-GB"/>
          </a:p>
        </p:txBody>
      </p:sp>
      <p:pic>
        <p:nvPicPr>
          <p:cNvPr id="9" name="Picture 2" descr="\\MARLON\User57\e\edsnad\Documents\My Pictures\PPt\4-3_W_line_gold.jpg">
            <a:extLst>
              <a:ext uri="{FF2B5EF4-FFF2-40B4-BE49-F238E27FC236}">
                <a16:creationId xmlns:a16="http://schemas.microsoft.com/office/drawing/2014/main" id="{60B7FF17-61D9-448C-A11C-D30BE65FC242}"/>
              </a:ext>
            </a:extLst>
          </p:cNvPr>
          <p:cNvPicPr>
            <a:picLocks noChangeAspect="1" noChangeArrowheads="1"/>
          </p:cNvPicPr>
          <p:nvPr userDrawn="1"/>
        </p:nvPicPr>
        <p:blipFill rotWithShape="1">
          <a:blip r:embed="rId13" cstate="screen">
            <a:extLst>
              <a:ext uri="{28A0092B-C50C-407E-A947-70E740481C1C}">
                <a14:useLocalDpi xmlns:a14="http://schemas.microsoft.com/office/drawing/2010/main"/>
              </a:ext>
            </a:extLst>
          </a:blip>
          <a:srcRect/>
          <a:stretch/>
        </p:blipFill>
        <p:spPr bwMode="auto">
          <a:xfrm>
            <a:off x="7876" y="6063618"/>
            <a:ext cx="12192000" cy="63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498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C30B79-2E3E-35B9-263A-DBBDF4AC066C}"/>
              </a:ext>
            </a:extLst>
          </p:cNvPr>
          <p:cNvSpPr>
            <a:spLocks noGrp="1"/>
          </p:cNvSpPr>
          <p:nvPr>
            <p:ph type="sldNum" sz="quarter" idx="12"/>
          </p:nvPr>
        </p:nvSpPr>
        <p:spPr/>
        <p:txBody>
          <a:bodyPr/>
          <a:lstStyle/>
          <a:p>
            <a:fld id="{DC530741-00B3-4B6E-88FB-5604571BB7C4}" type="slidenum">
              <a:rPr lang="en-GB" smtClean="0"/>
              <a:t>1</a:t>
            </a:fld>
            <a:endParaRPr lang="en-GB"/>
          </a:p>
        </p:txBody>
      </p:sp>
      <p:sp>
        <p:nvSpPr>
          <p:cNvPr id="6" name="Title 1">
            <a:extLst>
              <a:ext uri="{FF2B5EF4-FFF2-40B4-BE49-F238E27FC236}">
                <a16:creationId xmlns:a16="http://schemas.microsoft.com/office/drawing/2014/main" id="{3DC01056-DB81-40BD-678A-EA82AD23C974}"/>
              </a:ext>
            </a:extLst>
          </p:cNvPr>
          <p:cNvSpPr>
            <a:spLocks noGrp="1"/>
          </p:cNvSpPr>
          <p:nvPr>
            <p:ph type="ctrTitle" idx="4294967295"/>
          </p:nvPr>
        </p:nvSpPr>
        <p:spPr>
          <a:xfrm>
            <a:off x="0" y="1012825"/>
            <a:ext cx="8854289" cy="3162300"/>
          </a:xfrm>
        </p:spPr>
        <p:txBody>
          <a:bodyPr anchor="t">
            <a:normAutofit/>
          </a:bodyPr>
          <a:lstStyle/>
          <a:p>
            <a:pPr algn="l"/>
            <a:r>
              <a:rPr lang="en-US" sz="4400" dirty="0"/>
              <a:t>Cataclysmic variables that splutter</a:t>
            </a:r>
            <a:endParaRPr lang="en-GB" sz="4400" dirty="0"/>
          </a:p>
        </p:txBody>
      </p:sp>
      <p:sp>
        <p:nvSpPr>
          <p:cNvPr id="3" name="Subtitle 2">
            <a:extLst>
              <a:ext uri="{FF2B5EF4-FFF2-40B4-BE49-F238E27FC236}">
                <a16:creationId xmlns:a16="http://schemas.microsoft.com/office/drawing/2014/main" id="{136B370E-439A-4576-9B1B-DB8610CAF57A}"/>
              </a:ext>
            </a:extLst>
          </p:cNvPr>
          <p:cNvSpPr>
            <a:spLocks noGrp="1"/>
          </p:cNvSpPr>
          <p:nvPr>
            <p:ph type="subTitle" idx="4294967295"/>
          </p:nvPr>
        </p:nvSpPr>
        <p:spPr>
          <a:xfrm>
            <a:off x="2308634" y="1997869"/>
            <a:ext cx="4408488" cy="1192212"/>
          </a:xfrm>
        </p:spPr>
        <p:txBody>
          <a:bodyPr anchor="b">
            <a:normAutofit/>
          </a:bodyPr>
          <a:lstStyle/>
          <a:p>
            <a:pPr marL="0" indent="0" algn="l">
              <a:buNone/>
            </a:pPr>
            <a:r>
              <a:rPr lang="en-GB" dirty="0"/>
              <a:t>Keith Inight</a:t>
            </a:r>
          </a:p>
          <a:p>
            <a:pPr marL="0" indent="0" algn="l">
              <a:buNone/>
            </a:pPr>
            <a:r>
              <a:rPr lang="en-GB" dirty="0"/>
              <a:t>Warwick University</a:t>
            </a:r>
          </a:p>
        </p:txBody>
      </p:sp>
      <p:pic>
        <p:nvPicPr>
          <p:cNvPr id="2" name="Picture 1">
            <a:extLst>
              <a:ext uri="{FF2B5EF4-FFF2-40B4-BE49-F238E27FC236}">
                <a16:creationId xmlns:a16="http://schemas.microsoft.com/office/drawing/2014/main" id="{D6472232-1C04-4194-BCD7-0ACE75E21EF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610600" y="439477"/>
            <a:ext cx="3163225" cy="3163225"/>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pic>
        <p:nvPicPr>
          <p:cNvPr id="7" name="Picture 2" descr="National Astronomy Meeting (NAM) 2025">
            <a:extLst>
              <a:ext uri="{FF2B5EF4-FFF2-40B4-BE49-F238E27FC236}">
                <a16:creationId xmlns:a16="http://schemas.microsoft.com/office/drawing/2014/main" id="{DFB7B81B-5E45-5A02-12D8-C69372F3E5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667921"/>
            <a:ext cx="12192000" cy="322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622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9FFA0-49CD-C00E-E5CA-8A27F6DEE4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14161C-69CC-B637-4C27-CB004C063458}"/>
              </a:ext>
            </a:extLst>
          </p:cNvPr>
          <p:cNvSpPr>
            <a:spLocks noGrp="1"/>
          </p:cNvSpPr>
          <p:nvPr>
            <p:ph type="title"/>
          </p:nvPr>
        </p:nvSpPr>
        <p:spPr>
          <a:xfrm>
            <a:off x="5533694" y="5059192"/>
            <a:ext cx="5858184" cy="1160633"/>
          </a:xfrm>
        </p:spPr>
        <p:txBody>
          <a:bodyPr vert="horz" lIns="91440" tIns="45720" rIns="91440" bIns="45720" rtlCol="0" anchor="t">
            <a:normAutofit/>
          </a:bodyPr>
          <a:lstStyle/>
          <a:p>
            <a:pPr algn="r"/>
            <a:r>
              <a:rPr lang="en-US" sz="4000" kern="1200">
                <a:solidFill>
                  <a:schemeClr val="tx2"/>
                </a:solidFill>
                <a:latin typeface="+mj-lt"/>
                <a:ea typeface="+mj-ea"/>
                <a:cs typeface="+mj-cs"/>
              </a:rPr>
              <a:t>Sloan Digital Sky Survey </a:t>
            </a:r>
          </a:p>
        </p:txBody>
      </p:sp>
      <p:pic>
        <p:nvPicPr>
          <p:cNvPr id="8" name="Picture 4" descr="Distributing an SDSS plate to a teacher in Hawaii">
            <a:extLst>
              <a:ext uri="{FF2B5EF4-FFF2-40B4-BE49-F238E27FC236}">
                <a16:creationId xmlns:a16="http://schemas.microsoft.com/office/drawing/2014/main" id="{29FA177A-0BA6-905F-063B-E4E9FA3D8BA5}"/>
              </a:ext>
            </a:extLst>
          </p:cNvPr>
          <p:cNvPicPr>
            <a:picLocks noChangeAspect="1" noChangeArrowheads="1"/>
          </p:cNvPicPr>
          <p:nvPr/>
        </p:nvPicPr>
        <p:blipFill rotWithShape="1">
          <a:blip r:embed="rId3">
            <a:alphaModFix/>
            <a:extLst>
              <a:ext uri="{28A0092B-C50C-407E-A947-70E740481C1C}">
                <a14:useLocalDpi xmlns:a14="http://schemas.microsoft.com/office/drawing/2010/main"/>
              </a:ext>
            </a:extLst>
          </a:blip>
          <a:srcRect/>
          <a:stretch/>
        </p:blipFill>
        <p:spPr bwMode="auto">
          <a:xfrm>
            <a:off x="1" y="1326931"/>
            <a:ext cx="5190767" cy="5530385"/>
          </a:xfrm>
          <a:custGeom>
            <a:avLst/>
            <a:gdLst/>
            <a:ahLst/>
            <a:cxnLst/>
            <a:rect l="l" t="t" r="r" b="b"/>
            <a:pathLst>
              <a:path w="5190767" h="5530385">
                <a:moveTo>
                  <a:pt x="1986067" y="0"/>
                </a:moveTo>
                <a:cubicBezTo>
                  <a:pt x="3755974" y="0"/>
                  <a:pt x="5190767" y="1434794"/>
                  <a:pt x="5190767" y="3204701"/>
                </a:cubicBezTo>
                <a:cubicBezTo>
                  <a:pt x="5190767" y="4089655"/>
                  <a:pt x="4832069" y="4890830"/>
                  <a:pt x="4252132" y="5470767"/>
                </a:cubicBezTo>
                <a:lnTo>
                  <a:pt x="4186536" y="5530385"/>
                </a:lnTo>
                <a:lnTo>
                  <a:pt x="0" y="5530385"/>
                </a:lnTo>
                <a:lnTo>
                  <a:pt x="0" y="692598"/>
                </a:lnTo>
                <a:lnTo>
                  <a:pt x="194287" y="547313"/>
                </a:lnTo>
                <a:cubicBezTo>
                  <a:pt x="705761" y="201768"/>
                  <a:pt x="1322351" y="0"/>
                  <a:pt x="1986067"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1028" name="Picture 4" descr="Sloan Digital Sky Survey (SDSS) Logo ...">
            <a:extLst>
              <a:ext uri="{FF2B5EF4-FFF2-40B4-BE49-F238E27FC236}">
                <a16:creationId xmlns:a16="http://schemas.microsoft.com/office/drawing/2014/main" id="{DDED35B4-F8B9-1026-122B-3584B470CD20}"/>
              </a:ext>
            </a:extLst>
          </p:cNvPr>
          <p:cNvPicPr>
            <a:picLocks noChangeAspect="1" noChangeArrowheads="1"/>
          </p:cNvPicPr>
          <p:nvPr/>
        </p:nvPicPr>
        <p:blipFill rotWithShape="1">
          <a:blip r:embed="rId4">
            <a:alphaModFix/>
            <a:extLst>
              <a:ext uri="{28A0092B-C50C-407E-A947-70E740481C1C}">
                <a14:useLocalDpi xmlns:a14="http://schemas.microsoft.com/office/drawing/2010/main"/>
              </a:ext>
            </a:extLst>
          </a:blip>
          <a:srcRect t="12093" r="2" b="7689"/>
          <a:stretch/>
        </p:blipFill>
        <p:spPr bwMode="auto">
          <a:xfrm>
            <a:off x="4531606" y="784861"/>
            <a:ext cx="3611497" cy="2897130"/>
          </a:xfrm>
          <a:custGeom>
            <a:avLst/>
            <a:gdLst/>
            <a:ahLst/>
            <a:cxnLst/>
            <a:rect l="l" t="t" r="r" b="b"/>
            <a:pathLst>
              <a:path w="4215670" h="3381796">
                <a:moveTo>
                  <a:pt x="431362" y="0"/>
                </a:moveTo>
                <a:lnTo>
                  <a:pt x="3784309" y="0"/>
                </a:lnTo>
                <a:lnTo>
                  <a:pt x="3855685" y="95451"/>
                </a:lnTo>
                <a:cubicBezTo>
                  <a:pt x="4082961" y="431863"/>
                  <a:pt x="4215670" y="837414"/>
                  <a:pt x="4215670" y="1273961"/>
                </a:cubicBezTo>
                <a:cubicBezTo>
                  <a:pt x="4215670" y="2438087"/>
                  <a:pt x="3271960" y="3381796"/>
                  <a:pt x="2107836" y="3381796"/>
                </a:cubicBezTo>
                <a:cubicBezTo>
                  <a:pt x="943711" y="3381796"/>
                  <a:pt x="0" y="2438087"/>
                  <a:pt x="0" y="1273961"/>
                </a:cubicBezTo>
                <a:cubicBezTo>
                  <a:pt x="0" y="837414"/>
                  <a:pt x="132710" y="431863"/>
                  <a:pt x="359986" y="95451"/>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7" name="Picture 2" descr="Fiber optic cables plugged into plate holes">
            <a:extLst>
              <a:ext uri="{FF2B5EF4-FFF2-40B4-BE49-F238E27FC236}">
                <a16:creationId xmlns:a16="http://schemas.microsoft.com/office/drawing/2014/main" id="{529FF3E9-CF3F-2D13-6C9E-810617A2ABA5}"/>
              </a:ext>
            </a:extLst>
          </p:cNvPr>
          <p:cNvPicPr>
            <a:picLocks noChangeAspect="1" noChangeArrowheads="1"/>
          </p:cNvPicPr>
          <p:nvPr/>
        </p:nvPicPr>
        <p:blipFill rotWithShape="1">
          <a:blip r:embed="rId5">
            <a:alphaModFix/>
            <a:extLst>
              <a:ext uri="{28A0092B-C50C-407E-A947-70E740481C1C}">
                <a14:useLocalDpi xmlns:a14="http://schemas.microsoft.com/office/drawing/2010/main"/>
              </a:ext>
            </a:extLst>
          </a:blip>
          <a:srcRect/>
          <a:stretch/>
        </p:blipFill>
        <p:spPr bwMode="auto">
          <a:xfrm>
            <a:off x="8236424" y="1"/>
            <a:ext cx="3955576" cy="4015007"/>
          </a:xfrm>
          <a:custGeom>
            <a:avLst/>
            <a:gdLst/>
            <a:ahLst/>
            <a:cxnLst/>
            <a:rect l="l" t="t" r="r" b="b"/>
            <a:pathLst>
              <a:path w="4184139" h="4247004">
                <a:moveTo>
                  <a:pt x="807468" y="0"/>
                </a:moveTo>
                <a:lnTo>
                  <a:pt x="4068803" y="0"/>
                </a:lnTo>
                <a:lnTo>
                  <a:pt x="4162158" y="84846"/>
                </a:lnTo>
                <a:lnTo>
                  <a:pt x="4184139" y="109032"/>
                </a:lnTo>
                <a:lnTo>
                  <a:pt x="4184139" y="3508705"/>
                </a:lnTo>
                <a:lnTo>
                  <a:pt x="4162158" y="3532891"/>
                </a:lnTo>
                <a:cubicBezTo>
                  <a:pt x="3720942" y="3974107"/>
                  <a:pt x="3111408" y="4247004"/>
                  <a:pt x="2438135" y="4247004"/>
                </a:cubicBezTo>
                <a:cubicBezTo>
                  <a:pt x="1091590" y="4247004"/>
                  <a:pt x="0" y="3155414"/>
                  <a:pt x="0" y="1808869"/>
                </a:cubicBezTo>
                <a:cubicBezTo>
                  <a:pt x="0" y="1135596"/>
                  <a:pt x="272898" y="526062"/>
                  <a:pt x="714113" y="84846"/>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A0AE1BC-E8FE-961A-2691-6E41BC66FB67}"/>
              </a:ext>
            </a:extLst>
          </p:cNvPr>
          <p:cNvSpPr>
            <a:spLocks noGrp="1"/>
          </p:cNvSpPr>
          <p:nvPr>
            <p:ph type="sldNum" sz="quarter" idx="4294967295"/>
          </p:nvPr>
        </p:nvSpPr>
        <p:spPr>
          <a:xfrm>
            <a:off x="11287307" y="6375970"/>
            <a:ext cx="643090" cy="365125"/>
          </a:xfrm>
        </p:spPr>
        <p:txBody>
          <a:bodyPr/>
          <a:lstStyle/>
          <a:p>
            <a:fld id="{C4C81227-C6EA-405C-B47D-35F6AA5857D1}" type="slidenum">
              <a:rPr lang="en-GB" smtClean="0"/>
              <a:t>10</a:t>
            </a:fld>
            <a:endParaRPr lang="en-GB"/>
          </a:p>
        </p:txBody>
      </p:sp>
      <p:sp>
        <p:nvSpPr>
          <p:cNvPr id="4" name="Title 6">
            <a:extLst>
              <a:ext uri="{FF2B5EF4-FFF2-40B4-BE49-F238E27FC236}">
                <a16:creationId xmlns:a16="http://schemas.microsoft.com/office/drawing/2014/main" id="{CBD45999-7FB9-6810-AF6A-0AAC3C3476B2}"/>
              </a:ext>
            </a:extLst>
          </p:cNvPr>
          <p:cNvSpPr txBox="1">
            <a:spLocks/>
          </p:cNvSpPr>
          <p:nvPr/>
        </p:nvSpPr>
        <p:spPr>
          <a:xfrm>
            <a:off x="838200" y="3651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IR Com is not alone</a:t>
            </a:r>
            <a:endParaRPr lang="en-GB" dirty="0"/>
          </a:p>
        </p:txBody>
      </p:sp>
    </p:spTree>
    <p:extLst>
      <p:ext uri="{BB962C8B-B14F-4D97-AF65-F5344CB8AC3E}">
        <p14:creationId xmlns:p14="http://schemas.microsoft.com/office/powerpoint/2010/main" val="109680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AB078C-050D-99F3-8E31-9883A6660E89}"/>
              </a:ext>
            </a:extLst>
          </p:cNvPr>
          <p:cNvPicPr>
            <a:picLocks noChangeAspect="1"/>
          </p:cNvPicPr>
          <p:nvPr/>
        </p:nvPicPr>
        <p:blipFill>
          <a:blip r:embed="rId3"/>
          <a:srcRect l="28338" t="18085" r="40263" b="10539"/>
          <a:stretch/>
        </p:blipFill>
        <p:spPr>
          <a:xfrm>
            <a:off x="4124625" y="1216554"/>
            <a:ext cx="3639493" cy="4894924"/>
          </a:xfrm>
          <a:prstGeom prst="rect">
            <a:avLst/>
          </a:prstGeom>
        </p:spPr>
      </p:pic>
      <p:pic>
        <p:nvPicPr>
          <p:cNvPr id="4" name="Picture 3">
            <a:extLst>
              <a:ext uri="{FF2B5EF4-FFF2-40B4-BE49-F238E27FC236}">
                <a16:creationId xmlns:a16="http://schemas.microsoft.com/office/drawing/2014/main" id="{DD40296A-3D3D-ABF8-CD66-F908F64B72BA}"/>
              </a:ext>
            </a:extLst>
          </p:cNvPr>
          <p:cNvPicPr>
            <a:picLocks noChangeAspect="1"/>
          </p:cNvPicPr>
          <p:nvPr/>
        </p:nvPicPr>
        <p:blipFill>
          <a:blip r:embed="rId4"/>
          <a:srcRect l="29119" t="20330" r="40929" b="7315"/>
          <a:stretch/>
        </p:blipFill>
        <p:spPr>
          <a:xfrm>
            <a:off x="346361" y="1161829"/>
            <a:ext cx="3471735" cy="4962118"/>
          </a:xfrm>
          <a:prstGeom prst="rect">
            <a:avLst/>
          </a:prstGeom>
        </p:spPr>
      </p:pic>
      <p:sp>
        <p:nvSpPr>
          <p:cNvPr id="7" name="Title 6">
            <a:extLst>
              <a:ext uri="{FF2B5EF4-FFF2-40B4-BE49-F238E27FC236}">
                <a16:creationId xmlns:a16="http://schemas.microsoft.com/office/drawing/2014/main" id="{A0676648-79E9-4627-C113-A28F89E8FA00}"/>
              </a:ext>
            </a:extLst>
          </p:cNvPr>
          <p:cNvSpPr>
            <a:spLocks noGrp="1"/>
          </p:cNvSpPr>
          <p:nvPr>
            <p:ph type="title"/>
          </p:nvPr>
        </p:nvSpPr>
        <p:spPr/>
        <p:txBody>
          <a:bodyPr/>
          <a:lstStyle/>
          <a:p>
            <a:r>
              <a:rPr lang="en-GB" dirty="0"/>
              <a:t>IR Com is not alone</a:t>
            </a:r>
          </a:p>
        </p:txBody>
      </p:sp>
      <p:sp>
        <p:nvSpPr>
          <p:cNvPr id="2" name="Slide Number Placeholder 1">
            <a:extLst>
              <a:ext uri="{FF2B5EF4-FFF2-40B4-BE49-F238E27FC236}">
                <a16:creationId xmlns:a16="http://schemas.microsoft.com/office/drawing/2014/main" id="{AC9ED39F-B258-3F87-3D20-4997A2FC9DFF}"/>
              </a:ext>
            </a:extLst>
          </p:cNvPr>
          <p:cNvSpPr>
            <a:spLocks noGrp="1"/>
          </p:cNvSpPr>
          <p:nvPr>
            <p:ph type="sldNum" sz="quarter" idx="4294967295"/>
          </p:nvPr>
        </p:nvSpPr>
        <p:spPr>
          <a:xfrm>
            <a:off x="9448800" y="6356350"/>
            <a:ext cx="2743200" cy="365125"/>
          </a:xfrm>
        </p:spPr>
        <p:txBody>
          <a:bodyPr/>
          <a:lstStyle/>
          <a:p>
            <a:fld id="{C4C81227-C6EA-405C-B47D-35F6AA5857D1}" type="slidenum">
              <a:rPr lang="en-GB" smtClean="0"/>
              <a:t>11</a:t>
            </a:fld>
            <a:endParaRPr lang="en-GB"/>
          </a:p>
        </p:txBody>
      </p:sp>
      <p:sp>
        <p:nvSpPr>
          <p:cNvPr id="8" name="TextBox 7">
            <a:extLst>
              <a:ext uri="{FF2B5EF4-FFF2-40B4-BE49-F238E27FC236}">
                <a16:creationId xmlns:a16="http://schemas.microsoft.com/office/drawing/2014/main" id="{B632F6A9-0AD3-F07B-4044-7A9C6EA364EF}"/>
              </a:ext>
            </a:extLst>
          </p:cNvPr>
          <p:cNvSpPr txBox="1"/>
          <p:nvPr/>
        </p:nvSpPr>
        <p:spPr>
          <a:xfrm>
            <a:off x="7960391" y="2285243"/>
            <a:ext cx="4048125" cy="1477328"/>
          </a:xfrm>
          <a:prstGeom prst="rect">
            <a:avLst/>
          </a:prstGeom>
          <a:noFill/>
        </p:spPr>
        <p:txBody>
          <a:bodyPr wrap="square" rtlCol="0">
            <a:spAutoFit/>
          </a:bodyPr>
          <a:lstStyle/>
          <a:p>
            <a:r>
              <a:rPr lang="en-GB" dirty="0"/>
              <a:t>A catalogue of cataclysmic variables from </a:t>
            </a:r>
            <a:r>
              <a:rPr lang="en-GB" dirty="0">
                <a:solidFill>
                  <a:srgbClr val="00B050"/>
                </a:solidFill>
              </a:rPr>
              <a:t>20 years of the Sloan Digital Sky Survey with new classifications</a:t>
            </a:r>
            <a:r>
              <a:rPr lang="en-GB" dirty="0"/>
              <a:t>, periods, trends and oddities.</a:t>
            </a:r>
            <a:endParaRPr lang="en-GB" i="1" dirty="0"/>
          </a:p>
          <a:p>
            <a:r>
              <a:rPr lang="en-GB" i="1" dirty="0"/>
              <a:t>Inight et al (2023)</a:t>
            </a:r>
          </a:p>
        </p:txBody>
      </p:sp>
      <p:sp>
        <p:nvSpPr>
          <p:cNvPr id="10" name="TextBox 9">
            <a:extLst>
              <a:ext uri="{FF2B5EF4-FFF2-40B4-BE49-F238E27FC236}">
                <a16:creationId xmlns:a16="http://schemas.microsoft.com/office/drawing/2014/main" id="{F125B597-3CF4-CEB3-08C3-11344D2FF783}"/>
              </a:ext>
            </a:extLst>
          </p:cNvPr>
          <p:cNvSpPr txBox="1"/>
          <p:nvPr/>
        </p:nvSpPr>
        <p:spPr>
          <a:xfrm>
            <a:off x="7960391" y="3849292"/>
            <a:ext cx="3083847" cy="1015663"/>
          </a:xfrm>
          <a:prstGeom prst="rect">
            <a:avLst/>
          </a:prstGeom>
          <a:noFill/>
        </p:spPr>
        <p:txBody>
          <a:bodyPr wrap="square" rtlCol="0">
            <a:spAutoFit/>
          </a:bodyPr>
          <a:lstStyle/>
          <a:p>
            <a:r>
              <a:rPr lang="en-GB" sz="2000" b="1" dirty="0">
                <a:solidFill>
                  <a:srgbClr val="FF0000"/>
                </a:solidFill>
              </a:rPr>
              <a:t>Discovered from spectroscopy not transients</a:t>
            </a:r>
          </a:p>
        </p:txBody>
      </p:sp>
      <p:sp>
        <p:nvSpPr>
          <p:cNvPr id="3" name="TextBox 2">
            <a:extLst>
              <a:ext uri="{FF2B5EF4-FFF2-40B4-BE49-F238E27FC236}">
                <a16:creationId xmlns:a16="http://schemas.microsoft.com/office/drawing/2014/main" id="{AC463E16-E12D-FF46-07F8-3FDD0965F822}"/>
              </a:ext>
            </a:extLst>
          </p:cNvPr>
          <p:cNvSpPr txBox="1"/>
          <p:nvPr/>
        </p:nvSpPr>
        <p:spPr>
          <a:xfrm>
            <a:off x="8079288" y="5060515"/>
            <a:ext cx="2743200" cy="646331"/>
          </a:xfrm>
          <a:prstGeom prst="rect">
            <a:avLst/>
          </a:prstGeom>
          <a:noFill/>
        </p:spPr>
        <p:txBody>
          <a:bodyPr wrap="square" rtlCol="0">
            <a:spAutoFit/>
          </a:bodyPr>
          <a:lstStyle/>
          <a:p>
            <a:r>
              <a:rPr lang="en-GB" dirty="0"/>
              <a:t>8 out of 507 implies ~1.6%</a:t>
            </a:r>
          </a:p>
        </p:txBody>
      </p:sp>
      <p:sp>
        <p:nvSpPr>
          <p:cNvPr id="5" name="TextBox 4">
            <a:extLst>
              <a:ext uri="{FF2B5EF4-FFF2-40B4-BE49-F238E27FC236}">
                <a16:creationId xmlns:a16="http://schemas.microsoft.com/office/drawing/2014/main" id="{A55FF1FC-C4DD-2A1A-80C1-9E80569E2150}"/>
              </a:ext>
            </a:extLst>
          </p:cNvPr>
          <p:cNvSpPr txBox="1"/>
          <p:nvPr/>
        </p:nvSpPr>
        <p:spPr>
          <a:xfrm rot="16200000">
            <a:off x="-1841080" y="3025681"/>
            <a:ext cx="4015740" cy="276999"/>
          </a:xfrm>
          <a:prstGeom prst="rect">
            <a:avLst/>
          </a:prstGeom>
          <a:noFill/>
        </p:spPr>
        <p:txBody>
          <a:bodyPr wrap="square" rtlCol="0">
            <a:spAutoFit/>
          </a:bodyPr>
          <a:lstStyle/>
          <a:p>
            <a:pPr algn="ctr"/>
            <a:r>
              <a:rPr lang="en-GB" sz="1200" b="1" dirty="0"/>
              <a:t>Magnitude</a:t>
            </a:r>
          </a:p>
        </p:txBody>
      </p:sp>
    </p:spTree>
    <p:extLst>
      <p:ext uri="{BB962C8B-B14F-4D97-AF65-F5344CB8AC3E}">
        <p14:creationId xmlns:p14="http://schemas.microsoft.com/office/powerpoint/2010/main" val="2671350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D377C-092A-C7BE-DC4C-E9E3CBF88079}"/>
              </a:ext>
            </a:extLst>
          </p:cNvPr>
          <p:cNvSpPr>
            <a:spLocks noGrp="1"/>
          </p:cNvSpPr>
          <p:nvPr>
            <p:ph type="title"/>
          </p:nvPr>
        </p:nvSpPr>
        <p:spPr/>
        <p:txBody>
          <a:bodyPr/>
          <a:lstStyle/>
          <a:p>
            <a:r>
              <a:rPr lang="en-GB" dirty="0"/>
              <a:t>DESI</a:t>
            </a:r>
          </a:p>
        </p:txBody>
      </p:sp>
      <p:sp>
        <p:nvSpPr>
          <p:cNvPr id="3" name="TextBox 2">
            <a:extLst>
              <a:ext uri="{FF2B5EF4-FFF2-40B4-BE49-F238E27FC236}">
                <a16:creationId xmlns:a16="http://schemas.microsoft.com/office/drawing/2014/main" id="{BEA7274B-35FB-7EC5-F2C7-CAB6AEDD6A9A}"/>
              </a:ext>
            </a:extLst>
          </p:cNvPr>
          <p:cNvSpPr txBox="1"/>
          <p:nvPr/>
        </p:nvSpPr>
        <p:spPr>
          <a:xfrm>
            <a:off x="9015062" y="4680041"/>
            <a:ext cx="2794000" cy="369332"/>
          </a:xfrm>
          <a:prstGeom prst="rect">
            <a:avLst/>
          </a:prstGeom>
          <a:noFill/>
        </p:spPr>
        <p:txBody>
          <a:bodyPr wrap="square" rtlCol="0">
            <a:spAutoFit/>
          </a:bodyPr>
          <a:lstStyle/>
          <a:p>
            <a:r>
              <a:rPr lang="en-GB" i="1" dirty="0"/>
              <a:t>Inight et al in prep</a:t>
            </a:r>
          </a:p>
        </p:txBody>
      </p:sp>
      <p:pic>
        <p:nvPicPr>
          <p:cNvPr id="5" name="Picture 4">
            <a:extLst>
              <a:ext uri="{FF2B5EF4-FFF2-40B4-BE49-F238E27FC236}">
                <a16:creationId xmlns:a16="http://schemas.microsoft.com/office/drawing/2014/main" id="{4D64D318-89F2-80ED-99E4-BBA028944B13}"/>
              </a:ext>
            </a:extLst>
          </p:cNvPr>
          <p:cNvPicPr>
            <a:picLocks noChangeAspect="1"/>
          </p:cNvPicPr>
          <p:nvPr/>
        </p:nvPicPr>
        <p:blipFill>
          <a:blip r:embed="rId3"/>
          <a:srcRect l="21986" t="8952" r="44007" b="1019"/>
          <a:stretch>
            <a:fillRect/>
          </a:stretch>
        </p:blipFill>
        <p:spPr>
          <a:xfrm>
            <a:off x="2680570" y="601878"/>
            <a:ext cx="3731520" cy="5309803"/>
          </a:xfrm>
          <a:prstGeom prst="rect">
            <a:avLst/>
          </a:prstGeom>
        </p:spPr>
      </p:pic>
      <p:pic>
        <p:nvPicPr>
          <p:cNvPr id="7" name="Picture 6">
            <a:extLst>
              <a:ext uri="{FF2B5EF4-FFF2-40B4-BE49-F238E27FC236}">
                <a16:creationId xmlns:a16="http://schemas.microsoft.com/office/drawing/2014/main" id="{3C85CB97-42D1-D9C2-6D82-C0D86BE9D82E}"/>
              </a:ext>
            </a:extLst>
          </p:cNvPr>
          <p:cNvPicPr>
            <a:picLocks noChangeAspect="1"/>
          </p:cNvPicPr>
          <p:nvPr/>
        </p:nvPicPr>
        <p:blipFill>
          <a:blip r:embed="rId4"/>
          <a:srcRect l="22706" t="29179" r="43493" b="4078"/>
          <a:stretch>
            <a:fillRect/>
          </a:stretch>
        </p:blipFill>
        <p:spPr>
          <a:xfrm>
            <a:off x="7029713" y="601879"/>
            <a:ext cx="3708916" cy="3936422"/>
          </a:xfrm>
          <a:prstGeom prst="rect">
            <a:avLst/>
          </a:prstGeom>
        </p:spPr>
      </p:pic>
      <p:sp>
        <p:nvSpPr>
          <p:cNvPr id="4" name="TextBox 3">
            <a:extLst>
              <a:ext uri="{FF2B5EF4-FFF2-40B4-BE49-F238E27FC236}">
                <a16:creationId xmlns:a16="http://schemas.microsoft.com/office/drawing/2014/main" id="{FF6EC5FB-A363-FCD1-BB32-F52E1BBF3F62}"/>
              </a:ext>
            </a:extLst>
          </p:cNvPr>
          <p:cNvSpPr txBox="1"/>
          <p:nvPr/>
        </p:nvSpPr>
        <p:spPr>
          <a:xfrm>
            <a:off x="7265096" y="5173250"/>
            <a:ext cx="2743200" cy="369332"/>
          </a:xfrm>
          <a:prstGeom prst="rect">
            <a:avLst/>
          </a:prstGeom>
          <a:noFill/>
        </p:spPr>
        <p:txBody>
          <a:bodyPr wrap="square" rtlCol="0">
            <a:spAutoFit/>
          </a:bodyPr>
          <a:lstStyle/>
          <a:p>
            <a:r>
              <a:rPr lang="en-GB" dirty="0"/>
              <a:t>7 out of 750 implies ~1%</a:t>
            </a:r>
          </a:p>
        </p:txBody>
      </p:sp>
      <p:sp>
        <p:nvSpPr>
          <p:cNvPr id="6" name="TextBox 5">
            <a:extLst>
              <a:ext uri="{FF2B5EF4-FFF2-40B4-BE49-F238E27FC236}">
                <a16:creationId xmlns:a16="http://schemas.microsoft.com/office/drawing/2014/main" id="{5489190C-3C19-ABA5-5FBF-A1F1D667A819}"/>
              </a:ext>
            </a:extLst>
          </p:cNvPr>
          <p:cNvSpPr txBox="1"/>
          <p:nvPr/>
        </p:nvSpPr>
        <p:spPr>
          <a:xfrm>
            <a:off x="2823210" y="5829300"/>
            <a:ext cx="4015740" cy="307777"/>
          </a:xfrm>
          <a:prstGeom prst="rect">
            <a:avLst/>
          </a:prstGeom>
          <a:noFill/>
        </p:spPr>
        <p:txBody>
          <a:bodyPr wrap="square" rtlCol="0">
            <a:spAutoFit/>
          </a:bodyPr>
          <a:lstStyle/>
          <a:p>
            <a:pPr algn="ctr"/>
            <a:r>
              <a:rPr lang="en-GB" sz="1400" b="1" dirty="0"/>
              <a:t>MJD-50000</a:t>
            </a:r>
          </a:p>
        </p:txBody>
      </p:sp>
      <p:sp>
        <p:nvSpPr>
          <p:cNvPr id="8" name="TextBox 7">
            <a:extLst>
              <a:ext uri="{FF2B5EF4-FFF2-40B4-BE49-F238E27FC236}">
                <a16:creationId xmlns:a16="http://schemas.microsoft.com/office/drawing/2014/main" id="{F0062B9D-1454-7885-2917-130AD149A735}"/>
              </a:ext>
            </a:extLst>
          </p:cNvPr>
          <p:cNvSpPr txBox="1"/>
          <p:nvPr/>
        </p:nvSpPr>
        <p:spPr>
          <a:xfrm rot="16200000">
            <a:off x="612560" y="3025681"/>
            <a:ext cx="4015740" cy="276999"/>
          </a:xfrm>
          <a:prstGeom prst="rect">
            <a:avLst/>
          </a:prstGeom>
          <a:noFill/>
        </p:spPr>
        <p:txBody>
          <a:bodyPr wrap="square" rtlCol="0">
            <a:spAutoFit/>
          </a:bodyPr>
          <a:lstStyle/>
          <a:p>
            <a:pPr algn="ctr"/>
            <a:r>
              <a:rPr lang="en-GB" sz="1200" b="1" dirty="0"/>
              <a:t>Magnitude</a:t>
            </a:r>
          </a:p>
        </p:txBody>
      </p:sp>
    </p:spTree>
    <p:extLst>
      <p:ext uri="{BB962C8B-B14F-4D97-AF65-F5344CB8AC3E}">
        <p14:creationId xmlns:p14="http://schemas.microsoft.com/office/powerpoint/2010/main" val="3827005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E8E9-E99D-85F2-2FBC-2FA80942E2DC}"/>
              </a:ext>
            </a:extLst>
          </p:cNvPr>
          <p:cNvSpPr>
            <a:spLocks noGrp="1"/>
          </p:cNvSpPr>
          <p:nvPr>
            <p:ph type="title"/>
          </p:nvPr>
        </p:nvSpPr>
        <p:spPr/>
        <p:txBody>
          <a:bodyPr/>
          <a:lstStyle/>
          <a:p>
            <a:r>
              <a:rPr lang="en-GB" dirty="0"/>
              <a:t>What is going on?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89F6A0F-9BCE-44FF-C810-F60A17AB7D2A}"/>
                  </a:ext>
                </a:extLst>
              </p:cNvPr>
              <p:cNvSpPr>
                <a:spLocks noGrp="1"/>
              </p:cNvSpPr>
              <p:nvPr>
                <p:ph idx="1"/>
              </p:nvPr>
            </p:nvSpPr>
            <p:spPr/>
            <p:txBody>
              <a:bodyPr>
                <a:normAutofit/>
              </a:bodyPr>
              <a:lstStyle/>
              <a:p>
                <a:r>
                  <a:rPr lang="en-GB" sz="2000" dirty="0"/>
                  <a:t>Spectroscopy confirms that these CVs have disks; the absence of outbursts indicates a low </a:t>
                </a:r>
                <a14:m>
                  <m:oMath xmlns:m="http://schemas.openxmlformats.org/officeDocument/2006/math">
                    <m:acc>
                      <m:accPr>
                        <m:chr m:val="̇"/>
                        <m:ctrlPr>
                          <a:rPr lang="en-GB" sz="2000" b="0" i="1" smtClean="0">
                            <a:latin typeface="Cambria Math" panose="02040503050406030204" pitchFamily="18" charset="0"/>
                          </a:rPr>
                        </m:ctrlPr>
                      </m:accPr>
                      <m:e>
                        <m:r>
                          <a:rPr lang="en-GB" sz="2000" b="0" i="1" smtClean="0">
                            <a:latin typeface="Cambria Math" panose="02040503050406030204" pitchFamily="18" charset="0"/>
                          </a:rPr>
                          <m:t>𝑀</m:t>
                        </m:r>
                      </m:e>
                    </m:acc>
                  </m:oMath>
                </a14:m>
                <a:endParaRPr lang="en-GB" sz="2000" dirty="0"/>
              </a:p>
              <a:p>
                <a:r>
                  <a:rPr lang="en-GB" sz="2000" dirty="0"/>
                  <a:t>No evidence of magnetism in the WD (such as He II emission, x-ray bright.., WD spin detected)</a:t>
                </a:r>
              </a:p>
              <a:p>
                <a:r>
                  <a:rPr lang="en-GB" sz="2000" dirty="0"/>
                  <a:t>Periods vary from 1.7-6h indicating widely varying evolutionary stages</a:t>
                </a:r>
              </a:p>
              <a:p>
                <a:r>
                  <a:rPr lang="en-GB" sz="2000" dirty="0"/>
                  <a:t>So the assumption is that the cause is changes in the mass loss rate from the donor</a:t>
                </a:r>
              </a:p>
              <a:p>
                <a:r>
                  <a:rPr lang="en-GB" sz="2000" dirty="0"/>
                  <a:t>Speculation</a:t>
                </a:r>
              </a:p>
              <a:p>
                <a:pPr lvl="1"/>
                <a:r>
                  <a:rPr lang="en-GB" sz="2000" dirty="0"/>
                  <a:t>Some sort of changes in the magnetic field of the donor possibly resulting in </a:t>
                </a:r>
                <a:r>
                  <a:rPr lang="en-GB" sz="2000" dirty="0" err="1"/>
                  <a:t>starspots</a:t>
                </a:r>
                <a:r>
                  <a:rPr lang="en-GB" sz="2000" dirty="0"/>
                  <a:t> (</a:t>
                </a:r>
                <a:r>
                  <a:rPr lang="en-GB" sz="2000" dirty="0" err="1"/>
                  <a:t>cf</a:t>
                </a:r>
                <a:r>
                  <a:rPr lang="en-GB" sz="2000" dirty="0"/>
                  <a:t> </a:t>
                </a:r>
                <a:r>
                  <a:rPr lang="en-GB" sz="2000" dirty="0" err="1"/>
                  <a:t>Kafka,S</a:t>
                </a:r>
                <a:r>
                  <a:rPr lang="en-GB" sz="2000" dirty="0"/>
                  <a:t> &amp; </a:t>
                </a:r>
                <a:r>
                  <a:rPr lang="en-GB" sz="2000" dirty="0" err="1"/>
                  <a:t>Honeycutt,R.K</a:t>
                </a:r>
                <a:r>
                  <a:rPr lang="en-GB" sz="2000" dirty="0"/>
                  <a:t>. (2005))?</a:t>
                </a:r>
              </a:p>
            </p:txBody>
          </p:sp>
        </mc:Choice>
        <mc:Fallback xmlns="">
          <p:sp>
            <p:nvSpPr>
              <p:cNvPr id="3" name="Content Placeholder 2">
                <a:extLst>
                  <a:ext uri="{FF2B5EF4-FFF2-40B4-BE49-F238E27FC236}">
                    <a16:creationId xmlns:a16="http://schemas.microsoft.com/office/drawing/2014/main" id="{989F6A0F-9BCE-44FF-C810-F60A17AB7D2A}"/>
                  </a:ext>
                </a:extLst>
              </p:cNvPr>
              <p:cNvSpPr>
                <a:spLocks noGrp="1" noRot="1" noChangeAspect="1" noMove="1" noResize="1" noEditPoints="1" noAdjustHandles="1" noChangeArrowheads="1" noChangeShapeType="1" noTextEdit="1"/>
              </p:cNvSpPr>
              <p:nvPr>
                <p:ph idx="1"/>
              </p:nvPr>
            </p:nvSpPr>
            <p:spPr>
              <a:blipFill>
                <a:blip r:embed="rId3"/>
                <a:stretch>
                  <a:fillRect l="-522" t="-1261" r="-116"/>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E0C2D578-C898-55AC-6C28-FFBA66B8063C}"/>
              </a:ext>
            </a:extLst>
          </p:cNvPr>
          <p:cNvSpPr>
            <a:spLocks noGrp="1"/>
          </p:cNvSpPr>
          <p:nvPr>
            <p:ph type="sldNum" sz="quarter" idx="12"/>
          </p:nvPr>
        </p:nvSpPr>
        <p:spPr/>
        <p:txBody>
          <a:bodyPr/>
          <a:lstStyle/>
          <a:p>
            <a:fld id="{C4C81227-C6EA-405C-B47D-35F6AA5857D1}" type="slidenum">
              <a:rPr lang="en-GB" smtClean="0"/>
              <a:t>13</a:t>
            </a:fld>
            <a:endParaRPr lang="en-GB"/>
          </a:p>
        </p:txBody>
      </p:sp>
    </p:spTree>
    <p:extLst>
      <p:ext uri="{BB962C8B-B14F-4D97-AF65-F5344CB8AC3E}">
        <p14:creationId xmlns:p14="http://schemas.microsoft.com/office/powerpoint/2010/main" val="2571717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CB9FBCC9-E882-8A1B-A83C-61C7B549D01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67133" y="1690690"/>
            <a:ext cx="6657734" cy="43691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E03F5F6-62B7-4A7E-BCF9-A71E69F6AF14}"/>
              </a:ext>
            </a:extLst>
          </p:cNvPr>
          <p:cNvSpPr>
            <a:spLocks noGrp="1"/>
          </p:cNvSpPr>
          <p:nvPr>
            <p:ph idx="1"/>
          </p:nvPr>
        </p:nvSpPr>
        <p:spPr>
          <a:xfrm>
            <a:off x="1969582" y="2121763"/>
            <a:ext cx="2823620" cy="3773010"/>
          </a:xfrm>
        </p:spPr>
        <p:txBody>
          <a:bodyPr>
            <a:normAutofit/>
          </a:bodyPr>
          <a:lstStyle/>
          <a:p>
            <a:endParaRPr lang="en-GB" sz="1600" dirty="0"/>
          </a:p>
          <a:p>
            <a:endParaRPr lang="en-GB" sz="1600" dirty="0"/>
          </a:p>
          <a:p>
            <a:endParaRPr lang="en-GB" sz="1600" dirty="0"/>
          </a:p>
          <a:p>
            <a:endParaRPr lang="en-GB" sz="1600" dirty="0"/>
          </a:p>
        </p:txBody>
      </p:sp>
      <p:sp>
        <p:nvSpPr>
          <p:cNvPr id="6" name="Title 5">
            <a:extLst>
              <a:ext uri="{FF2B5EF4-FFF2-40B4-BE49-F238E27FC236}">
                <a16:creationId xmlns:a16="http://schemas.microsoft.com/office/drawing/2014/main" id="{955EF58F-6693-82CA-B42F-10B6103E3D22}"/>
              </a:ext>
            </a:extLst>
          </p:cNvPr>
          <p:cNvSpPr>
            <a:spLocks noGrp="1"/>
          </p:cNvSpPr>
          <p:nvPr>
            <p:ph type="title"/>
          </p:nvPr>
        </p:nvSpPr>
        <p:spPr/>
        <p:txBody>
          <a:bodyPr/>
          <a:lstStyle/>
          <a:p>
            <a:r>
              <a:rPr lang="en-GB" dirty="0"/>
              <a:t>Questions?</a:t>
            </a:r>
          </a:p>
        </p:txBody>
      </p:sp>
      <p:sp>
        <p:nvSpPr>
          <p:cNvPr id="2" name="Slide Number Placeholder 1">
            <a:extLst>
              <a:ext uri="{FF2B5EF4-FFF2-40B4-BE49-F238E27FC236}">
                <a16:creationId xmlns:a16="http://schemas.microsoft.com/office/drawing/2014/main" id="{D514CC27-E4F4-471B-AE28-FE50FFFE19ED}"/>
              </a:ext>
            </a:extLst>
          </p:cNvPr>
          <p:cNvSpPr>
            <a:spLocks noGrp="1"/>
          </p:cNvSpPr>
          <p:nvPr>
            <p:ph type="sldNum" sz="quarter" idx="12"/>
          </p:nvPr>
        </p:nvSpPr>
        <p:spPr/>
        <p:txBody>
          <a:bodyPr/>
          <a:lstStyle/>
          <a:p>
            <a:fld id="{C4C81227-C6EA-405C-B47D-35F6AA5857D1}" type="slidenum">
              <a:rPr lang="en-GB" smtClean="0"/>
              <a:t>14</a:t>
            </a:fld>
            <a:endParaRPr lang="en-GB"/>
          </a:p>
        </p:txBody>
      </p:sp>
    </p:spTree>
    <p:extLst>
      <p:ext uri="{BB962C8B-B14F-4D97-AF65-F5344CB8AC3E}">
        <p14:creationId xmlns:p14="http://schemas.microsoft.com/office/powerpoint/2010/main" val="145197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wo men wearing graduation gowns and hats&#10;&#10;Description automatically generated">
            <a:extLst>
              <a:ext uri="{FF2B5EF4-FFF2-40B4-BE49-F238E27FC236}">
                <a16:creationId xmlns:a16="http://schemas.microsoft.com/office/drawing/2014/main" id="{88C63048-497A-B7B3-75F1-A59776EF43D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84087" y="1161399"/>
            <a:ext cx="7086600" cy="3342194"/>
          </a:xfrm>
          <a:prstGeom prst="rect">
            <a:avLst/>
          </a:prstGeom>
        </p:spPr>
      </p:pic>
      <p:sp>
        <p:nvSpPr>
          <p:cNvPr id="8" name="Rectangle 7">
            <a:extLst>
              <a:ext uri="{FF2B5EF4-FFF2-40B4-BE49-F238E27FC236}">
                <a16:creationId xmlns:a16="http://schemas.microsoft.com/office/drawing/2014/main" id="{E867C8B4-B09C-A795-1EAB-769DA199000B}"/>
              </a:ext>
            </a:extLst>
          </p:cNvPr>
          <p:cNvSpPr/>
          <p:nvPr/>
        </p:nvSpPr>
        <p:spPr>
          <a:xfrm>
            <a:off x="1022429" y="5004623"/>
            <a:ext cx="5609968" cy="691978"/>
          </a:xfrm>
          <a:prstGeom prst="rect">
            <a:avLst/>
          </a:prstGeom>
          <a:effectLst>
            <a:innerShdw blurRad="63500" dist="50800" dir="54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18</a:t>
            </a:r>
            <a:r>
              <a:rPr lang="en-GB" baseline="30000" dirty="0"/>
              <a:t>th</a:t>
            </a:r>
            <a:r>
              <a:rPr lang="en-GB" dirty="0"/>
              <a:t> January 2024</a:t>
            </a:r>
          </a:p>
        </p:txBody>
      </p:sp>
      <p:sp>
        <p:nvSpPr>
          <p:cNvPr id="2" name="Slide Number Placeholder 1">
            <a:extLst>
              <a:ext uri="{FF2B5EF4-FFF2-40B4-BE49-F238E27FC236}">
                <a16:creationId xmlns:a16="http://schemas.microsoft.com/office/drawing/2014/main" id="{F6EF7023-D83D-50C8-18F2-543B8C4FF6D1}"/>
              </a:ext>
            </a:extLst>
          </p:cNvPr>
          <p:cNvSpPr>
            <a:spLocks noGrp="1"/>
          </p:cNvSpPr>
          <p:nvPr>
            <p:ph type="sldNum" sz="quarter" idx="12"/>
          </p:nvPr>
        </p:nvSpPr>
        <p:spPr/>
        <p:txBody>
          <a:bodyPr/>
          <a:lstStyle/>
          <a:p>
            <a:fld id="{C4C81227-C6EA-405C-B47D-35F6AA5857D1}" type="slidenum">
              <a:rPr lang="en-GB" smtClean="0"/>
              <a:t>2</a:t>
            </a:fld>
            <a:endParaRPr lang="en-GB"/>
          </a:p>
        </p:txBody>
      </p:sp>
      <p:pic>
        <p:nvPicPr>
          <p:cNvPr id="3" name="Picture 2">
            <a:extLst>
              <a:ext uri="{FF2B5EF4-FFF2-40B4-BE49-F238E27FC236}">
                <a16:creationId xmlns:a16="http://schemas.microsoft.com/office/drawing/2014/main" id="{5AB38944-4509-2DEB-FFAF-6BCC875E63B8}"/>
              </a:ext>
            </a:extLst>
          </p:cNvPr>
          <p:cNvPicPr>
            <a:picLocks noChangeAspect="1"/>
          </p:cNvPicPr>
          <p:nvPr/>
        </p:nvPicPr>
        <p:blipFill>
          <a:blip r:embed="rId4"/>
          <a:srcRect l="34196" t="18124" r="29005" b="5656"/>
          <a:stretch/>
        </p:blipFill>
        <p:spPr>
          <a:xfrm>
            <a:off x="7613964" y="651850"/>
            <a:ext cx="4147242" cy="5368706"/>
          </a:xfrm>
          <a:prstGeom prst="rect">
            <a:avLst/>
          </a:prstGeom>
          <a:ln>
            <a:solidFill>
              <a:schemeClr val="tx2"/>
            </a:solidFill>
          </a:ln>
        </p:spPr>
      </p:pic>
    </p:spTree>
    <p:extLst>
      <p:ext uri="{BB962C8B-B14F-4D97-AF65-F5344CB8AC3E}">
        <p14:creationId xmlns:p14="http://schemas.microsoft.com/office/powerpoint/2010/main" val="3533307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C9B02-118B-04C2-34CE-FEF39FBB57FC}"/>
              </a:ext>
            </a:extLst>
          </p:cNvPr>
          <p:cNvSpPr>
            <a:spLocks noGrp="1"/>
          </p:cNvSpPr>
          <p:nvPr>
            <p:ph type="title"/>
          </p:nvPr>
        </p:nvSpPr>
        <p:spPr/>
        <p:txBody>
          <a:bodyPr/>
          <a:lstStyle/>
          <a:p>
            <a:r>
              <a:rPr lang="en-GB" dirty="0"/>
              <a:t>Cataclysmic Variables (CVs)</a:t>
            </a:r>
          </a:p>
        </p:txBody>
      </p:sp>
      <p:sp>
        <p:nvSpPr>
          <p:cNvPr id="3" name="Content Placeholder 2">
            <a:extLst>
              <a:ext uri="{FF2B5EF4-FFF2-40B4-BE49-F238E27FC236}">
                <a16:creationId xmlns:a16="http://schemas.microsoft.com/office/drawing/2014/main" id="{762A0350-129F-94AE-DE90-B43F4A79BB39}"/>
              </a:ext>
            </a:extLst>
          </p:cNvPr>
          <p:cNvSpPr>
            <a:spLocks noGrp="1"/>
          </p:cNvSpPr>
          <p:nvPr>
            <p:ph idx="1"/>
          </p:nvPr>
        </p:nvSpPr>
        <p:spPr/>
        <p:txBody>
          <a:bodyPr/>
          <a:lstStyle/>
          <a:p>
            <a:pPr marL="0" indent="0">
              <a:buNone/>
            </a:pPr>
            <a:r>
              <a:rPr lang="en-GB" dirty="0"/>
              <a:t>Close binary systems where a white dwarf is accreting from a companion star that is filling its Roche lobe.</a:t>
            </a:r>
          </a:p>
          <a:p>
            <a:pPr marL="0" indent="0">
              <a:buNone/>
            </a:pPr>
            <a:endParaRPr lang="en-GB" dirty="0"/>
          </a:p>
        </p:txBody>
      </p:sp>
      <p:sp>
        <p:nvSpPr>
          <p:cNvPr id="4" name="Slide Number Placeholder 3">
            <a:extLst>
              <a:ext uri="{FF2B5EF4-FFF2-40B4-BE49-F238E27FC236}">
                <a16:creationId xmlns:a16="http://schemas.microsoft.com/office/drawing/2014/main" id="{37255E5B-F4A9-80FD-4936-8A322A7EBAFB}"/>
              </a:ext>
            </a:extLst>
          </p:cNvPr>
          <p:cNvSpPr>
            <a:spLocks noGrp="1"/>
          </p:cNvSpPr>
          <p:nvPr>
            <p:ph type="sldNum" sz="quarter" idx="12"/>
          </p:nvPr>
        </p:nvSpPr>
        <p:spPr/>
        <p:txBody>
          <a:bodyPr/>
          <a:lstStyle/>
          <a:p>
            <a:fld id="{C4C81227-C6EA-405C-B47D-35F6AA5857D1}" type="slidenum">
              <a:rPr lang="en-GB" smtClean="0"/>
              <a:t>3</a:t>
            </a:fld>
            <a:endParaRPr lang="en-GB"/>
          </a:p>
        </p:txBody>
      </p:sp>
      <p:pic>
        <p:nvPicPr>
          <p:cNvPr id="2050" name="Picture 2">
            <a:extLst>
              <a:ext uri="{FF2B5EF4-FFF2-40B4-BE49-F238E27FC236}">
                <a16:creationId xmlns:a16="http://schemas.microsoft.com/office/drawing/2014/main" id="{59C4C49A-B825-940C-6202-72D07D730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03" y="3041335"/>
            <a:ext cx="3598697" cy="19145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DCB93E0-6D89-319D-D3BA-FED40499B142}"/>
              </a:ext>
            </a:extLst>
          </p:cNvPr>
          <p:cNvSpPr txBox="1"/>
          <p:nvPr/>
        </p:nvSpPr>
        <p:spPr>
          <a:xfrm>
            <a:off x="8127278" y="5274485"/>
            <a:ext cx="2408222" cy="369332"/>
          </a:xfrm>
          <a:prstGeom prst="rect">
            <a:avLst/>
          </a:prstGeom>
          <a:noFill/>
        </p:spPr>
        <p:txBody>
          <a:bodyPr wrap="square" rtlCol="0">
            <a:spAutoFit/>
          </a:bodyPr>
          <a:lstStyle/>
          <a:p>
            <a:r>
              <a:rPr lang="en-GB" i="1" dirty="0"/>
              <a:t>Source: </a:t>
            </a:r>
            <a:r>
              <a:rPr lang="en-GB" i="1" dirty="0" err="1"/>
              <a:t>Wikipaedia</a:t>
            </a:r>
            <a:endParaRPr lang="en-GB" i="1" dirty="0"/>
          </a:p>
        </p:txBody>
      </p:sp>
      <p:pic>
        <p:nvPicPr>
          <p:cNvPr id="1026" name="Picture 2" descr="undefined">
            <a:extLst>
              <a:ext uri="{FF2B5EF4-FFF2-40B4-BE49-F238E27FC236}">
                <a16:creationId xmlns:a16="http://schemas.microsoft.com/office/drawing/2014/main" id="{A36D648E-B97A-FA5C-3D48-CC5DCB4CE1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7283"/>
          <a:stretch/>
        </p:blipFill>
        <p:spPr bwMode="auto">
          <a:xfrm>
            <a:off x="5927756" y="3035110"/>
            <a:ext cx="4114800" cy="13992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4430719-9774-FB22-F36A-59FB28E77F04}"/>
              </a:ext>
            </a:extLst>
          </p:cNvPr>
          <p:cNvSpPr txBox="1"/>
          <p:nvPr/>
        </p:nvSpPr>
        <p:spPr>
          <a:xfrm>
            <a:off x="1226820" y="4751265"/>
            <a:ext cx="2781300" cy="523220"/>
          </a:xfrm>
          <a:prstGeom prst="rect">
            <a:avLst/>
          </a:prstGeom>
          <a:noFill/>
        </p:spPr>
        <p:txBody>
          <a:bodyPr wrap="square" rtlCol="0">
            <a:spAutoFit/>
          </a:bodyPr>
          <a:lstStyle/>
          <a:p>
            <a:r>
              <a:rPr lang="en-GB" sz="2800" b="1" dirty="0">
                <a:solidFill>
                  <a:schemeClr val="accent6"/>
                </a:solidFill>
              </a:rPr>
              <a:t>Non-magnetic</a:t>
            </a:r>
          </a:p>
        </p:txBody>
      </p:sp>
      <p:sp>
        <p:nvSpPr>
          <p:cNvPr id="9" name="TextBox 8">
            <a:extLst>
              <a:ext uri="{FF2B5EF4-FFF2-40B4-BE49-F238E27FC236}">
                <a16:creationId xmlns:a16="http://schemas.microsoft.com/office/drawing/2014/main" id="{883C7BDC-2029-31EE-BB3A-4584438197B7}"/>
              </a:ext>
            </a:extLst>
          </p:cNvPr>
          <p:cNvSpPr txBox="1"/>
          <p:nvPr/>
        </p:nvSpPr>
        <p:spPr>
          <a:xfrm>
            <a:off x="7063740" y="4752710"/>
            <a:ext cx="2781300" cy="523220"/>
          </a:xfrm>
          <a:prstGeom prst="rect">
            <a:avLst/>
          </a:prstGeom>
          <a:noFill/>
        </p:spPr>
        <p:txBody>
          <a:bodyPr wrap="square" rtlCol="0">
            <a:spAutoFit/>
          </a:bodyPr>
          <a:lstStyle/>
          <a:p>
            <a:r>
              <a:rPr lang="en-GB" sz="2800" b="1" dirty="0">
                <a:solidFill>
                  <a:schemeClr val="accent6"/>
                </a:solidFill>
              </a:rPr>
              <a:t>Magnetic</a:t>
            </a:r>
          </a:p>
        </p:txBody>
      </p:sp>
    </p:spTree>
    <p:extLst>
      <p:ext uri="{BB962C8B-B14F-4D97-AF65-F5344CB8AC3E}">
        <p14:creationId xmlns:p14="http://schemas.microsoft.com/office/powerpoint/2010/main" val="74584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FB022F-8322-F565-C578-1E75C815BA76}"/>
              </a:ext>
            </a:extLst>
          </p:cNvPr>
          <p:cNvSpPr>
            <a:spLocks noGrp="1"/>
          </p:cNvSpPr>
          <p:nvPr>
            <p:ph type="title"/>
          </p:nvPr>
        </p:nvSpPr>
        <p:spPr/>
        <p:txBody>
          <a:bodyPr/>
          <a:lstStyle/>
          <a:p>
            <a:r>
              <a:rPr lang="en-GB" dirty="0"/>
              <a:t>Dwarf Nova</a:t>
            </a:r>
          </a:p>
        </p:txBody>
      </p:sp>
      <p:sp>
        <p:nvSpPr>
          <p:cNvPr id="4" name="Slide Number Placeholder 3">
            <a:extLst>
              <a:ext uri="{FF2B5EF4-FFF2-40B4-BE49-F238E27FC236}">
                <a16:creationId xmlns:a16="http://schemas.microsoft.com/office/drawing/2014/main" id="{C5B1DFBA-DA99-0995-91B0-AF22C2D24447}"/>
              </a:ext>
            </a:extLst>
          </p:cNvPr>
          <p:cNvSpPr>
            <a:spLocks noGrp="1"/>
          </p:cNvSpPr>
          <p:nvPr>
            <p:ph type="sldNum" sz="quarter" idx="4294967295"/>
          </p:nvPr>
        </p:nvSpPr>
        <p:spPr>
          <a:xfrm>
            <a:off x="9448800" y="6356350"/>
            <a:ext cx="2743200" cy="365125"/>
          </a:xfrm>
        </p:spPr>
        <p:txBody>
          <a:bodyPr/>
          <a:lstStyle/>
          <a:p>
            <a:fld id="{C4C81227-C6EA-405C-B47D-35F6AA5857D1}" type="slidenum">
              <a:rPr lang="en-GB" smtClean="0"/>
              <a:t>4</a:t>
            </a:fld>
            <a:endParaRPr lang="en-GB"/>
          </a:p>
        </p:txBody>
      </p:sp>
      <p:pic>
        <p:nvPicPr>
          <p:cNvPr id="10" name="Picture 9">
            <a:extLst>
              <a:ext uri="{FF2B5EF4-FFF2-40B4-BE49-F238E27FC236}">
                <a16:creationId xmlns:a16="http://schemas.microsoft.com/office/drawing/2014/main" id="{F8209F10-2027-7B9E-0B05-C441B9876BF2}"/>
              </a:ext>
            </a:extLst>
          </p:cNvPr>
          <p:cNvPicPr>
            <a:picLocks noChangeAspect="1"/>
          </p:cNvPicPr>
          <p:nvPr/>
        </p:nvPicPr>
        <p:blipFill>
          <a:blip r:embed="rId3"/>
          <a:srcRect l="719" t="42593" r="14007" b="3246"/>
          <a:stretch>
            <a:fillRect/>
          </a:stretch>
        </p:blipFill>
        <p:spPr>
          <a:xfrm>
            <a:off x="225468" y="2455101"/>
            <a:ext cx="10396603" cy="3549257"/>
          </a:xfrm>
          <a:prstGeom prst="rect">
            <a:avLst/>
          </a:prstGeom>
        </p:spPr>
      </p:pic>
      <p:cxnSp>
        <p:nvCxnSpPr>
          <p:cNvPr id="12" name="Straight Arrow Connector 11">
            <a:extLst>
              <a:ext uri="{FF2B5EF4-FFF2-40B4-BE49-F238E27FC236}">
                <a16:creationId xmlns:a16="http://schemas.microsoft.com/office/drawing/2014/main" id="{41C23F80-9C65-9BC3-16CE-D388D269D923}"/>
              </a:ext>
            </a:extLst>
          </p:cNvPr>
          <p:cNvCxnSpPr/>
          <p:nvPr/>
        </p:nvCxnSpPr>
        <p:spPr>
          <a:xfrm flipH="1">
            <a:off x="3344449" y="1979112"/>
            <a:ext cx="1365337" cy="475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3C9E6CB-A4D8-33FD-E549-072744E4745D}"/>
              </a:ext>
            </a:extLst>
          </p:cNvPr>
          <p:cNvCxnSpPr>
            <a:cxnSpLocks/>
          </p:cNvCxnSpPr>
          <p:nvPr/>
        </p:nvCxnSpPr>
        <p:spPr>
          <a:xfrm flipH="1">
            <a:off x="5144543" y="1979112"/>
            <a:ext cx="785488" cy="475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1FA78D-2A50-FBEC-2EA4-7AFDC30AA430}"/>
              </a:ext>
            </a:extLst>
          </p:cNvPr>
          <p:cNvCxnSpPr>
            <a:cxnSpLocks/>
          </p:cNvCxnSpPr>
          <p:nvPr/>
        </p:nvCxnSpPr>
        <p:spPr>
          <a:xfrm>
            <a:off x="6944638" y="2014279"/>
            <a:ext cx="152400" cy="507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5E73041-FBE5-6C80-83F2-3F79FCC6E4CF}"/>
              </a:ext>
            </a:extLst>
          </p:cNvPr>
          <p:cNvCxnSpPr>
            <a:cxnSpLocks/>
          </p:cNvCxnSpPr>
          <p:nvPr/>
        </p:nvCxnSpPr>
        <p:spPr>
          <a:xfrm>
            <a:off x="8058411" y="2014279"/>
            <a:ext cx="847594" cy="507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0EA603D-1770-CD6E-AADE-A5B98AB9FAAD}"/>
              </a:ext>
            </a:extLst>
          </p:cNvPr>
          <p:cNvSpPr txBox="1"/>
          <p:nvPr/>
        </p:nvSpPr>
        <p:spPr>
          <a:xfrm>
            <a:off x="5423769" y="1612681"/>
            <a:ext cx="2335060" cy="369332"/>
          </a:xfrm>
          <a:prstGeom prst="rect">
            <a:avLst/>
          </a:prstGeom>
          <a:noFill/>
        </p:spPr>
        <p:txBody>
          <a:bodyPr wrap="square" rtlCol="0">
            <a:spAutoFit/>
          </a:bodyPr>
          <a:lstStyle/>
          <a:p>
            <a:r>
              <a:rPr lang="en-GB" dirty="0"/>
              <a:t>Regular outbursts</a:t>
            </a:r>
          </a:p>
        </p:txBody>
      </p:sp>
    </p:spTree>
    <p:extLst>
      <p:ext uri="{BB962C8B-B14F-4D97-AF65-F5344CB8AC3E}">
        <p14:creationId xmlns:p14="http://schemas.microsoft.com/office/powerpoint/2010/main" val="1769400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41982-6CA6-9E28-F6DD-F817108E59ED}"/>
              </a:ext>
            </a:extLst>
          </p:cNvPr>
          <p:cNvSpPr>
            <a:spLocks noGrp="1"/>
          </p:cNvSpPr>
          <p:nvPr>
            <p:ph type="title"/>
          </p:nvPr>
        </p:nvSpPr>
        <p:spPr/>
        <p:txBody>
          <a:bodyPr/>
          <a:lstStyle/>
          <a:p>
            <a:r>
              <a:rPr lang="en-GB" dirty="0"/>
              <a:t>Novalike </a:t>
            </a:r>
          </a:p>
        </p:txBody>
      </p:sp>
      <p:pic>
        <p:nvPicPr>
          <p:cNvPr id="6" name="Picture 5">
            <a:extLst>
              <a:ext uri="{FF2B5EF4-FFF2-40B4-BE49-F238E27FC236}">
                <a16:creationId xmlns:a16="http://schemas.microsoft.com/office/drawing/2014/main" id="{4BA6E565-87BC-28AC-E415-7F91C88088BE}"/>
              </a:ext>
            </a:extLst>
          </p:cNvPr>
          <p:cNvPicPr>
            <a:picLocks noChangeAspect="1"/>
          </p:cNvPicPr>
          <p:nvPr/>
        </p:nvPicPr>
        <p:blipFill>
          <a:blip r:embed="rId3"/>
          <a:srcRect l="925" t="36094" r="11438" b="12106"/>
          <a:stretch>
            <a:fillRect/>
          </a:stretch>
        </p:blipFill>
        <p:spPr>
          <a:xfrm>
            <a:off x="300624" y="2367420"/>
            <a:ext cx="10684702" cy="3394553"/>
          </a:xfrm>
          <a:prstGeom prst="rect">
            <a:avLst/>
          </a:prstGeom>
        </p:spPr>
      </p:pic>
      <p:cxnSp>
        <p:nvCxnSpPr>
          <p:cNvPr id="8" name="Straight Arrow Connector 7">
            <a:extLst>
              <a:ext uri="{FF2B5EF4-FFF2-40B4-BE49-F238E27FC236}">
                <a16:creationId xmlns:a16="http://schemas.microsoft.com/office/drawing/2014/main" id="{79B2582F-BA69-73C6-A1E3-B06295B2A47F}"/>
              </a:ext>
            </a:extLst>
          </p:cNvPr>
          <p:cNvCxnSpPr/>
          <p:nvPr/>
        </p:nvCxnSpPr>
        <p:spPr>
          <a:xfrm>
            <a:off x="10759858" y="2906038"/>
            <a:ext cx="0" cy="1803748"/>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C003BF8-AEC4-9420-09F9-FDF161B69B26}"/>
              </a:ext>
            </a:extLst>
          </p:cNvPr>
          <p:cNvSpPr txBox="1"/>
          <p:nvPr/>
        </p:nvSpPr>
        <p:spPr>
          <a:xfrm>
            <a:off x="10897644" y="3429000"/>
            <a:ext cx="1152394" cy="646331"/>
          </a:xfrm>
          <a:prstGeom prst="rect">
            <a:avLst/>
          </a:prstGeom>
          <a:noFill/>
        </p:spPr>
        <p:txBody>
          <a:bodyPr wrap="square" rtlCol="0">
            <a:spAutoFit/>
          </a:bodyPr>
          <a:lstStyle/>
          <a:p>
            <a:r>
              <a:rPr lang="en-GB" dirty="0">
                <a:solidFill>
                  <a:srgbClr val="FF0000"/>
                </a:solidFill>
              </a:rPr>
              <a:t>State change</a:t>
            </a:r>
          </a:p>
        </p:txBody>
      </p:sp>
    </p:spTree>
    <p:extLst>
      <p:ext uri="{BB962C8B-B14F-4D97-AF65-F5344CB8AC3E}">
        <p14:creationId xmlns:p14="http://schemas.microsoft.com/office/powerpoint/2010/main" val="21091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626F-41E8-9ECF-968C-1D59436B9F97}"/>
              </a:ext>
            </a:extLst>
          </p:cNvPr>
          <p:cNvSpPr>
            <a:spLocks noGrp="1"/>
          </p:cNvSpPr>
          <p:nvPr>
            <p:ph type="title"/>
          </p:nvPr>
        </p:nvSpPr>
        <p:spPr/>
        <p:txBody>
          <a:bodyPr/>
          <a:lstStyle/>
          <a:p>
            <a:r>
              <a:rPr lang="en-GB" dirty="0"/>
              <a:t>Magnetic (polar) </a:t>
            </a:r>
          </a:p>
        </p:txBody>
      </p:sp>
      <p:pic>
        <p:nvPicPr>
          <p:cNvPr id="4" name="Picture 3">
            <a:extLst>
              <a:ext uri="{FF2B5EF4-FFF2-40B4-BE49-F238E27FC236}">
                <a16:creationId xmlns:a16="http://schemas.microsoft.com/office/drawing/2014/main" id="{932202DF-DE44-8787-9E18-049E255428A6}"/>
              </a:ext>
            </a:extLst>
          </p:cNvPr>
          <p:cNvPicPr>
            <a:picLocks noChangeAspect="1"/>
          </p:cNvPicPr>
          <p:nvPr/>
        </p:nvPicPr>
        <p:blipFill>
          <a:blip r:embed="rId3"/>
          <a:srcRect l="1131" t="10671" r="12620" b="38867"/>
          <a:stretch>
            <a:fillRect/>
          </a:stretch>
        </p:blipFill>
        <p:spPr>
          <a:xfrm>
            <a:off x="175364" y="2580362"/>
            <a:ext cx="10515600" cy="3306871"/>
          </a:xfrm>
          <a:prstGeom prst="rect">
            <a:avLst/>
          </a:prstGeom>
        </p:spPr>
      </p:pic>
      <p:cxnSp>
        <p:nvCxnSpPr>
          <p:cNvPr id="5" name="Straight Arrow Connector 4">
            <a:extLst>
              <a:ext uri="{FF2B5EF4-FFF2-40B4-BE49-F238E27FC236}">
                <a16:creationId xmlns:a16="http://schemas.microsoft.com/office/drawing/2014/main" id="{90A2A00E-AEB7-ED0D-0EA7-334EB4B6FD91}"/>
              </a:ext>
            </a:extLst>
          </p:cNvPr>
          <p:cNvCxnSpPr>
            <a:cxnSpLocks/>
          </p:cNvCxnSpPr>
          <p:nvPr/>
        </p:nvCxnSpPr>
        <p:spPr>
          <a:xfrm>
            <a:off x="10759858" y="3429000"/>
            <a:ext cx="0" cy="1280786"/>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DA7E390-CEF1-6595-DB58-58B5F673035A}"/>
              </a:ext>
            </a:extLst>
          </p:cNvPr>
          <p:cNvSpPr txBox="1"/>
          <p:nvPr/>
        </p:nvSpPr>
        <p:spPr>
          <a:xfrm>
            <a:off x="10864242" y="3746227"/>
            <a:ext cx="1152394" cy="646331"/>
          </a:xfrm>
          <a:prstGeom prst="rect">
            <a:avLst/>
          </a:prstGeom>
          <a:noFill/>
        </p:spPr>
        <p:txBody>
          <a:bodyPr wrap="square" rtlCol="0">
            <a:spAutoFit/>
          </a:bodyPr>
          <a:lstStyle/>
          <a:p>
            <a:r>
              <a:rPr lang="en-GB" dirty="0">
                <a:solidFill>
                  <a:srgbClr val="FF0000"/>
                </a:solidFill>
              </a:rPr>
              <a:t>State change</a:t>
            </a:r>
          </a:p>
        </p:txBody>
      </p:sp>
    </p:spTree>
    <p:extLst>
      <p:ext uri="{BB962C8B-B14F-4D97-AF65-F5344CB8AC3E}">
        <p14:creationId xmlns:p14="http://schemas.microsoft.com/office/powerpoint/2010/main" val="2886597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28C24-ADB5-6784-038E-95AF7962167C}"/>
              </a:ext>
            </a:extLst>
          </p:cNvPr>
          <p:cNvSpPr>
            <a:spLocks noGrp="1"/>
          </p:cNvSpPr>
          <p:nvPr>
            <p:ph type="title"/>
          </p:nvPr>
        </p:nvSpPr>
        <p:spPr/>
        <p:txBody>
          <a:bodyPr/>
          <a:lstStyle/>
          <a:p>
            <a:r>
              <a:rPr lang="en-GB" dirty="0"/>
              <a:t>SU </a:t>
            </a:r>
            <a:r>
              <a:rPr lang="en-GB" dirty="0" err="1"/>
              <a:t>UMa</a:t>
            </a:r>
            <a:endParaRPr lang="en-GB" dirty="0"/>
          </a:p>
        </p:txBody>
      </p:sp>
      <p:pic>
        <p:nvPicPr>
          <p:cNvPr id="4" name="Picture 3">
            <a:extLst>
              <a:ext uri="{FF2B5EF4-FFF2-40B4-BE49-F238E27FC236}">
                <a16:creationId xmlns:a16="http://schemas.microsoft.com/office/drawing/2014/main" id="{45B2A5B3-D350-BA63-A155-0AFE79068BA1}"/>
              </a:ext>
            </a:extLst>
          </p:cNvPr>
          <p:cNvPicPr>
            <a:picLocks noChangeAspect="1"/>
          </p:cNvPicPr>
          <p:nvPr/>
        </p:nvPicPr>
        <p:blipFill>
          <a:blip r:embed="rId3"/>
          <a:srcRect l="1233" t="10289" r="11438" b="38293"/>
          <a:stretch>
            <a:fillRect/>
          </a:stretch>
        </p:blipFill>
        <p:spPr>
          <a:xfrm>
            <a:off x="400832" y="2793304"/>
            <a:ext cx="10647124" cy="3369501"/>
          </a:xfrm>
          <a:prstGeom prst="rect">
            <a:avLst/>
          </a:prstGeom>
        </p:spPr>
      </p:pic>
      <p:cxnSp>
        <p:nvCxnSpPr>
          <p:cNvPr id="6" name="Straight Arrow Connector 5">
            <a:extLst>
              <a:ext uri="{FF2B5EF4-FFF2-40B4-BE49-F238E27FC236}">
                <a16:creationId xmlns:a16="http://schemas.microsoft.com/office/drawing/2014/main" id="{ED646393-0AFA-198A-9474-437627F28B77}"/>
              </a:ext>
            </a:extLst>
          </p:cNvPr>
          <p:cNvCxnSpPr>
            <a:cxnSpLocks/>
          </p:cNvCxnSpPr>
          <p:nvPr/>
        </p:nvCxnSpPr>
        <p:spPr>
          <a:xfrm flipH="1">
            <a:off x="5930031" y="2028893"/>
            <a:ext cx="771394" cy="493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E99231E-214E-0E28-B2D6-A5D5B3E465EE}"/>
              </a:ext>
            </a:extLst>
          </p:cNvPr>
          <p:cNvCxnSpPr>
            <a:cxnSpLocks/>
          </p:cNvCxnSpPr>
          <p:nvPr/>
        </p:nvCxnSpPr>
        <p:spPr>
          <a:xfrm>
            <a:off x="7710814" y="2028893"/>
            <a:ext cx="0" cy="545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AAD54AB-9E41-0D7A-CD23-F3098EB8AE2B}"/>
              </a:ext>
            </a:extLst>
          </p:cNvPr>
          <p:cNvCxnSpPr>
            <a:cxnSpLocks/>
          </p:cNvCxnSpPr>
          <p:nvPr/>
        </p:nvCxnSpPr>
        <p:spPr>
          <a:xfrm>
            <a:off x="8480121" y="2028893"/>
            <a:ext cx="708763" cy="545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2547204-7E4F-5016-9476-DDA661AB7AEE}"/>
              </a:ext>
            </a:extLst>
          </p:cNvPr>
          <p:cNvSpPr txBox="1"/>
          <p:nvPr/>
        </p:nvSpPr>
        <p:spPr>
          <a:xfrm>
            <a:off x="6701425" y="1549924"/>
            <a:ext cx="2335060" cy="369332"/>
          </a:xfrm>
          <a:prstGeom prst="rect">
            <a:avLst/>
          </a:prstGeom>
          <a:noFill/>
        </p:spPr>
        <p:txBody>
          <a:bodyPr wrap="square" rtlCol="0">
            <a:spAutoFit/>
          </a:bodyPr>
          <a:lstStyle/>
          <a:p>
            <a:r>
              <a:rPr lang="en-GB" dirty="0" err="1"/>
              <a:t>Superoutbursts</a:t>
            </a:r>
            <a:endParaRPr lang="en-GB" dirty="0"/>
          </a:p>
        </p:txBody>
      </p:sp>
    </p:spTree>
    <p:extLst>
      <p:ext uri="{BB962C8B-B14F-4D97-AF65-F5344CB8AC3E}">
        <p14:creationId xmlns:p14="http://schemas.microsoft.com/office/powerpoint/2010/main" val="1161953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71B6F-1E97-8034-32A5-AD1B7C794D7C}"/>
              </a:ext>
            </a:extLst>
          </p:cNvPr>
          <p:cNvSpPr>
            <a:spLocks noGrp="1"/>
          </p:cNvSpPr>
          <p:nvPr>
            <p:ph type="title"/>
          </p:nvPr>
        </p:nvSpPr>
        <p:spPr/>
        <p:txBody>
          <a:bodyPr/>
          <a:lstStyle/>
          <a:p>
            <a:r>
              <a:rPr lang="en-GB" dirty="0"/>
              <a:t>Non-orbital photometric variations</a:t>
            </a:r>
          </a:p>
        </p:txBody>
      </p:sp>
      <p:graphicFrame>
        <p:nvGraphicFramePr>
          <p:cNvPr id="3" name="Table 2">
            <a:extLst>
              <a:ext uri="{FF2B5EF4-FFF2-40B4-BE49-F238E27FC236}">
                <a16:creationId xmlns:a16="http://schemas.microsoft.com/office/drawing/2014/main" id="{A6D81455-D1C9-B17D-5FFC-00474A6100AA}"/>
              </a:ext>
            </a:extLst>
          </p:cNvPr>
          <p:cNvGraphicFramePr>
            <a:graphicFrameLocks noGrp="1"/>
          </p:cNvGraphicFramePr>
          <p:nvPr>
            <p:extLst>
              <p:ext uri="{D42A27DB-BD31-4B8C-83A1-F6EECF244321}">
                <p14:modId xmlns:p14="http://schemas.microsoft.com/office/powerpoint/2010/main" val="1373731245"/>
              </p:ext>
            </p:extLst>
          </p:nvPr>
        </p:nvGraphicFramePr>
        <p:xfrm>
          <a:off x="400834" y="1361440"/>
          <a:ext cx="11599100" cy="4251960"/>
        </p:xfrm>
        <a:graphic>
          <a:graphicData uri="http://schemas.openxmlformats.org/drawingml/2006/table">
            <a:tbl>
              <a:tblPr firstRow="1" bandRow="1">
                <a:tableStyleId>{5C22544A-7EE6-4342-B048-85BDC9FD1C3A}</a:tableStyleId>
              </a:tblPr>
              <a:tblGrid>
                <a:gridCol w="1326945">
                  <a:extLst>
                    <a:ext uri="{9D8B030D-6E8A-4147-A177-3AD203B41FA5}">
                      <a16:colId xmlns:a16="http://schemas.microsoft.com/office/drawing/2014/main" val="3320236584"/>
                    </a:ext>
                  </a:extLst>
                </a:gridCol>
                <a:gridCol w="1298470">
                  <a:extLst>
                    <a:ext uri="{9D8B030D-6E8A-4147-A177-3AD203B41FA5}">
                      <a16:colId xmlns:a16="http://schemas.microsoft.com/office/drawing/2014/main" val="2557967675"/>
                    </a:ext>
                  </a:extLst>
                </a:gridCol>
                <a:gridCol w="1981876">
                  <a:extLst>
                    <a:ext uri="{9D8B030D-6E8A-4147-A177-3AD203B41FA5}">
                      <a16:colId xmlns:a16="http://schemas.microsoft.com/office/drawing/2014/main" val="3466936011"/>
                    </a:ext>
                  </a:extLst>
                </a:gridCol>
                <a:gridCol w="1353143">
                  <a:extLst>
                    <a:ext uri="{9D8B030D-6E8A-4147-A177-3AD203B41FA5}">
                      <a16:colId xmlns:a16="http://schemas.microsoft.com/office/drawing/2014/main" val="4284710537"/>
                    </a:ext>
                  </a:extLst>
                </a:gridCol>
                <a:gridCol w="1776854">
                  <a:extLst>
                    <a:ext uri="{9D8B030D-6E8A-4147-A177-3AD203B41FA5}">
                      <a16:colId xmlns:a16="http://schemas.microsoft.com/office/drawing/2014/main" val="3202827963"/>
                    </a:ext>
                  </a:extLst>
                </a:gridCol>
                <a:gridCol w="1872531">
                  <a:extLst>
                    <a:ext uri="{9D8B030D-6E8A-4147-A177-3AD203B41FA5}">
                      <a16:colId xmlns:a16="http://schemas.microsoft.com/office/drawing/2014/main" val="147409200"/>
                    </a:ext>
                  </a:extLst>
                </a:gridCol>
                <a:gridCol w="1989281">
                  <a:extLst>
                    <a:ext uri="{9D8B030D-6E8A-4147-A177-3AD203B41FA5}">
                      <a16:colId xmlns:a16="http://schemas.microsoft.com/office/drawing/2014/main" val="1266634474"/>
                    </a:ext>
                  </a:extLst>
                </a:gridCol>
              </a:tblGrid>
              <a:tr h="370840">
                <a:tc>
                  <a:txBody>
                    <a:bodyPr/>
                    <a:lstStyle/>
                    <a:p>
                      <a:endParaRPr lang="en-GB" sz="1600"/>
                    </a:p>
                  </a:txBody>
                  <a:tcPr/>
                </a:tc>
                <a:tc>
                  <a:txBody>
                    <a:bodyPr/>
                    <a:lstStyle/>
                    <a:p>
                      <a:endParaRPr lang="en-GB" sz="1600" dirty="0"/>
                    </a:p>
                  </a:txBody>
                  <a:tcPr/>
                </a:tc>
                <a:tc>
                  <a:txBody>
                    <a:bodyPr/>
                    <a:lstStyle/>
                    <a:p>
                      <a:endParaRPr lang="en-GB" sz="1600" dirty="0"/>
                    </a:p>
                  </a:txBody>
                  <a:tcPr/>
                </a:tc>
                <a:tc>
                  <a:txBody>
                    <a:bodyPr/>
                    <a:lstStyle/>
                    <a:p>
                      <a:r>
                        <a:rPr lang="en-GB" sz="1600" dirty="0"/>
                        <a:t>Amplitude (</a:t>
                      </a:r>
                      <a:r>
                        <a:rPr lang="el-GR" sz="1600" dirty="0"/>
                        <a:t>Δ</a:t>
                      </a:r>
                      <a:r>
                        <a:rPr lang="en-GB" sz="1600" dirty="0"/>
                        <a:t>m)</a:t>
                      </a:r>
                    </a:p>
                  </a:txBody>
                  <a:tcPr/>
                </a:tc>
                <a:tc>
                  <a:txBody>
                    <a:bodyPr/>
                    <a:lstStyle/>
                    <a:p>
                      <a:r>
                        <a:rPr lang="en-GB" sz="1600" dirty="0"/>
                        <a:t>Duration </a:t>
                      </a:r>
                    </a:p>
                  </a:txBody>
                  <a:tcPr/>
                </a:tc>
                <a:tc>
                  <a:txBody>
                    <a:bodyPr/>
                    <a:lstStyle/>
                    <a:p>
                      <a:r>
                        <a:rPr lang="en-GB" sz="1600" dirty="0"/>
                        <a:t>Recurrence</a:t>
                      </a:r>
                    </a:p>
                  </a:txBody>
                  <a:tcPr/>
                </a:tc>
                <a:tc>
                  <a:txBody>
                    <a:bodyPr/>
                    <a:lstStyle/>
                    <a:p>
                      <a:r>
                        <a:rPr lang="en-GB" sz="1600" dirty="0"/>
                        <a:t>References</a:t>
                      </a:r>
                    </a:p>
                  </a:txBody>
                  <a:tcPr/>
                </a:tc>
                <a:extLst>
                  <a:ext uri="{0D108BD9-81ED-4DB2-BD59-A6C34878D82A}">
                    <a16:rowId xmlns:a16="http://schemas.microsoft.com/office/drawing/2014/main" val="396646671"/>
                  </a:ext>
                </a:extLst>
              </a:tr>
              <a:tr h="370840">
                <a:tc rowSpan="5">
                  <a:txBody>
                    <a:bodyPr/>
                    <a:lstStyle/>
                    <a:p>
                      <a:r>
                        <a:rPr lang="en-GB" sz="1600" dirty="0"/>
                        <a:t>Non-Magnetic</a:t>
                      </a:r>
                    </a:p>
                  </a:txBody>
                  <a:tcPr/>
                </a:tc>
                <a:tc rowSpan="2">
                  <a:txBody>
                    <a:bodyPr/>
                    <a:lstStyle/>
                    <a:p>
                      <a:r>
                        <a:rPr lang="en-GB" sz="1600" dirty="0"/>
                        <a:t>Dwarf Novae</a:t>
                      </a:r>
                    </a:p>
                  </a:txBody>
                  <a:tcPr/>
                </a:tc>
                <a:tc>
                  <a:txBody>
                    <a:bodyPr/>
                    <a:lstStyle/>
                    <a:p>
                      <a:r>
                        <a:rPr lang="en-GB" sz="1600" dirty="0"/>
                        <a:t>Outbursts</a:t>
                      </a:r>
                    </a:p>
                  </a:txBody>
                  <a:tcPr/>
                </a:tc>
                <a:tc>
                  <a:txBody>
                    <a:bodyPr/>
                    <a:lstStyle/>
                    <a:p>
                      <a:r>
                        <a:rPr lang="en-GB" sz="1600" dirty="0"/>
                        <a:t>3-5</a:t>
                      </a:r>
                    </a:p>
                  </a:txBody>
                  <a:tcPr/>
                </a:tc>
                <a:tc>
                  <a:txBody>
                    <a:bodyPr/>
                    <a:lstStyle/>
                    <a:p>
                      <a:r>
                        <a:rPr lang="en-GB" sz="1600" dirty="0"/>
                        <a:t>A few days</a:t>
                      </a:r>
                    </a:p>
                  </a:txBody>
                  <a:tcPr/>
                </a:tc>
                <a:tc>
                  <a:txBody>
                    <a:bodyPr/>
                    <a:lstStyle/>
                    <a:p>
                      <a:r>
                        <a:rPr lang="en-GB" sz="1600" dirty="0"/>
                        <a:t>Days to decades</a:t>
                      </a:r>
                    </a:p>
                  </a:txBody>
                  <a:tcPr/>
                </a:tc>
                <a:tc>
                  <a:txBody>
                    <a:bodyPr/>
                    <a:lstStyle/>
                    <a:p>
                      <a:r>
                        <a:rPr lang="en-GB" sz="1600" dirty="0"/>
                        <a:t>Osaki, Y  (1974)</a:t>
                      </a:r>
                    </a:p>
                  </a:txBody>
                  <a:tcPr/>
                </a:tc>
                <a:extLst>
                  <a:ext uri="{0D108BD9-81ED-4DB2-BD59-A6C34878D82A}">
                    <a16:rowId xmlns:a16="http://schemas.microsoft.com/office/drawing/2014/main" val="1128391048"/>
                  </a:ext>
                </a:extLst>
              </a:tr>
              <a:tr h="370840">
                <a:tc vMerge="1">
                  <a:txBody>
                    <a:bodyPr/>
                    <a:lstStyle/>
                    <a:p>
                      <a:endParaRPr lang="en-GB"/>
                    </a:p>
                  </a:txBody>
                  <a:tcPr/>
                </a:tc>
                <a:tc vMerge="1">
                  <a:txBody>
                    <a:bodyPr/>
                    <a:lstStyle/>
                    <a:p>
                      <a:endParaRPr lang="en-GB" dirty="0"/>
                    </a:p>
                  </a:txBody>
                  <a:tcPr/>
                </a:tc>
                <a:tc>
                  <a:txBody>
                    <a:bodyPr/>
                    <a:lstStyle/>
                    <a:p>
                      <a:r>
                        <a:rPr lang="en-GB" sz="1600" dirty="0" err="1"/>
                        <a:t>Superoutbursts</a:t>
                      </a:r>
                      <a:endParaRPr lang="en-GB" sz="1600" dirty="0"/>
                    </a:p>
                  </a:txBody>
                  <a:tcPr/>
                </a:tc>
                <a:tc>
                  <a:txBody>
                    <a:bodyPr/>
                    <a:lstStyle/>
                    <a:p>
                      <a:r>
                        <a:rPr lang="en-GB" sz="1600" dirty="0"/>
                        <a:t>3-9</a:t>
                      </a:r>
                    </a:p>
                  </a:txBody>
                  <a:tcPr/>
                </a:tc>
                <a:tc>
                  <a:txBody>
                    <a:bodyPr/>
                    <a:lstStyle/>
                    <a:p>
                      <a:r>
                        <a:rPr lang="en-GB" sz="1600" dirty="0"/>
                        <a:t>A few weeks</a:t>
                      </a:r>
                    </a:p>
                  </a:txBody>
                  <a:tcPr/>
                </a:tc>
                <a:tc>
                  <a:txBody>
                    <a:bodyPr/>
                    <a:lstStyle/>
                    <a:p>
                      <a:r>
                        <a:rPr lang="en-GB" sz="1600" dirty="0"/>
                        <a:t>Months to decades</a:t>
                      </a:r>
                    </a:p>
                  </a:txBody>
                  <a:tcPr/>
                </a:tc>
                <a:tc>
                  <a:txBody>
                    <a:bodyPr/>
                    <a:lstStyle/>
                    <a:p>
                      <a:r>
                        <a:rPr lang="en-GB" sz="1600" dirty="0"/>
                        <a:t>Buat-Ménard, V et al (2002)</a:t>
                      </a:r>
                    </a:p>
                  </a:txBody>
                  <a:tcPr/>
                </a:tc>
                <a:extLst>
                  <a:ext uri="{0D108BD9-81ED-4DB2-BD59-A6C34878D82A}">
                    <a16:rowId xmlns:a16="http://schemas.microsoft.com/office/drawing/2014/main" val="4158872598"/>
                  </a:ext>
                </a:extLst>
              </a:tr>
              <a:tr h="370840">
                <a:tc vMerge="1">
                  <a:txBody>
                    <a:bodyPr/>
                    <a:lstStyle/>
                    <a:p>
                      <a:endParaRPr lang="en-GB"/>
                    </a:p>
                  </a:txBody>
                  <a:tcPr/>
                </a:tc>
                <a:tc rowSpan="2">
                  <a:txBody>
                    <a:bodyPr/>
                    <a:lstStyle/>
                    <a:p>
                      <a:r>
                        <a:rPr lang="en-GB" sz="1600" dirty="0" err="1"/>
                        <a:t>Novalikes</a:t>
                      </a:r>
                      <a:endParaRPr lang="en-GB" sz="1600" dirty="0"/>
                    </a:p>
                  </a:txBody>
                  <a:tcPr/>
                </a:tc>
                <a:tc>
                  <a:txBody>
                    <a:bodyPr/>
                    <a:lstStyle/>
                    <a:p>
                      <a:r>
                        <a:rPr lang="en-GB" sz="1600" dirty="0"/>
                        <a:t>State changes</a:t>
                      </a:r>
                    </a:p>
                  </a:txBody>
                  <a:tcPr/>
                </a:tc>
                <a:tc>
                  <a:txBody>
                    <a:bodyPr/>
                    <a:lstStyle/>
                    <a:p>
                      <a:r>
                        <a:rPr lang="en-GB" sz="1600" dirty="0"/>
                        <a:t>Several </a:t>
                      </a:r>
                    </a:p>
                  </a:txBody>
                  <a:tcPr/>
                </a:tc>
                <a:tc>
                  <a:txBody>
                    <a:bodyPr/>
                    <a:lstStyle/>
                    <a:p>
                      <a:r>
                        <a:rPr lang="en-GB" sz="1600" dirty="0"/>
                        <a:t>Months to Years</a:t>
                      </a:r>
                    </a:p>
                  </a:txBody>
                  <a:tcPr/>
                </a:tc>
                <a:tc>
                  <a:txBody>
                    <a:bodyPr/>
                    <a:lstStyle/>
                    <a:p>
                      <a:r>
                        <a:rPr lang="en-GB" sz="1600" dirty="0"/>
                        <a:t>Years</a:t>
                      </a:r>
                    </a:p>
                  </a:txBody>
                  <a:tcPr/>
                </a:tc>
                <a:tc>
                  <a:txBody>
                    <a:bodyPr/>
                    <a:lstStyle/>
                    <a:p>
                      <a:r>
                        <a:rPr lang="en-GB" sz="1600" dirty="0"/>
                        <a:t>Dhillon, V.S. (1996)</a:t>
                      </a:r>
                    </a:p>
                  </a:txBody>
                  <a:tcPr/>
                </a:tc>
                <a:extLst>
                  <a:ext uri="{0D108BD9-81ED-4DB2-BD59-A6C34878D82A}">
                    <a16:rowId xmlns:a16="http://schemas.microsoft.com/office/drawing/2014/main" val="2416816671"/>
                  </a:ext>
                </a:extLst>
              </a:tr>
              <a:tr h="370840">
                <a:tc vMerge="1">
                  <a:txBody>
                    <a:bodyPr/>
                    <a:lstStyle/>
                    <a:p>
                      <a:endParaRPr lang="en-GB"/>
                    </a:p>
                  </a:txBody>
                  <a:tcPr/>
                </a:tc>
                <a:tc vMerge="1">
                  <a:txBody>
                    <a:bodyPr/>
                    <a:lstStyle/>
                    <a:p>
                      <a:endParaRPr lang="en-GB" dirty="0"/>
                    </a:p>
                  </a:txBody>
                  <a:tcPr/>
                </a:tc>
                <a:tc>
                  <a:txBody>
                    <a:bodyPr/>
                    <a:lstStyle/>
                    <a:p>
                      <a:r>
                        <a:rPr lang="en-GB" sz="1600" dirty="0"/>
                        <a:t>Stunted outbursts</a:t>
                      </a:r>
                    </a:p>
                  </a:txBody>
                  <a:tcPr/>
                </a:tc>
                <a:tc>
                  <a:txBody>
                    <a:bodyPr/>
                    <a:lstStyle/>
                    <a:p>
                      <a:r>
                        <a:rPr lang="en-GB" sz="1600" dirty="0"/>
                        <a:t>0.14-1.35</a:t>
                      </a:r>
                    </a:p>
                  </a:txBody>
                  <a:tcPr/>
                </a:tc>
                <a:tc>
                  <a:txBody>
                    <a:bodyPr/>
                    <a:lstStyle/>
                    <a:p>
                      <a:r>
                        <a:rPr lang="en-GB" sz="1600" dirty="0"/>
                        <a:t>5-50 days</a:t>
                      </a:r>
                    </a:p>
                  </a:txBody>
                  <a:tcPr/>
                </a:tc>
                <a:tc>
                  <a:txBody>
                    <a:bodyPr/>
                    <a:lstStyle/>
                    <a:p>
                      <a:r>
                        <a:rPr lang="en-GB" sz="1600" dirty="0"/>
                        <a:t>Months</a:t>
                      </a:r>
                    </a:p>
                  </a:txBody>
                  <a:tcPr/>
                </a:tc>
                <a:tc>
                  <a:txBody>
                    <a:bodyPr/>
                    <a:lstStyle/>
                    <a:p>
                      <a:r>
                        <a:rPr lang="en-GB" sz="1600" dirty="0"/>
                        <a:t>Honeycutt, R. K. et al (2025)</a:t>
                      </a:r>
                    </a:p>
                  </a:txBody>
                  <a:tcPr/>
                </a:tc>
                <a:extLst>
                  <a:ext uri="{0D108BD9-81ED-4DB2-BD59-A6C34878D82A}">
                    <a16:rowId xmlns:a16="http://schemas.microsoft.com/office/drawing/2014/main" val="3628588396"/>
                  </a:ext>
                </a:extLst>
              </a:tr>
              <a:tr h="370840">
                <a:tc vMerge="1">
                  <a:txBody>
                    <a:bodyPr/>
                    <a:lstStyle/>
                    <a:p>
                      <a:endParaRPr lang="en-GB" dirty="0"/>
                    </a:p>
                  </a:txBody>
                  <a:tcPr/>
                </a:tc>
                <a:tc>
                  <a:txBody>
                    <a:bodyPr/>
                    <a:lstStyle/>
                    <a:p>
                      <a:r>
                        <a:rPr lang="en-GB" sz="1600" dirty="0"/>
                        <a:t>Z Cam</a:t>
                      </a:r>
                    </a:p>
                  </a:txBody>
                  <a:tcPr/>
                </a:tc>
                <a:tc>
                  <a:txBody>
                    <a:bodyPr/>
                    <a:lstStyle/>
                    <a:p>
                      <a:r>
                        <a:rPr lang="en-GB" sz="1600" dirty="0"/>
                        <a:t>Standstills</a:t>
                      </a:r>
                    </a:p>
                  </a:txBody>
                  <a:tcPr/>
                </a:tc>
                <a:tc>
                  <a:txBody>
                    <a:bodyPr/>
                    <a:lstStyle/>
                    <a:p>
                      <a:r>
                        <a:rPr lang="en-GB" sz="1600" dirty="0"/>
                        <a:t>0.5-4</a:t>
                      </a:r>
                    </a:p>
                  </a:txBody>
                  <a:tcPr/>
                </a:tc>
                <a:tc>
                  <a:txBody>
                    <a:bodyPr/>
                    <a:lstStyle/>
                    <a:p>
                      <a:r>
                        <a:rPr lang="en-GB" sz="1600" dirty="0"/>
                        <a:t>Tens of days to years</a:t>
                      </a:r>
                    </a:p>
                  </a:txBody>
                  <a:tcPr/>
                </a:tc>
                <a:tc>
                  <a:txBody>
                    <a:bodyPr/>
                    <a:lstStyle/>
                    <a:p>
                      <a:r>
                        <a:rPr lang="en-GB" sz="1600" dirty="0"/>
                        <a:t>Years</a:t>
                      </a:r>
                    </a:p>
                  </a:txBody>
                  <a:tcPr/>
                </a:tc>
                <a:tc>
                  <a:txBody>
                    <a:bodyPr/>
                    <a:lstStyle/>
                    <a:p>
                      <a:r>
                        <a:rPr lang="en-GB" sz="1600" dirty="0"/>
                        <a:t>Simonsen, M. et al (2014)</a:t>
                      </a:r>
                    </a:p>
                  </a:txBody>
                  <a:tcPr/>
                </a:tc>
                <a:extLst>
                  <a:ext uri="{0D108BD9-81ED-4DB2-BD59-A6C34878D82A}">
                    <a16:rowId xmlns:a16="http://schemas.microsoft.com/office/drawing/2014/main" val="983855019"/>
                  </a:ext>
                </a:extLst>
              </a:tr>
              <a:tr h="370840">
                <a:tc>
                  <a:txBody>
                    <a:bodyPr/>
                    <a:lstStyle/>
                    <a:p>
                      <a:r>
                        <a:rPr lang="en-GB" sz="1600" dirty="0"/>
                        <a:t>Magnetic</a:t>
                      </a:r>
                    </a:p>
                  </a:txBody>
                  <a:tcPr/>
                </a:tc>
                <a:tc>
                  <a:txBody>
                    <a:bodyPr/>
                    <a:lstStyle/>
                    <a:p>
                      <a:r>
                        <a:rPr lang="en-GB" sz="1600" dirty="0"/>
                        <a:t>Polars</a:t>
                      </a:r>
                    </a:p>
                  </a:txBody>
                  <a:tcPr/>
                </a:tc>
                <a:tc>
                  <a:txBody>
                    <a:bodyPr/>
                    <a:lstStyle/>
                    <a:p>
                      <a:r>
                        <a:rPr lang="en-GB" sz="1600" dirty="0"/>
                        <a:t>State changes</a:t>
                      </a:r>
                    </a:p>
                  </a:txBody>
                  <a:tcPr/>
                </a:tc>
                <a:tc>
                  <a:txBody>
                    <a:bodyPr/>
                    <a:lstStyle/>
                    <a:p>
                      <a:r>
                        <a:rPr lang="en-GB" sz="1600" dirty="0"/>
                        <a:t>1-5</a:t>
                      </a:r>
                    </a:p>
                  </a:txBody>
                  <a:tcPr/>
                </a:tc>
                <a:tc>
                  <a:txBody>
                    <a:bodyPr/>
                    <a:lstStyle/>
                    <a:p>
                      <a:r>
                        <a:rPr lang="en-GB" sz="1600" dirty="0"/>
                        <a:t>Months</a:t>
                      </a:r>
                    </a:p>
                  </a:txBody>
                  <a:tcPr/>
                </a:tc>
                <a:tc>
                  <a:txBody>
                    <a:bodyPr/>
                    <a:lstStyle/>
                    <a:p>
                      <a:r>
                        <a:rPr lang="en-GB" sz="1600" dirty="0"/>
                        <a:t>Years</a:t>
                      </a:r>
                    </a:p>
                  </a:txBody>
                  <a:tcPr/>
                </a:tc>
                <a:tc>
                  <a:txBody>
                    <a:bodyPr/>
                    <a:lstStyle/>
                    <a:p>
                      <a:r>
                        <a:rPr lang="en-GB" sz="1600" dirty="0" err="1"/>
                        <a:t>Kafka,S</a:t>
                      </a:r>
                      <a:r>
                        <a:rPr lang="en-GB" sz="1600" dirty="0"/>
                        <a:t> &amp; </a:t>
                      </a:r>
                      <a:r>
                        <a:rPr lang="en-GB" sz="1600" dirty="0" err="1"/>
                        <a:t>Honeycutt,R.K</a:t>
                      </a:r>
                      <a:r>
                        <a:rPr lang="en-GB" sz="1600" dirty="0"/>
                        <a:t>. (2005)</a:t>
                      </a:r>
                    </a:p>
                  </a:txBody>
                  <a:tcPr/>
                </a:tc>
                <a:extLst>
                  <a:ext uri="{0D108BD9-81ED-4DB2-BD59-A6C34878D82A}">
                    <a16:rowId xmlns:a16="http://schemas.microsoft.com/office/drawing/2014/main" val="2804645482"/>
                  </a:ext>
                </a:extLst>
              </a:tr>
              <a:tr h="370840">
                <a:tc>
                  <a:txBody>
                    <a:bodyPr/>
                    <a:lstStyle/>
                    <a:p>
                      <a:r>
                        <a:rPr lang="en-GB" sz="1600" dirty="0"/>
                        <a:t>All</a:t>
                      </a:r>
                    </a:p>
                  </a:txBody>
                  <a:tcPr/>
                </a:tc>
                <a:tc>
                  <a:txBody>
                    <a:bodyPr/>
                    <a:lstStyle/>
                    <a:p>
                      <a:endParaRPr lang="en-GB" sz="1600" dirty="0"/>
                    </a:p>
                  </a:txBody>
                  <a:tcPr/>
                </a:tc>
                <a:tc>
                  <a:txBody>
                    <a:bodyPr/>
                    <a:lstStyle/>
                    <a:p>
                      <a:r>
                        <a:rPr lang="en-GB" sz="1600" dirty="0"/>
                        <a:t>Flickering</a:t>
                      </a:r>
                    </a:p>
                  </a:txBody>
                  <a:tcPr/>
                </a:tc>
                <a:tc>
                  <a:txBody>
                    <a:bodyPr/>
                    <a:lstStyle/>
                    <a:p>
                      <a:r>
                        <a:rPr lang="en-GB" sz="1600" dirty="0"/>
                        <a:t>&lt;0.25</a:t>
                      </a:r>
                    </a:p>
                  </a:txBody>
                  <a:tcPr/>
                </a:tc>
                <a:tc>
                  <a:txBody>
                    <a:bodyPr/>
                    <a:lstStyle/>
                    <a:p>
                      <a:r>
                        <a:rPr lang="en-GB" sz="1600" dirty="0"/>
                        <a:t>Minutes</a:t>
                      </a:r>
                    </a:p>
                  </a:txBody>
                  <a:tcPr/>
                </a:tc>
                <a:tc>
                  <a:txBody>
                    <a:bodyPr/>
                    <a:lstStyle/>
                    <a:p>
                      <a:r>
                        <a:rPr lang="en-GB" sz="1600" dirty="0"/>
                        <a:t>Minutes</a:t>
                      </a:r>
                    </a:p>
                  </a:txBody>
                  <a:tcPr/>
                </a:tc>
                <a:tc>
                  <a:txBody>
                    <a:bodyPr/>
                    <a:lstStyle/>
                    <a:p>
                      <a:r>
                        <a:rPr lang="en-GB" sz="1600" dirty="0"/>
                        <a:t>Bruch, A (2021)</a:t>
                      </a:r>
                    </a:p>
                  </a:txBody>
                  <a:tcPr/>
                </a:tc>
                <a:extLst>
                  <a:ext uri="{0D108BD9-81ED-4DB2-BD59-A6C34878D82A}">
                    <a16:rowId xmlns:a16="http://schemas.microsoft.com/office/drawing/2014/main" val="2459639166"/>
                  </a:ext>
                </a:extLst>
              </a:tr>
            </a:tbl>
          </a:graphicData>
        </a:graphic>
      </p:graphicFrame>
      <p:sp>
        <p:nvSpPr>
          <p:cNvPr id="4" name="Rectangle 3">
            <a:extLst>
              <a:ext uri="{FF2B5EF4-FFF2-40B4-BE49-F238E27FC236}">
                <a16:creationId xmlns:a16="http://schemas.microsoft.com/office/drawing/2014/main" id="{E8018666-2906-0078-94BC-BC4E3D7656DE}"/>
              </a:ext>
            </a:extLst>
          </p:cNvPr>
          <p:cNvSpPr/>
          <p:nvPr/>
        </p:nvSpPr>
        <p:spPr>
          <a:xfrm>
            <a:off x="274320" y="1219200"/>
            <a:ext cx="2804160" cy="480822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D60668A-52ED-9969-840D-87210F3A5995}"/>
              </a:ext>
            </a:extLst>
          </p:cNvPr>
          <p:cNvSpPr/>
          <p:nvPr/>
        </p:nvSpPr>
        <p:spPr>
          <a:xfrm>
            <a:off x="4991100" y="1361440"/>
            <a:ext cx="7200900" cy="453009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6977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27CD-6F71-EDB7-D581-ED744A28CCE1}"/>
              </a:ext>
            </a:extLst>
          </p:cNvPr>
          <p:cNvSpPr>
            <a:spLocks noGrp="1"/>
          </p:cNvSpPr>
          <p:nvPr>
            <p:ph type="title"/>
          </p:nvPr>
        </p:nvSpPr>
        <p:spPr/>
        <p:txBody>
          <a:bodyPr/>
          <a:lstStyle/>
          <a:p>
            <a:r>
              <a:rPr lang="en-GB" dirty="0"/>
              <a:t>IR Com – light curve from ZTF</a:t>
            </a:r>
          </a:p>
        </p:txBody>
      </p:sp>
      <p:sp>
        <p:nvSpPr>
          <p:cNvPr id="3" name="Content Placeholder 2">
            <a:extLst>
              <a:ext uri="{FF2B5EF4-FFF2-40B4-BE49-F238E27FC236}">
                <a16:creationId xmlns:a16="http://schemas.microsoft.com/office/drawing/2014/main" id="{53CBC94E-6383-B00F-D86A-F15690658790}"/>
              </a:ext>
            </a:extLst>
          </p:cNvPr>
          <p:cNvSpPr>
            <a:spLocks noGrp="1"/>
          </p:cNvSpPr>
          <p:nvPr>
            <p:ph idx="1"/>
          </p:nvPr>
        </p:nvSpPr>
        <p:spPr>
          <a:xfrm>
            <a:off x="8443685" y="5390241"/>
            <a:ext cx="3581400" cy="589646"/>
          </a:xfrm>
        </p:spPr>
        <p:txBody>
          <a:bodyPr/>
          <a:lstStyle/>
          <a:p>
            <a:pPr marL="0" indent="0">
              <a:buNone/>
            </a:pPr>
            <a:r>
              <a:rPr lang="sv-SE" sz="1400" i="1" dirty="0">
                <a:solidFill>
                  <a:srgbClr val="FF0000"/>
                </a:solidFill>
              </a:rPr>
              <a:t>Manser, C. J. and Gansicke, B. T. (2014</a:t>
            </a:r>
            <a:r>
              <a:rPr lang="sv-SE" sz="1400" dirty="0">
                <a:solidFill>
                  <a:srgbClr val="FF0000"/>
                </a:solidFill>
              </a:rPr>
              <a:t>)</a:t>
            </a:r>
            <a:endParaRPr lang="en-GB" sz="1400" dirty="0">
              <a:solidFill>
                <a:srgbClr val="FF0000"/>
              </a:solidFill>
            </a:endParaRPr>
          </a:p>
        </p:txBody>
      </p:sp>
      <p:sp>
        <p:nvSpPr>
          <p:cNvPr id="4" name="Slide Number Placeholder 3">
            <a:extLst>
              <a:ext uri="{FF2B5EF4-FFF2-40B4-BE49-F238E27FC236}">
                <a16:creationId xmlns:a16="http://schemas.microsoft.com/office/drawing/2014/main" id="{B4D1A6DE-1502-9E8A-23E2-B09F65C459B0}"/>
              </a:ext>
            </a:extLst>
          </p:cNvPr>
          <p:cNvSpPr>
            <a:spLocks noGrp="1"/>
          </p:cNvSpPr>
          <p:nvPr>
            <p:ph type="sldNum" sz="quarter" idx="12"/>
          </p:nvPr>
        </p:nvSpPr>
        <p:spPr/>
        <p:txBody>
          <a:bodyPr/>
          <a:lstStyle/>
          <a:p>
            <a:fld id="{C4C81227-C6EA-405C-B47D-35F6AA5857D1}" type="slidenum">
              <a:rPr lang="en-GB" smtClean="0"/>
              <a:t>9</a:t>
            </a:fld>
            <a:endParaRPr lang="en-GB"/>
          </a:p>
        </p:txBody>
      </p:sp>
      <p:pic>
        <p:nvPicPr>
          <p:cNvPr id="6" name="Picture 5">
            <a:extLst>
              <a:ext uri="{FF2B5EF4-FFF2-40B4-BE49-F238E27FC236}">
                <a16:creationId xmlns:a16="http://schemas.microsoft.com/office/drawing/2014/main" id="{6F46DEDB-B7D7-181D-B76C-2483132D9588}"/>
              </a:ext>
            </a:extLst>
          </p:cNvPr>
          <p:cNvPicPr>
            <a:picLocks noChangeAspect="1"/>
          </p:cNvPicPr>
          <p:nvPr/>
        </p:nvPicPr>
        <p:blipFill>
          <a:blip r:embed="rId3"/>
          <a:srcRect l="2166" t="33182" r="976" b="9931"/>
          <a:stretch>
            <a:fillRect/>
          </a:stretch>
        </p:blipFill>
        <p:spPr>
          <a:xfrm>
            <a:off x="348343" y="1386840"/>
            <a:ext cx="11226800" cy="3901344"/>
          </a:xfrm>
          <a:prstGeom prst="rect">
            <a:avLst/>
          </a:prstGeom>
        </p:spPr>
      </p:pic>
      <p:sp>
        <p:nvSpPr>
          <p:cNvPr id="5" name="TextBox 4">
            <a:extLst>
              <a:ext uri="{FF2B5EF4-FFF2-40B4-BE49-F238E27FC236}">
                <a16:creationId xmlns:a16="http://schemas.microsoft.com/office/drawing/2014/main" id="{B4CF7858-DA13-5F3C-1128-36DEB65F1CFF}"/>
              </a:ext>
            </a:extLst>
          </p:cNvPr>
          <p:cNvSpPr txBox="1"/>
          <p:nvPr/>
        </p:nvSpPr>
        <p:spPr>
          <a:xfrm>
            <a:off x="4088130" y="5471160"/>
            <a:ext cx="4015740" cy="369332"/>
          </a:xfrm>
          <a:prstGeom prst="rect">
            <a:avLst/>
          </a:prstGeom>
          <a:noFill/>
        </p:spPr>
        <p:txBody>
          <a:bodyPr wrap="square" rtlCol="0">
            <a:spAutoFit/>
          </a:bodyPr>
          <a:lstStyle/>
          <a:p>
            <a:pPr algn="ctr"/>
            <a:r>
              <a:rPr lang="en-GB" b="1" dirty="0"/>
              <a:t>MJD-50000</a:t>
            </a:r>
          </a:p>
        </p:txBody>
      </p:sp>
      <p:cxnSp>
        <p:nvCxnSpPr>
          <p:cNvPr id="8" name="Straight Connector 7">
            <a:extLst>
              <a:ext uri="{FF2B5EF4-FFF2-40B4-BE49-F238E27FC236}">
                <a16:creationId xmlns:a16="http://schemas.microsoft.com/office/drawing/2014/main" id="{BDED954B-AA89-25EE-F15A-7AAF4EEF62E5}"/>
              </a:ext>
            </a:extLst>
          </p:cNvPr>
          <p:cNvCxnSpPr>
            <a:cxnSpLocks/>
          </p:cNvCxnSpPr>
          <p:nvPr/>
        </p:nvCxnSpPr>
        <p:spPr>
          <a:xfrm flipV="1">
            <a:off x="4617720" y="1390602"/>
            <a:ext cx="0" cy="354715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B6474F5-1877-C6E7-F0C5-B9F7698CD8F5}"/>
              </a:ext>
            </a:extLst>
          </p:cNvPr>
          <p:cNvCxnSpPr>
            <a:cxnSpLocks/>
          </p:cNvCxnSpPr>
          <p:nvPr/>
        </p:nvCxnSpPr>
        <p:spPr>
          <a:xfrm flipV="1">
            <a:off x="8298180" y="1405842"/>
            <a:ext cx="0" cy="354715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29E5901-A429-312C-369F-C2C58094BA9F}"/>
              </a:ext>
            </a:extLst>
          </p:cNvPr>
          <p:cNvSpPr txBox="1"/>
          <p:nvPr/>
        </p:nvSpPr>
        <p:spPr>
          <a:xfrm rot="16200000">
            <a:off x="-1734400" y="2979515"/>
            <a:ext cx="4015740" cy="369332"/>
          </a:xfrm>
          <a:prstGeom prst="rect">
            <a:avLst/>
          </a:prstGeom>
          <a:noFill/>
        </p:spPr>
        <p:txBody>
          <a:bodyPr wrap="square" rtlCol="0">
            <a:spAutoFit/>
          </a:bodyPr>
          <a:lstStyle/>
          <a:p>
            <a:pPr algn="ctr"/>
            <a:r>
              <a:rPr lang="en-GB" b="1" dirty="0"/>
              <a:t>Magnitude</a:t>
            </a:r>
          </a:p>
        </p:txBody>
      </p:sp>
    </p:spTree>
    <p:extLst>
      <p:ext uri="{BB962C8B-B14F-4D97-AF65-F5344CB8AC3E}">
        <p14:creationId xmlns:p14="http://schemas.microsoft.com/office/powerpoint/2010/main" val="1364372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919</Words>
  <Application>Microsoft Office PowerPoint</Application>
  <PresentationFormat>Widescreen</PresentationFormat>
  <Paragraphs>128</Paragraphs>
  <Slides>14</Slides>
  <Notes>14</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Cambria Math</vt:lpstr>
      <vt:lpstr>Office Theme</vt:lpstr>
      <vt:lpstr>1_Office Theme</vt:lpstr>
      <vt:lpstr>Cataclysmic variables that splutter</vt:lpstr>
      <vt:lpstr>PowerPoint Presentation</vt:lpstr>
      <vt:lpstr>Cataclysmic Variables (CVs)</vt:lpstr>
      <vt:lpstr>Dwarf Nova</vt:lpstr>
      <vt:lpstr>Novalike </vt:lpstr>
      <vt:lpstr>Magnetic (polar) </vt:lpstr>
      <vt:lpstr>SU UMa</vt:lpstr>
      <vt:lpstr>Non-orbital photometric variations</vt:lpstr>
      <vt:lpstr>IR Com – light curve from ZTF</vt:lpstr>
      <vt:lpstr>Sloan Digital Sky Survey </vt:lpstr>
      <vt:lpstr>IR Com is not alone</vt:lpstr>
      <vt:lpstr>DESI</vt:lpstr>
      <vt:lpstr>What is going on?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evolution of cataclysmic variables - an SDSS success story</dc:title>
  <dc:creator>Keith Inight</dc:creator>
  <cp:lastModifiedBy>Keith Inight</cp:lastModifiedBy>
  <cp:revision>53</cp:revision>
  <dcterms:created xsi:type="dcterms:W3CDTF">2023-07-02T10:30:44Z</dcterms:created>
  <dcterms:modified xsi:type="dcterms:W3CDTF">2025-07-09T08:39:01Z</dcterms:modified>
</cp:coreProperties>
</file>