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media1.mp4" ContentType="video/unknown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hape 18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7" name="Body Level One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Low angle black and white photo of a futuristic apartment building under a cloudy sky"/>
          <p:cNvSpPr/>
          <p:nvPr>
            <p:ph type="pic" idx="21"/>
          </p:nvPr>
        </p:nvSpPr>
        <p:spPr>
          <a:xfrm>
            <a:off x="-120802" y="1270000"/>
            <a:ext cx="16840201" cy="11226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lack and white photo of the outside of a modern office building "/>
          <p:cNvSpPr/>
          <p:nvPr>
            <p:ph type="pic" sz="quarter" idx="22"/>
          </p:nvPr>
        </p:nvSpPr>
        <p:spPr>
          <a:xfrm>
            <a:off x="15443200" y="1270000"/>
            <a:ext cx="81026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lack and white photo of lattice-like, modern architecture on a building"/>
          <p:cNvSpPr/>
          <p:nvPr>
            <p:ph type="pic" sz="half" idx="23"/>
          </p:nvPr>
        </p:nvSpPr>
        <p:spPr>
          <a:xfrm>
            <a:off x="15811500" y="4876800"/>
            <a:ext cx="7366000" cy="982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Low angle black and white photo of a modern building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contenu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90000"/>
              </a:lnSpc>
              <a:defRPr b="0" spc="0" sz="8800">
                <a:solidFill>
                  <a:srgbClr val="000000"/>
                </a:solidFill>
                <a:latin typeface="Produkt Regular"/>
                <a:ea typeface="Produkt Regular"/>
                <a:cs typeface="Produkt Regular"/>
                <a:sym typeface="Produkt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0" name="Body Level One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/>
          <a:lstStyle>
            <a:lvl1pPr marL="457200" indent="-457200" defTabSz="1828800"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  <a:lvl2pPr marL="990600" indent="-533400" defTabSz="1828800"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2pPr>
            <a:lvl3pPr marL="1554479" indent="-640079" defTabSz="1828800"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3pPr>
            <a:lvl4pPr marL="2082800" indent="-711200" defTabSz="1828800"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4pPr>
            <a:lvl5pPr marL="2540000" indent="-711200" defTabSz="1828800"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/>
          <p:nvPr>
            <p:ph type="sldNum" sz="quarter" idx="2"/>
          </p:nvPr>
        </p:nvSpPr>
        <p:spPr>
          <a:xfrm>
            <a:off x="22182836" y="12791059"/>
            <a:ext cx="524765" cy="573532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757575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contenu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Text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90000"/>
              </a:lnSpc>
              <a:defRPr b="0" spc="0" sz="8800">
                <a:solidFill>
                  <a:srgbClr val="000000"/>
                </a:solidFill>
                <a:latin typeface="Produkt Regular"/>
                <a:ea typeface="Produkt Regular"/>
                <a:cs typeface="Produkt Regular"/>
                <a:sym typeface="Produkt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9" name="Body Level One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/>
          <a:lstStyle>
            <a:lvl1pPr marL="457200" indent="-457200" defTabSz="1828800">
              <a:spcBef>
                <a:spcPts val="2000"/>
              </a:spcBef>
              <a:buSzPct val="100000"/>
              <a:buFont typeface="Produkt Regular"/>
              <a:defRPr sz="560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  <a:lvl2pPr marL="990600" indent="-533400" defTabSz="1828800">
              <a:spcBef>
                <a:spcPts val="2000"/>
              </a:spcBef>
              <a:buSzPct val="100000"/>
              <a:buFont typeface="Produkt Regular"/>
              <a:defRPr sz="560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2pPr>
            <a:lvl3pPr marL="1554479" indent="-640079" defTabSz="1828800">
              <a:spcBef>
                <a:spcPts val="2000"/>
              </a:spcBef>
              <a:buSzPct val="100000"/>
              <a:buFont typeface="Produkt Regular"/>
              <a:defRPr sz="560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3pPr>
            <a:lvl4pPr marL="2082800" indent="-711200" defTabSz="1828800">
              <a:spcBef>
                <a:spcPts val="2000"/>
              </a:spcBef>
              <a:buSzPct val="100000"/>
              <a:buFont typeface="Produkt Regular"/>
              <a:defRPr sz="560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4pPr>
            <a:lvl5pPr marL="2540000" indent="-711200" defTabSz="1828800">
              <a:spcBef>
                <a:spcPts val="2000"/>
              </a:spcBef>
              <a:buSzPct val="100000"/>
              <a:buFont typeface="Produkt Regular"/>
              <a:defRPr sz="560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Slide Number"/>
          <p:cNvSpPr txBox="1"/>
          <p:nvPr>
            <p:ph type="sldNum" sz="quarter" idx="2"/>
          </p:nvPr>
        </p:nvSpPr>
        <p:spPr>
          <a:xfrm>
            <a:off x="22182836" y="12791059"/>
            <a:ext cx="524765" cy="573532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757575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lack and white photo of light and shadows on a building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Black and white photo of shadows cast on a concrete structure"/>
          <p:cNvSpPr/>
          <p:nvPr>
            <p:ph type="pic" idx="21"/>
          </p:nvPr>
        </p:nvSpPr>
        <p:spPr>
          <a:xfrm>
            <a:off x="9270652" y="1263650"/>
            <a:ext cx="16757661" cy="1118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Close-up black and white photo of intricate building architecture"/>
          <p:cNvSpPr/>
          <p:nvPr>
            <p:ph type="pic" idx="22"/>
          </p:nvPr>
        </p:nvSpPr>
        <p:spPr>
          <a:xfrm>
            <a:off x="12192000" y="-1341967"/>
            <a:ext cx="10922000" cy="16399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2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3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2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3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1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gif"/><Relationship Id="rId3" Type="http://schemas.openxmlformats.org/officeDocument/2006/relationships/image" Target="../media/image3.gif"/><Relationship Id="rId4" Type="http://schemas.openxmlformats.org/officeDocument/2006/relationships/image" Target="../media/image4.g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gif"/><Relationship Id="rId3" Type="http://schemas.openxmlformats.org/officeDocument/2006/relationships/image" Target="../media/image2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gif"/><Relationship Id="rId3" Type="http://schemas.openxmlformats.org/officeDocument/2006/relationships/image" Target="../media/image2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hyperlink" Target="https://github.com/vepe99/Odisseo" TargetMode="Externa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gif"/><Relationship Id="rId3" Type="http://schemas.openxmlformats.org/officeDocument/2006/relationships/image" Target="../media/image2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28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2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gif"/><Relationship Id="rId3" Type="http://schemas.openxmlformats.org/officeDocument/2006/relationships/image" Target="../media/image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2.jpeg"/><Relationship Id="rId4" Type="http://schemas.openxmlformats.org/officeDocument/2006/relationships/image" Target="../media/image3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4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pn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39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7.gif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5.jpeg"/><Relationship Id="rId4" Type="http://schemas.openxmlformats.org/officeDocument/2006/relationships/image" Target="../media/image6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png"/><Relationship Id="rId3" Type="http://schemas.openxmlformats.org/officeDocument/2006/relationships/image" Target="../media/image7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png"/><Relationship Id="rId3" Type="http://schemas.openxmlformats.org/officeDocument/2006/relationships/image" Target="../media/image7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png"/><Relationship Id="rId3" Type="http://schemas.openxmlformats.org/officeDocument/2006/relationships/image" Target="../media/image7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png"/><Relationship Id="rId3" Type="http://schemas.openxmlformats.org/officeDocument/2006/relationships/image" Target="../media/image7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png"/><Relationship Id="rId3" Type="http://schemas.openxmlformats.org/officeDocument/2006/relationships/image" Target="../media/image7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png"/><Relationship Id="rId3" Type="http://schemas.openxmlformats.org/officeDocument/2006/relationships/image" Target="../media/image43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png"/><Relationship Id="rId3" Type="http://schemas.openxmlformats.org/officeDocument/2006/relationships/image" Target="../media/image43.png"/><Relationship Id="rId4" Type="http://schemas.openxmlformats.org/officeDocument/2006/relationships/image" Target="../media/image8.gif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arxiv.org/abs/2411.17269" TargetMode="External"/><Relationship Id="rId3" Type="http://schemas.openxmlformats.org/officeDocument/2006/relationships/image" Target="../media/image44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openxmlformats.org/officeDocument/2006/relationships/hyperlink" Target="https://arxiv.org/abs/2411.17269" TargetMode="External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Relationship Id="rId3" Type="http://schemas.openxmlformats.org/officeDocument/2006/relationships/hyperlink" Target="https://arxiv.org/abs/2411.17269" TargetMode="Externa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2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Odisseo: Optimized Differentiable Integrator for Stellar Systems Evolution of Orbit"/>
          <p:cNvSpPr txBox="1"/>
          <p:nvPr>
            <p:ph type="ctrTitle"/>
          </p:nvPr>
        </p:nvSpPr>
        <p:spPr>
          <a:xfrm>
            <a:off x="1206498" y="4048190"/>
            <a:ext cx="21971004" cy="4648201"/>
          </a:xfrm>
          <a:prstGeom prst="rect">
            <a:avLst/>
          </a:prstGeom>
        </p:spPr>
        <p:txBody>
          <a:bodyPr/>
          <a:lstStyle>
            <a:lvl1pPr>
              <a:defRPr spc="-180" sz="9000"/>
            </a:lvl1pPr>
          </a:lstStyle>
          <a:p>
            <a:pPr/>
            <a:r>
              <a:t>Odisseo: Optimized Differentiable Integrator for Stellar Systems Evolution of Orbit</a:t>
            </a:r>
          </a:p>
        </p:txBody>
      </p:sp>
      <p:sp>
        <p:nvSpPr>
          <p:cNvPr id="190" name="Slide Number"/>
          <p:cNvSpPr txBox="1"/>
          <p:nvPr>
            <p:ph type="sldNum" sz="quarter" idx="2"/>
          </p:nvPr>
        </p:nvSpPr>
        <p:spPr>
          <a:xfrm>
            <a:off x="12071299" y="13080999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1" name="Giuseppe Viterbo, Astro-Ai lab…"/>
          <p:cNvSpPr txBox="1"/>
          <p:nvPr/>
        </p:nvSpPr>
        <p:spPr>
          <a:xfrm>
            <a:off x="1206498" y="11839048"/>
            <a:ext cx="21971003" cy="971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/>
          <a:p>
            <a:pPr defTabSz="668655">
              <a:lnSpc>
                <a:spcPct val="100000"/>
              </a:lnSpc>
              <a:spcBef>
                <a:spcPts val="0"/>
              </a:spcBef>
              <a:defRPr b="1" sz="2916"/>
            </a:pPr>
            <a:r>
              <a:t>Giuseppe Viterbo, Astro-Ai lab</a:t>
            </a:r>
          </a:p>
          <a:p>
            <a:pPr defTabSz="668655">
              <a:lnSpc>
                <a:spcPct val="100000"/>
              </a:lnSpc>
              <a:spcBef>
                <a:spcPts val="0"/>
              </a:spcBef>
              <a:defRPr b="1" sz="2916"/>
            </a:pPr>
            <a:r>
              <a:t>Heidelberg University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25055" y="4267925"/>
            <a:ext cx="13000725" cy="5668191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6" name="Galactic Archaeology Inverse modelling"/>
          <p:cNvSpPr txBox="1"/>
          <p:nvPr/>
        </p:nvSpPr>
        <p:spPr>
          <a:xfrm>
            <a:off x="1206500" y="952500"/>
            <a:ext cx="14825525" cy="143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1828754">
              <a:lnSpc>
                <a:spcPct val="80000"/>
              </a:lnSpc>
              <a:spcBef>
                <a:spcPts val="0"/>
              </a:spcBef>
              <a:defRPr b="1" spc="-127" sz="6375"/>
            </a:lvl1pPr>
          </a:lstStyle>
          <a:p>
            <a:pPr/>
            <a:r>
              <a:t>Galactic Archaeology Inverse modelling </a:t>
            </a:r>
          </a:p>
        </p:txBody>
      </p:sp>
      <p:sp>
        <p:nvSpPr>
          <p:cNvPr id="257" name="Force calculation is exact…"/>
          <p:cNvSpPr txBox="1"/>
          <p:nvPr>
            <p:ph type="body" sz="half" idx="1"/>
          </p:nvPr>
        </p:nvSpPr>
        <p:spPr>
          <a:xfrm>
            <a:off x="1206500" y="2447838"/>
            <a:ext cx="9779000" cy="10056678"/>
          </a:xfrm>
          <a:prstGeom prst="rect">
            <a:avLst/>
          </a:prstGeom>
        </p:spPr>
        <p:txBody>
          <a:bodyPr/>
          <a:lstStyle/>
          <a:p>
            <a:pPr/>
            <a:r>
              <a:t>Force calculation is exact </a:t>
            </a:r>
          </a:p>
          <a:p>
            <a:pPr/>
            <a:r>
              <a:t>Differentiable simulations S in jax: informative</a:t>
            </a:r>
            <a:r>
              <a:rPr>
                <a:solidFill>
                  <a:schemeClr val="accent5"/>
                </a:solidFill>
              </a:rPr>
              <a:t> </a:t>
            </a:r>
            <a:r>
              <a:t>for inverse modeling !</a:t>
            </a:r>
          </a:p>
          <a:p>
            <a:pPr/>
            <a:r>
              <a:t>The gradient can be used in many ways:</a:t>
            </a:r>
          </a:p>
          <a:p>
            <a:pPr lvl="1"/>
            <a:r>
              <a:rPr>
                <a:solidFill>
                  <a:schemeClr val="accent5"/>
                </a:solidFill>
              </a:rPr>
              <a:t>Direct gradient</a:t>
            </a:r>
            <a:r>
              <a:t> descend</a:t>
            </a:r>
          </a:p>
          <a:p>
            <a:pPr lvl="1"/>
            <a:r>
              <a:t>SBI with </a:t>
            </a:r>
            <a:r>
              <a:rPr>
                <a:solidFill>
                  <a:schemeClr val="accent5"/>
                </a:solidFill>
              </a:rPr>
              <a:t>feedback</a:t>
            </a:r>
            <a:r>
              <a:t> from the simulation</a:t>
            </a:r>
          </a:p>
        </p:txBody>
      </p:sp>
      <p:sp>
        <p:nvSpPr>
          <p:cNvPr id="258" name="“Neural Posterior estimation with differentiable simulator”, Zeghal et al. 2022"/>
          <p:cNvSpPr txBox="1"/>
          <p:nvPr/>
        </p:nvSpPr>
        <p:spPr>
          <a:xfrm>
            <a:off x="11261208" y="10276652"/>
            <a:ext cx="13111368" cy="146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“Neural Posterior estimation with differentiable simulator”, Zeghal et al. 2022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Main features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Main features:</a:t>
            </a:r>
          </a:p>
        </p:txBody>
      </p:sp>
      <p:sp>
        <p:nvSpPr>
          <p:cNvPr id="261" name="Pure Python function: no side effects, deterministic, only jax compatible operations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Pure Python function:</a:t>
            </a:r>
            <a:br/>
            <a:r>
              <a:t>no side effects, deterministic, only jax compatible operations</a:t>
            </a:r>
          </a:p>
        </p:txBody>
      </p:sp>
      <p:pic>
        <p:nvPicPr>
          <p:cNvPr id="26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8058421" y="354477"/>
            <a:ext cx="5695314" cy="3298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72811" y="4285886"/>
            <a:ext cx="12905212" cy="8181248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PEED"/>
          <p:cNvSpPr txBox="1"/>
          <p:nvPr/>
        </p:nvSpPr>
        <p:spPr>
          <a:xfrm>
            <a:off x="19914950" y="11178595"/>
            <a:ext cx="4206919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80000"/>
              </a:lnSpc>
              <a:spcBef>
                <a:spcPts val="0"/>
              </a:spcBef>
              <a:defRPr b="1" spc="-170" sz="8500"/>
            </a:lvl1pPr>
          </a:lstStyle>
          <a:p>
            <a:pPr/>
            <a:r>
              <a:t>SPEED</a:t>
            </a:r>
          </a:p>
        </p:txBody>
      </p:sp>
      <p:sp>
        <p:nvSpPr>
          <p:cNvPr id="2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52374" y="4473021"/>
            <a:ext cx="11215503" cy="8467830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Main features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Main features:</a:t>
            </a:r>
          </a:p>
        </p:txBody>
      </p:sp>
      <p:sp>
        <p:nvSpPr>
          <p:cNvPr id="269" name="Pure Python function: no side effects, deterministic, only jax compatible operations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Pure Python function:</a:t>
            </a:r>
            <a:br/>
            <a:r>
              <a:t>no side effects, deterministic, only jax compatible operations</a:t>
            </a:r>
          </a:p>
        </p:txBody>
      </p:sp>
      <p:pic>
        <p:nvPicPr>
          <p:cNvPr id="270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18058421" y="354477"/>
            <a:ext cx="5695314" cy="3298166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Memory efficient"/>
          <p:cNvSpPr txBox="1"/>
          <p:nvPr/>
        </p:nvSpPr>
        <p:spPr>
          <a:xfrm>
            <a:off x="19538449" y="11687979"/>
            <a:ext cx="5105608" cy="1887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1853137">
              <a:lnSpc>
                <a:spcPct val="80000"/>
              </a:lnSpc>
              <a:spcBef>
                <a:spcPts val="0"/>
              </a:spcBef>
              <a:defRPr b="1" spc="-129" sz="6460"/>
            </a:lvl1pPr>
          </a:lstStyle>
          <a:p>
            <a:pPr/>
            <a:r>
              <a:t>Memory efficient</a:t>
            </a:r>
          </a:p>
        </p:txBody>
      </p:sp>
      <p:sp>
        <p:nvSpPr>
          <p:cNvPr id="2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Main features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Main features:</a:t>
            </a:r>
          </a:p>
        </p:txBody>
      </p:sp>
      <p:sp>
        <p:nvSpPr>
          <p:cNvPr id="275" name="Pure Python function: no side effects, deterministic, only jax compatible operations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Pure Python function:</a:t>
            </a:r>
            <a:br/>
            <a:r>
              <a:t>no side effects, deterministic, only jax compatible operations</a:t>
            </a:r>
          </a:p>
          <a:p>
            <a:pPr/>
            <a:r>
              <a:t>Easy to set config and params </a:t>
            </a:r>
          </a:p>
        </p:txBody>
      </p:sp>
      <p:pic>
        <p:nvPicPr>
          <p:cNvPr id="27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8058421" y="354477"/>
            <a:ext cx="5695314" cy="3298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50665" y="4555441"/>
            <a:ext cx="12573264" cy="4553953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Modular"/>
          <p:cNvSpPr txBox="1"/>
          <p:nvPr/>
        </p:nvSpPr>
        <p:spPr>
          <a:xfrm>
            <a:off x="18785447" y="4468012"/>
            <a:ext cx="5105608" cy="1887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80000"/>
              </a:lnSpc>
              <a:spcBef>
                <a:spcPts val="0"/>
              </a:spcBef>
              <a:defRPr b="1" spc="-170" sz="8500"/>
            </a:lvl1pPr>
          </a:lstStyle>
          <a:p>
            <a:pPr/>
            <a:r>
              <a:t>Modular</a:t>
            </a:r>
          </a:p>
        </p:txBody>
      </p:sp>
      <p:sp>
        <p:nvSpPr>
          <p:cNvPr id="2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Main features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Main features:</a:t>
            </a:r>
          </a:p>
        </p:txBody>
      </p:sp>
      <p:sp>
        <p:nvSpPr>
          <p:cNvPr id="282" name="Pure Python function: no side effects, deterministic, only jax compatible operations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Pure Python function:</a:t>
            </a:r>
            <a:br/>
            <a:r>
              <a:t>no side effects, deterministic, only jax compatible operations</a:t>
            </a:r>
          </a:p>
          <a:p>
            <a:pPr/>
            <a:r>
              <a:t>Easy to set config and params </a:t>
            </a:r>
          </a:p>
          <a:p>
            <a:pPr/>
            <a:r>
              <a:t>Astropy units </a:t>
            </a:r>
          </a:p>
        </p:txBody>
      </p:sp>
      <p:pic>
        <p:nvPicPr>
          <p:cNvPr id="28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98525" y="1315201"/>
            <a:ext cx="10541001" cy="279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44782" y="5850374"/>
            <a:ext cx="10248486" cy="1878429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0" r="1146" b="74894"/>
          <a:stretch>
            <a:fillRect/>
          </a:stretch>
        </p:blipFill>
        <p:spPr>
          <a:xfrm>
            <a:off x="10728551" y="5161116"/>
            <a:ext cx="12492144" cy="3507880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Main features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Main features:</a:t>
            </a:r>
          </a:p>
        </p:txBody>
      </p:sp>
      <p:sp>
        <p:nvSpPr>
          <p:cNvPr id="289" name="Pure Python function: no side effects, deterministic, only jax compatible operations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Pure Python function:</a:t>
            </a:r>
            <a:br/>
            <a:r>
              <a:t>no side effects, deterministic, only jax compatible operations</a:t>
            </a:r>
          </a:p>
          <a:p>
            <a:pPr/>
            <a:r>
              <a:t>Easy to set config and params </a:t>
            </a:r>
          </a:p>
          <a:p>
            <a:pPr/>
            <a:r>
              <a:t>Astropy units </a:t>
            </a:r>
          </a:p>
          <a:p>
            <a:pPr/>
            <a:r>
              <a:t>Multiple external potentials</a:t>
            </a:r>
          </a:p>
        </p:txBody>
      </p:sp>
      <p:pic>
        <p:nvPicPr>
          <p:cNvPr id="290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71953"/>
          <a:stretch>
            <a:fillRect/>
          </a:stretch>
        </p:blipFill>
        <p:spPr>
          <a:xfrm>
            <a:off x="11237697" y="5876398"/>
            <a:ext cx="12491947" cy="3089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71864"/>
          <a:stretch>
            <a:fillRect/>
          </a:stretch>
        </p:blipFill>
        <p:spPr>
          <a:xfrm>
            <a:off x="11807549" y="6506269"/>
            <a:ext cx="12338926" cy="3449110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Visualization"/>
          <p:cNvSpPr txBox="1"/>
          <p:nvPr/>
        </p:nvSpPr>
        <p:spPr>
          <a:xfrm>
            <a:off x="542085" y="1063235"/>
            <a:ext cx="9779001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80000"/>
              </a:lnSpc>
              <a:spcBef>
                <a:spcPts val="0"/>
              </a:spcBef>
              <a:defRPr b="1" spc="-170" sz="8500"/>
            </a:lvl1pPr>
          </a:lstStyle>
          <a:p>
            <a:pPr/>
            <a:r>
              <a:t>Visualization</a:t>
            </a:r>
          </a:p>
        </p:txBody>
      </p:sp>
      <p:sp>
        <p:nvSpPr>
          <p:cNvPr id="295" name="Rectangle"/>
          <p:cNvSpPr txBox="1"/>
          <p:nvPr/>
        </p:nvSpPr>
        <p:spPr>
          <a:xfrm>
            <a:off x="18003057" y="4769748"/>
            <a:ext cx="5455543" cy="1859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80000"/>
              </a:lnSpc>
              <a:spcBef>
                <a:spcPts val="0"/>
              </a:spcBef>
              <a:defRPr b="1" spc="-100" sz="5000"/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285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Φ</m:t>
                  </m:r>
                  <m:r>
                    <a:rPr xmlns:a="http://schemas.openxmlformats.org/drawingml/2006/main" sz="285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285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285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285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z</m:t>
                  </m:r>
                  <m:r>
                    <a:rPr xmlns:a="http://schemas.openxmlformats.org/drawingml/2006/main" sz="285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285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85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-</m:t>
                  </m:r>
                  <m:f>
                    <m:fPr>
                      <m:ctrlPr>
                        <a:rPr xmlns:a="http://schemas.openxmlformats.org/drawingml/2006/main" sz="28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8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xmlns:a="http://schemas.openxmlformats.org/drawingml/2006/main" sz="28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num>
                    <m:den>
                      <m:rad>
                        <m:radPr>
                          <m:ctrlPr>
                            <a:rPr xmlns:a="http://schemas.openxmlformats.org/drawingml/2006/main" sz="285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sSup>
                            <m:e>
                              <m:r>
                                <a:rPr xmlns:a="http://schemas.openxmlformats.org/drawingml/2006/main" sz="285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p>
                              <m:r>
                                <a:rPr xmlns:a="http://schemas.openxmlformats.org/drawingml/2006/main" sz="285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xmlns:a="http://schemas.openxmlformats.org/drawingml/2006/main" sz="285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xmlns:a="http://schemas.openxmlformats.org/drawingml/2006/main" sz="285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ad>
                            <m:radPr>
                              <m:ctrlPr>
                                <a:rPr xmlns:a="http://schemas.openxmlformats.org/drawingml/2006/main" sz="285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degHide m:val="on"/>
                            </m:radPr>
                            <m:deg/>
                            <m:e>
                              <m:sSup>
                                <m:e>
                                  <m:r>
                                    <a:rPr xmlns:a="http://schemas.openxmlformats.org/drawingml/2006/main" sz="285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  <m:t>z</m:t>
                                  </m:r>
                                </m:e>
                                <m:sup>
                                  <m:r>
                                    <a:rPr xmlns:a="http://schemas.openxmlformats.org/drawingml/2006/main" sz="285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xmlns:a="http://schemas.openxmlformats.org/drawingml/2006/main" sz="285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e>
                                  <m:r>
                                    <a:rPr xmlns:a="http://schemas.openxmlformats.org/drawingml/2006/main" sz="285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e>
                                <m:sup>
                                  <m:r>
                                    <a:rPr xmlns:a="http://schemas.openxmlformats.org/drawingml/2006/main" sz="285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r>
                            <a:rPr xmlns:a="http://schemas.openxmlformats.org/drawingml/2006/main" sz="285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xmlns:a="http://schemas.openxmlformats.org/drawingml/2006/main" sz="285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  <m:sSup>
                            <m:e>
                              <m:r>
                                <a:rPr xmlns:a="http://schemas.openxmlformats.org/drawingml/2006/main" sz="285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xmlns:a="http://schemas.openxmlformats.org/drawingml/2006/main" sz="285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den>
                  </m:f>
                </m:oMath>
              </m:oMathPara>
            </a14:m>
          </a:p>
        </p:txBody>
      </p:sp>
      <p:sp>
        <p:nvSpPr>
          <p:cNvPr id="296" name="Rectangle"/>
          <p:cNvSpPr txBox="1"/>
          <p:nvPr/>
        </p:nvSpPr>
        <p:spPr>
          <a:xfrm>
            <a:off x="9649294" y="5008337"/>
            <a:ext cx="5455543" cy="1859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80000"/>
              </a:lnSpc>
              <a:spcBef>
                <a:spcPts val="0"/>
              </a:spcBef>
              <a:defRPr b="1" spc="-100" sz="5000"/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315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Φ</m:t>
                  </m:r>
                  <m:r>
                    <a:rPr xmlns:a="http://schemas.openxmlformats.org/drawingml/2006/main" sz="315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15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315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315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15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-</m:t>
                  </m:r>
                  <m:f>
                    <m:fPr>
                      <m:ctrlPr>
                        <a:rPr xmlns:a="http://schemas.openxmlformats.org/drawingml/2006/main" sz="31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31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xmlns:a="http://schemas.openxmlformats.org/drawingml/2006/main" sz="31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xmlns:a="http://schemas.openxmlformats.org/drawingml/2006/main" sz="31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sSub>
                        <m:e>
                          <m:r>
                            <a:rPr xmlns:a="http://schemas.openxmlformats.org/drawingml/2006/main" sz="315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ρ</m:t>
                          </m:r>
                        </m:e>
                        <m:sub>
                          <m:r>
                            <a:rPr xmlns:a="http://schemas.openxmlformats.org/drawingml/2006/main" sz="315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Sup>
                        <m:e>
                          <m:r>
                            <a:rPr xmlns:a="http://schemas.openxmlformats.org/drawingml/2006/main" sz="315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xmlns:a="http://schemas.openxmlformats.org/drawingml/2006/main" sz="315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  <m:sup>
                          <m:r>
                            <a:rPr xmlns:a="http://schemas.openxmlformats.org/drawingml/2006/main" sz="315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</m:num>
                    <m:den>
                      <m:r>
                        <a:rPr xmlns:a="http://schemas.openxmlformats.org/drawingml/2006/main" sz="31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den>
                  </m:f>
                  <m:r>
                    <m:rPr>
                      <m:sty m:val="p"/>
                    </m:rPr>
                    <a:rPr xmlns:a="http://schemas.openxmlformats.org/drawingml/2006/main" sz="315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ln</m:t>
                  </m:r>
                  <m:d>
                    <m:dPr>
                      <m:ctrlPr>
                        <a:rPr xmlns:a="http://schemas.openxmlformats.org/drawingml/2006/main" sz="31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31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xmlns:a="http://schemas.openxmlformats.org/drawingml/2006/main" sz="31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xmlns:a="http://schemas.openxmlformats.org/drawingml/2006/main" sz="315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315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num>
                        <m:den>
                          <m:sSub>
                            <m:e>
                              <m:r>
                                <a:rPr xmlns:a="http://schemas.openxmlformats.org/drawingml/2006/main" sz="315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xmlns:a="http://schemas.openxmlformats.org/drawingml/2006/main" sz="315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</m:den>
                      </m:f>
                    </m:e>
                  </m:d>
                </m:oMath>
              </m:oMathPara>
            </a14:m>
          </a:p>
        </p:txBody>
      </p:sp>
      <p:sp>
        <p:nvSpPr>
          <p:cNvPr id="297" name="Rectangle"/>
          <p:cNvSpPr txBox="1"/>
          <p:nvPr/>
        </p:nvSpPr>
        <p:spPr>
          <a:xfrm>
            <a:off x="1482792" y="4920559"/>
            <a:ext cx="5655236" cy="1745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80000"/>
              </a:lnSpc>
              <a:spcBef>
                <a:spcPts val="0"/>
              </a:spcBef>
              <a:defRPr b="1" spc="-100" sz="5000"/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r>
                    <a:rPr xmlns:a="http://schemas.openxmlformats.org/drawingml/2006/main" sz="315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ρ</m:t>
                  </m:r>
                  <m:r>
                    <a:rPr xmlns:a="http://schemas.openxmlformats.org/drawingml/2006/main" sz="315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15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315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315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15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-</m:t>
                  </m:r>
                  <m:sSup>
                    <m:e>
                      <m:d>
                        <m:dPr>
                          <m:ctrlPr>
                            <a:rPr xmlns:a="http://schemas.openxmlformats.org/drawingml/2006/main" sz="315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xmlns:a="http://schemas.openxmlformats.org/drawingml/2006/main" sz="315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type m:val="bar"/>
                            </m:fPr>
                            <m:num>
                              <m:sSub>
                                <m:e>
                                  <m:r>
                                    <a:rPr xmlns:a="http://schemas.openxmlformats.org/drawingml/2006/main" sz="315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a:rPr xmlns:a="http://schemas.openxmlformats.org/drawingml/2006/main" sz="315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sub>
                              </m:sSub>
                            </m:num>
                            <m:den>
                              <m:r>
                                <a:rPr xmlns:a="http://schemas.openxmlformats.org/drawingml/2006/main" sz="315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den>
                          </m:f>
                        </m:e>
                      </m:d>
                    </m:e>
                    <m:sup>
                      <m:r>
                        <a:rPr xmlns:a="http://schemas.openxmlformats.org/drawingml/2006/main" sz="31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</m:sup>
                  </m:sSup>
                  <m:r>
                    <m:rPr>
                      <m:sty m:val="p"/>
                    </m:rPr>
                    <a:rPr xmlns:a="http://schemas.openxmlformats.org/drawingml/2006/main" sz="315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exp</m:t>
                  </m:r>
                  <m:d>
                    <m:dPr>
                      <m:ctrlPr>
                        <a:rPr xmlns:a="http://schemas.openxmlformats.org/drawingml/2006/main" sz="31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31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sSup>
                        <m:e>
                          <m:d>
                            <m:dPr>
                              <m:ctrlPr>
                                <a:rPr xmlns:a="http://schemas.openxmlformats.org/drawingml/2006/main" sz="315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xmlns:a="http://schemas.openxmlformats.org/drawingml/2006/main" sz="315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  <m:type m:val="bar"/>
                                </m:fPr>
                                <m:num>
                                  <m:r>
                                    <a:rPr xmlns:a="http://schemas.openxmlformats.org/drawingml/2006/main" sz="3150" i="1">
                                      <a:solidFill>
                                        <a:srgbClr val="FEFFFE"/>
                                      </a:solidFill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num>
                                <m:den>
                                  <m:sSub>
                                    <m:e>
                                      <m:r>
                                        <a:rPr xmlns:a="http://schemas.openxmlformats.org/drawingml/2006/main" sz="3150" i="1">
                                          <a:solidFill>
                                            <a:srgbClr val="FEFFF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r</m:t>
                                      </m:r>
                                    </m:e>
                                    <m:sub>
                                      <m:r>
                                        <a:rPr xmlns:a="http://schemas.openxmlformats.org/drawingml/2006/main" sz="3150" i="1">
                                          <a:solidFill>
                                            <a:srgbClr val="FEFFF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xmlns:a="http://schemas.openxmlformats.org/drawingml/2006/main" sz="315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e>
                  </m:d>
                </m:oMath>
              </m:oMathPara>
            </a14:m>
          </a:p>
        </p:txBody>
      </p:sp>
      <p:sp>
        <p:nvSpPr>
          <p:cNvPr id="298" name="NFW"/>
          <p:cNvSpPr txBox="1"/>
          <p:nvPr>
            <p:ph type="title" idx="4294967295"/>
          </p:nvPr>
        </p:nvSpPr>
        <p:spPr>
          <a:xfrm>
            <a:off x="11279641" y="2835006"/>
            <a:ext cx="1824718" cy="903051"/>
          </a:xfrm>
          <a:prstGeom prst="rect">
            <a:avLst/>
          </a:prstGeom>
        </p:spPr>
        <p:txBody>
          <a:bodyPr/>
          <a:lstStyle>
            <a:lvl1pPr>
              <a:defRPr spc="-100" sz="5000"/>
            </a:lvl1pPr>
          </a:lstStyle>
          <a:p>
            <a:pPr/>
            <a:r>
              <a:t>NFW</a:t>
            </a:r>
          </a:p>
        </p:txBody>
      </p:sp>
      <p:sp>
        <p:nvSpPr>
          <p:cNvPr id="299" name="Miyamoto Nagai"/>
          <p:cNvSpPr txBox="1"/>
          <p:nvPr/>
        </p:nvSpPr>
        <p:spPr>
          <a:xfrm>
            <a:off x="18282834" y="2835006"/>
            <a:ext cx="4777727" cy="903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2389572">
              <a:lnSpc>
                <a:spcPct val="80000"/>
              </a:lnSpc>
              <a:spcBef>
                <a:spcPts val="0"/>
              </a:spcBef>
              <a:defRPr b="1" spc="-97" sz="4900"/>
            </a:lvl1pPr>
          </a:lstStyle>
          <a:p>
            <a:pPr/>
            <a:r>
              <a:t>Miyamoto Nagai</a:t>
            </a:r>
          </a:p>
        </p:txBody>
      </p:sp>
      <p:sp>
        <p:nvSpPr>
          <p:cNvPr id="3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1" name="Power Spherical…"/>
          <p:cNvSpPr txBox="1"/>
          <p:nvPr/>
        </p:nvSpPr>
        <p:spPr>
          <a:xfrm>
            <a:off x="-63571" y="2617657"/>
            <a:ext cx="7590728" cy="1337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ctr" defTabSz="2170121">
              <a:lnSpc>
                <a:spcPct val="80000"/>
              </a:lnSpc>
              <a:spcBef>
                <a:spcPts val="0"/>
              </a:spcBef>
              <a:defRPr b="1" spc="-89" sz="4450"/>
            </a:pPr>
            <a:r>
              <a:t>Power Spherical </a:t>
            </a:r>
          </a:p>
          <a:p>
            <a:pPr algn="ctr" defTabSz="2170121">
              <a:lnSpc>
                <a:spcPct val="80000"/>
              </a:lnSpc>
              <a:spcBef>
                <a:spcPts val="0"/>
              </a:spcBef>
              <a:defRPr b="1" spc="-89" sz="4450"/>
            </a:pPr>
            <a:r>
              <a:t>Potential Cutoff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NFW"/>
          <p:cNvSpPr txBox="1"/>
          <p:nvPr/>
        </p:nvSpPr>
        <p:spPr>
          <a:xfrm>
            <a:off x="11279641" y="2835006"/>
            <a:ext cx="1824718" cy="903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80000"/>
              </a:lnSpc>
              <a:spcBef>
                <a:spcPts val="0"/>
              </a:spcBef>
              <a:defRPr b="1" spc="-100" sz="5000"/>
            </a:lvl1pPr>
          </a:lstStyle>
          <a:p>
            <a:pPr/>
            <a:r>
              <a:t>NFW</a:t>
            </a:r>
          </a:p>
        </p:txBody>
      </p:sp>
      <p:sp>
        <p:nvSpPr>
          <p:cNvPr id="304" name="Miyamoto Nagai"/>
          <p:cNvSpPr txBox="1"/>
          <p:nvPr/>
        </p:nvSpPr>
        <p:spPr>
          <a:xfrm>
            <a:off x="18282834" y="2835006"/>
            <a:ext cx="4777727" cy="903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2389572">
              <a:lnSpc>
                <a:spcPct val="80000"/>
              </a:lnSpc>
              <a:spcBef>
                <a:spcPts val="0"/>
              </a:spcBef>
              <a:defRPr b="1" spc="-97" sz="4900"/>
            </a:lvl1pPr>
          </a:lstStyle>
          <a:p>
            <a:pPr/>
            <a:r>
              <a:t>Miyamoto Nagai</a:t>
            </a:r>
          </a:p>
        </p:txBody>
      </p:sp>
      <p:sp>
        <p:nvSpPr>
          <p:cNvPr id="305" name="Visualization"/>
          <p:cNvSpPr txBox="1"/>
          <p:nvPr/>
        </p:nvSpPr>
        <p:spPr>
          <a:xfrm>
            <a:off x="542085" y="1063235"/>
            <a:ext cx="9779001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80000"/>
              </a:lnSpc>
              <a:spcBef>
                <a:spcPts val="0"/>
              </a:spcBef>
              <a:defRPr b="1" spc="-170" sz="8500"/>
            </a:lvl1pPr>
          </a:lstStyle>
          <a:p>
            <a:pPr/>
            <a:r>
              <a:t>Visualization</a:t>
            </a:r>
          </a:p>
        </p:txBody>
      </p:sp>
      <p:pic>
        <p:nvPicPr>
          <p:cNvPr id="306" name="simulation_Plummer_in_MNpotential.gif" descr="simulation_Plummer_in_MNpotential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31994" y="4987626"/>
            <a:ext cx="6279407" cy="6279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simulation_Plummer_in_NFWpotential.gif" descr="simulation_Plummer_in_NFWpotential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62042" y="4987626"/>
            <a:ext cx="6279407" cy="6279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simulation_Plummer_in_PointMasspotential.gif" descr="simulation_Plummer_in_PointMasspotential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2090" y="4987626"/>
            <a:ext cx="6279407" cy="6279407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0" name="Power Spherical…"/>
          <p:cNvSpPr txBox="1"/>
          <p:nvPr/>
        </p:nvSpPr>
        <p:spPr>
          <a:xfrm>
            <a:off x="-63571" y="2617657"/>
            <a:ext cx="7590728" cy="1337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ctr" defTabSz="2170121">
              <a:lnSpc>
                <a:spcPct val="80000"/>
              </a:lnSpc>
              <a:spcBef>
                <a:spcPts val="0"/>
              </a:spcBef>
              <a:defRPr b="1" spc="-89" sz="4450"/>
            </a:pPr>
            <a:r>
              <a:t>Power Spherical </a:t>
            </a:r>
          </a:p>
          <a:p>
            <a:pPr algn="ctr" defTabSz="2170121">
              <a:lnSpc>
                <a:spcPct val="80000"/>
              </a:lnSpc>
              <a:spcBef>
                <a:spcPts val="0"/>
              </a:spcBef>
              <a:defRPr b="1" spc="-89" sz="4450"/>
            </a:pPr>
            <a:r>
              <a:t>Potential Cutoff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onserved property"/>
          <p:cNvSpPr txBox="1"/>
          <p:nvPr/>
        </p:nvSpPr>
        <p:spPr>
          <a:xfrm>
            <a:off x="542085" y="1063235"/>
            <a:ext cx="10326191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80000"/>
              </a:lnSpc>
              <a:spcBef>
                <a:spcPts val="0"/>
              </a:spcBef>
              <a:defRPr b="1" spc="-170" sz="8500"/>
            </a:lvl1pPr>
          </a:lstStyle>
          <a:p>
            <a:pPr/>
            <a:r>
              <a:t>Conserved property</a:t>
            </a:r>
          </a:p>
        </p:txBody>
      </p:sp>
      <p:pic>
        <p:nvPicPr>
          <p:cNvPr id="313" name="E_L_Plummer_in_MNpotential.pdf" descr="E_L_Plummer_in_MNpotential.pdf"/>
          <p:cNvPicPr>
            <a:picLocks noChangeAspect="1"/>
          </p:cNvPicPr>
          <p:nvPr/>
        </p:nvPicPr>
        <p:blipFill>
          <a:blip r:embed="rId2">
            <a:extLst/>
          </a:blip>
          <a:srcRect l="0" t="7499" r="0" b="7499"/>
          <a:stretch>
            <a:fillRect/>
          </a:stretch>
        </p:blipFill>
        <p:spPr>
          <a:xfrm>
            <a:off x="9883874" y="9999155"/>
            <a:ext cx="10756424" cy="2689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E_L_Plummer_in_NFWpotential.pdf" descr="E_L_Plummer_in_NFWpotential.pdf"/>
          <p:cNvPicPr>
            <a:picLocks noChangeAspect="1"/>
          </p:cNvPicPr>
          <p:nvPr/>
        </p:nvPicPr>
        <p:blipFill>
          <a:blip r:embed="rId3">
            <a:extLst/>
          </a:blip>
          <a:srcRect l="0" t="7499" r="0" b="7499"/>
          <a:stretch>
            <a:fillRect/>
          </a:stretch>
        </p:blipFill>
        <p:spPr>
          <a:xfrm>
            <a:off x="9883874" y="6486512"/>
            <a:ext cx="10756424" cy="2689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E_L_Plummer_in_NFWPointmasspotential.pdf" descr="E_L_Plummer_in_NFWPointmasspotential.pdf"/>
          <p:cNvPicPr>
            <a:picLocks noChangeAspect="1"/>
          </p:cNvPicPr>
          <p:nvPr/>
        </p:nvPicPr>
        <p:blipFill>
          <a:blip r:embed="rId4">
            <a:extLst/>
          </a:blip>
          <a:srcRect l="0" t="7499" r="0" b="7499"/>
          <a:stretch>
            <a:fillRect/>
          </a:stretch>
        </p:blipFill>
        <p:spPr>
          <a:xfrm>
            <a:off x="9883874" y="2973868"/>
            <a:ext cx="10756424" cy="2689107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NFW"/>
          <p:cNvSpPr txBox="1"/>
          <p:nvPr>
            <p:ph type="title" idx="4294967295"/>
          </p:nvPr>
        </p:nvSpPr>
        <p:spPr>
          <a:xfrm>
            <a:off x="3027400" y="7379540"/>
            <a:ext cx="1824718" cy="903050"/>
          </a:xfrm>
          <a:prstGeom prst="rect">
            <a:avLst/>
          </a:prstGeom>
        </p:spPr>
        <p:txBody>
          <a:bodyPr/>
          <a:lstStyle>
            <a:lvl1pPr>
              <a:defRPr spc="-100" sz="5000"/>
            </a:lvl1pPr>
          </a:lstStyle>
          <a:p>
            <a:pPr/>
            <a:r>
              <a:t>NFW</a:t>
            </a:r>
          </a:p>
        </p:txBody>
      </p:sp>
      <p:sp>
        <p:nvSpPr>
          <p:cNvPr id="317" name="PointMass"/>
          <p:cNvSpPr txBox="1"/>
          <p:nvPr/>
        </p:nvSpPr>
        <p:spPr>
          <a:xfrm>
            <a:off x="1881036" y="3866896"/>
            <a:ext cx="3701514" cy="903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b="1" spc="-100" sz="5000"/>
            </a:lvl1pPr>
          </a:lstStyle>
          <a:p>
            <a:pPr/>
            <a:r>
              <a:t>PointMass</a:t>
            </a:r>
          </a:p>
        </p:txBody>
      </p:sp>
      <p:sp>
        <p:nvSpPr>
          <p:cNvPr id="318" name="Miyamoto Nagai"/>
          <p:cNvSpPr txBox="1"/>
          <p:nvPr/>
        </p:nvSpPr>
        <p:spPr>
          <a:xfrm>
            <a:off x="1342930" y="10892183"/>
            <a:ext cx="4777727" cy="90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2389572">
              <a:lnSpc>
                <a:spcPct val="80000"/>
              </a:lnSpc>
              <a:spcBef>
                <a:spcPts val="0"/>
              </a:spcBef>
              <a:defRPr b="1" spc="-97" sz="4900"/>
            </a:lvl1pPr>
          </a:lstStyle>
          <a:p>
            <a:pPr/>
            <a:r>
              <a:t>Miyamoto Nagai</a:t>
            </a:r>
          </a:p>
        </p:txBody>
      </p:sp>
      <p:sp>
        <p:nvSpPr>
          <p:cNvPr id="3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Main features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Main features:</a:t>
            </a:r>
          </a:p>
        </p:txBody>
      </p:sp>
      <p:sp>
        <p:nvSpPr>
          <p:cNvPr id="322" name="Initial conditions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Initial conditions </a:t>
            </a:r>
          </a:p>
        </p:txBody>
      </p:sp>
      <p:pic>
        <p:nvPicPr>
          <p:cNvPr id="323" name="simulation_2body.gif" descr="simulation_2body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57519" y="4432329"/>
            <a:ext cx="7054816" cy="7054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19648" y="4381500"/>
            <a:ext cx="7744705" cy="3445203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alactic Archaeology Inverse modelling"/>
          <p:cNvSpPr txBox="1"/>
          <p:nvPr>
            <p:ph type="title"/>
          </p:nvPr>
        </p:nvSpPr>
        <p:spPr>
          <a:xfrm>
            <a:off x="1206500" y="952500"/>
            <a:ext cx="14825525" cy="1435100"/>
          </a:xfrm>
          <a:prstGeom prst="rect">
            <a:avLst/>
          </a:prstGeom>
        </p:spPr>
        <p:txBody>
          <a:bodyPr/>
          <a:lstStyle>
            <a:lvl1pPr defTabSz="1828754">
              <a:defRPr spc="-127" sz="6375"/>
            </a:lvl1pPr>
          </a:lstStyle>
          <a:p>
            <a:pPr/>
            <a:r>
              <a:t>Galactic Archaeology Inverse modelling </a:t>
            </a:r>
          </a:p>
        </p:txBody>
      </p:sp>
      <p:sp>
        <p:nvSpPr>
          <p:cNvPr id="194" name="Slide Number"/>
          <p:cNvSpPr txBox="1"/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5" name="Immagine 6" descr="Immagin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61441" y="2596842"/>
            <a:ext cx="10015381" cy="6025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7740" y="8147840"/>
            <a:ext cx="11159679" cy="483286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Titolo 1"/>
          <p:cNvSpPr txBox="1"/>
          <p:nvPr/>
        </p:nvSpPr>
        <p:spPr>
          <a:xfrm>
            <a:off x="18670719" y="7910392"/>
            <a:ext cx="7939849" cy="2651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>
            <a:lvl1pPr defTabSz="1828800">
              <a:spcBef>
                <a:spcPts val="0"/>
              </a:spcBef>
              <a:defRPr sz="8400">
                <a:latin typeface="Produkt Regular"/>
                <a:ea typeface="Produkt Regular"/>
                <a:cs typeface="Produkt Regular"/>
                <a:sym typeface="Produkt Regular"/>
              </a:defRPr>
            </a:lvl1pPr>
          </a:lstStyle>
          <a:p>
            <a:pPr/>
            <a:r>
              <a:t>Chemistry</a:t>
            </a:r>
          </a:p>
        </p:txBody>
      </p:sp>
      <p:sp>
        <p:nvSpPr>
          <p:cNvPr id="198" name="Titolo 1"/>
          <p:cNvSpPr txBox="1"/>
          <p:nvPr/>
        </p:nvSpPr>
        <p:spPr>
          <a:xfrm>
            <a:off x="1154748" y="6248451"/>
            <a:ext cx="4948310" cy="193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>
            <a:lvl1pPr defTabSz="1645919">
              <a:spcBef>
                <a:spcPts val="0"/>
              </a:spcBef>
              <a:defRPr sz="7919">
                <a:latin typeface="Produkt Regular"/>
                <a:ea typeface="Produkt Regular"/>
                <a:cs typeface="Produkt Regular"/>
                <a:sym typeface="Produkt Regular"/>
              </a:defRPr>
            </a:lvl1pPr>
          </a:lstStyle>
          <a:p>
            <a:pPr/>
            <a:r>
              <a:t>Dynamics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Main features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Main features:</a:t>
            </a:r>
          </a:p>
        </p:txBody>
      </p:sp>
      <p:sp>
        <p:nvSpPr>
          <p:cNvPr id="328" name="Initial conditions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Initial conditions </a:t>
            </a:r>
          </a:p>
        </p:txBody>
      </p:sp>
      <p:pic>
        <p:nvPicPr>
          <p:cNvPr id="329" name="simulation_Plummer.gif" descr="simulation_Plummer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57519" y="4432329"/>
            <a:ext cx="7054816" cy="7054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96250" y="4475058"/>
            <a:ext cx="8411808" cy="1971014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Main features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Main features:</a:t>
            </a:r>
          </a:p>
        </p:txBody>
      </p:sp>
      <p:sp>
        <p:nvSpPr>
          <p:cNvPr id="334" name="Initial conditions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Initial conditions </a:t>
            </a:r>
          </a:p>
          <a:p>
            <a:pPr/>
            <a:r>
              <a:t>Integrator(s):</a:t>
            </a:r>
          </a:p>
          <a:p>
            <a:pPr lvl="1"/>
            <a:r>
              <a:t>Leap-frog</a:t>
            </a:r>
          </a:p>
          <a:p>
            <a:pPr lvl="1"/>
            <a:r>
              <a:t>RK4</a:t>
            </a:r>
          </a:p>
        </p:txBody>
      </p:sp>
      <p:pic>
        <p:nvPicPr>
          <p:cNvPr id="33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10244" r="0" b="0"/>
          <a:stretch>
            <a:fillRect/>
          </a:stretch>
        </p:blipFill>
        <p:spPr>
          <a:xfrm>
            <a:off x="17082313" y="4622866"/>
            <a:ext cx="6639697" cy="6785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69770" y="4655410"/>
            <a:ext cx="7399067" cy="6785372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Main features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Main features:</a:t>
            </a:r>
          </a:p>
        </p:txBody>
      </p:sp>
      <p:sp>
        <p:nvSpPr>
          <p:cNvPr id="340" name="Initial conditions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Initial conditions </a:t>
            </a:r>
          </a:p>
          <a:p>
            <a:pPr/>
            <a:r>
              <a:t>Integrator(s):</a:t>
            </a:r>
          </a:p>
          <a:p>
            <a:pPr lvl="1"/>
            <a:r>
              <a:t>Leap-frog</a:t>
            </a:r>
          </a:p>
          <a:p>
            <a:pPr lvl="1"/>
            <a:r>
              <a:t>RK4</a:t>
            </a:r>
          </a:p>
          <a:p>
            <a:pPr lvl="1"/>
            <a:r>
              <a:t>Diffrax backend</a:t>
            </a:r>
          </a:p>
        </p:txBody>
      </p:sp>
      <p:sp>
        <p:nvSpPr>
          <p:cNvPr id="3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77529" y="4895850"/>
            <a:ext cx="13741401" cy="3924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Main features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Main features:</a:t>
            </a:r>
          </a:p>
        </p:txBody>
      </p:sp>
      <p:sp>
        <p:nvSpPr>
          <p:cNvPr id="345" name="Initial conditions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Initial conditions </a:t>
            </a:r>
          </a:p>
          <a:p>
            <a:pPr/>
            <a:r>
              <a:t>Integrator(s)</a:t>
            </a:r>
          </a:p>
          <a:p>
            <a:pPr>
              <a:defRPr>
                <a:solidFill>
                  <a:schemeClr val="accent5"/>
                </a:solidFill>
              </a:defRPr>
            </a:pPr>
            <a:r>
              <a:t>Gradient! (WIP)</a:t>
            </a:r>
          </a:p>
          <a:p>
            <a:pPr lvl="1"/>
            <a:r>
              <a:t>1 parameter</a:t>
            </a:r>
          </a:p>
        </p:txBody>
      </p:sp>
      <p:pic>
        <p:nvPicPr>
          <p:cNvPr id="34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27851" y="4339040"/>
            <a:ext cx="9405287" cy="7274276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27851" y="4302234"/>
            <a:ext cx="9405286" cy="7792952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Main features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Main features:</a:t>
            </a:r>
          </a:p>
        </p:txBody>
      </p:sp>
      <p:sp>
        <p:nvSpPr>
          <p:cNvPr id="351" name="Initial conditions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Initial conditions </a:t>
            </a:r>
          </a:p>
          <a:p>
            <a:pPr/>
            <a:r>
              <a:t>Integrator(s)</a:t>
            </a:r>
          </a:p>
          <a:p>
            <a:pPr/>
            <a:r>
              <a:t>Gradient! (WIP)</a:t>
            </a:r>
          </a:p>
          <a:p>
            <a:pPr lvl="1"/>
            <a:r>
              <a:t>1 parameter</a:t>
            </a:r>
          </a:p>
          <a:p>
            <a:pPr lvl="1"/>
            <a:r>
              <a:t>2 parameters</a:t>
            </a:r>
          </a:p>
          <a:p>
            <a:pPr lvl="1"/>
            <a:r>
              <a:t>Full inference and </a:t>
            </a:r>
            <a:r>
              <a:rPr>
                <a:solidFill>
                  <a:schemeClr val="accent5"/>
                </a:solidFill>
              </a:rPr>
              <a:t>SBI integration ! </a:t>
            </a:r>
          </a:p>
        </p:txBody>
      </p:sp>
      <p:sp>
        <p:nvSpPr>
          <p:cNvPr id="3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5" name="Progetto senza titolo.png" descr="Progetto senza titol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87425" y="9103761"/>
            <a:ext cx="3444002" cy="3444002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Thank you for your attention"/>
          <p:cNvSpPr txBox="1"/>
          <p:nvPr>
            <p:ph type="title" idx="4294967295"/>
          </p:nvPr>
        </p:nvSpPr>
        <p:spPr>
          <a:xfrm>
            <a:off x="1206500" y="952500"/>
            <a:ext cx="12822174" cy="1435100"/>
          </a:xfrm>
          <a:prstGeom prst="rect">
            <a:avLst/>
          </a:prstGeom>
        </p:spPr>
        <p:txBody>
          <a:bodyPr/>
          <a:lstStyle>
            <a:lvl1pPr defTabSz="2218888">
              <a:defRPr spc="-154" sz="7735"/>
            </a:lvl1pPr>
          </a:lstStyle>
          <a:p>
            <a:pPr/>
            <a:r>
              <a:t>Thank you for your attention</a:t>
            </a:r>
          </a:p>
        </p:txBody>
      </p:sp>
      <p:sp>
        <p:nvSpPr>
          <p:cNvPr id="357" name="Summary:…"/>
          <p:cNvSpPr txBox="1"/>
          <p:nvPr>
            <p:ph type="body" sz="half" idx="1"/>
          </p:nvPr>
        </p:nvSpPr>
        <p:spPr>
          <a:xfrm>
            <a:off x="1206499" y="4248504"/>
            <a:ext cx="15054448" cy="5580907"/>
          </a:xfrm>
          <a:prstGeom prst="rect">
            <a:avLst/>
          </a:prstGeom>
        </p:spPr>
        <p:txBody>
          <a:bodyPr anchor="t"/>
          <a:lstStyle/>
          <a:p>
            <a:pPr algn="l" defTabSz="2365188">
              <a:lnSpc>
                <a:spcPct val="90000"/>
              </a:lnSpc>
              <a:spcBef>
                <a:spcPts val="4300"/>
              </a:spcBef>
              <a:defRPr spc="0" sz="4656">
                <a:latin typeface="+mn-lt"/>
                <a:ea typeface="+mn-ea"/>
                <a:cs typeface="+mn-cs"/>
                <a:sym typeface="Helvetica Neue"/>
              </a:defRPr>
            </a:pPr>
            <a:r>
              <a:t>Summary:</a:t>
            </a:r>
          </a:p>
          <a:p>
            <a:pPr marL="591312" indent="-591312" algn="l" defTabSz="2365188">
              <a:lnSpc>
                <a:spcPct val="90000"/>
              </a:lnSpc>
              <a:spcBef>
                <a:spcPts val="4300"/>
              </a:spcBef>
              <a:buSzPct val="123000"/>
              <a:buChar char="•"/>
              <a:defRPr spc="0" sz="4656">
                <a:latin typeface="+mn-lt"/>
                <a:ea typeface="+mn-ea"/>
                <a:cs typeface="+mn-cs"/>
                <a:sym typeface="Helvetica Neue"/>
              </a:defRPr>
            </a:pPr>
            <a:r>
              <a:t>Differentiable N-body code</a:t>
            </a:r>
          </a:p>
          <a:p>
            <a:pPr marL="591312" indent="-591312" algn="l" defTabSz="2365188">
              <a:lnSpc>
                <a:spcPct val="90000"/>
              </a:lnSpc>
              <a:spcBef>
                <a:spcPts val="4300"/>
              </a:spcBef>
              <a:buSzPct val="123000"/>
              <a:buChar char="•"/>
              <a:defRPr spc="0" sz="4656">
                <a:latin typeface="+mn-lt"/>
                <a:ea typeface="+mn-ea"/>
                <a:cs typeface="+mn-cs"/>
                <a:sym typeface="Helvetica Neue"/>
              </a:defRPr>
            </a:pPr>
            <a:r>
              <a:t>Jax friendly </a:t>
            </a:r>
          </a:p>
          <a:p>
            <a:pPr marL="591312" indent="-591312" algn="l" defTabSz="2365188">
              <a:lnSpc>
                <a:spcPct val="90000"/>
              </a:lnSpc>
              <a:spcBef>
                <a:spcPts val="4300"/>
              </a:spcBef>
              <a:buSzPct val="123000"/>
              <a:buChar char="•"/>
              <a:defRPr spc="0" sz="4656">
                <a:latin typeface="+mn-lt"/>
                <a:ea typeface="+mn-ea"/>
                <a:cs typeface="+mn-cs"/>
                <a:sym typeface="Helvetica Neue"/>
              </a:defRPr>
            </a:pPr>
            <a:r>
              <a:t>GitHub repo: </a:t>
            </a:r>
            <a:r>
              <a:rPr u="sng">
                <a:hlinkClick r:id="rId3" invalidUrl="" action="" tgtFrame="" tooltip="" history="1" highlightClick="0" endSnd="0"/>
              </a:rPr>
              <a:t>https://github.com/vepe99/Odisseo</a:t>
            </a:r>
          </a:p>
          <a:p>
            <a:pPr marL="591312" indent="-591312" algn="l" defTabSz="2365188">
              <a:lnSpc>
                <a:spcPct val="90000"/>
              </a:lnSpc>
              <a:spcBef>
                <a:spcPts val="4300"/>
              </a:spcBef>
              <a:buSzPct val="123000"/>
              <a:buChar char="•"/>
              <a:defRPr spc="0" sz="4656">
                <a:latin typeface="+mn-lt"/>
                <a:ea typeface="+mn-ea"/>
                <a:cs typeface="+mn-cs"/>
                <a:sym typeface="Helvetica Neue"/>
              </a:defRPr>
            </a:pPr>
            <a:r>
              <a:t>Qr code: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ROAD MAP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ROAD MAP:</a:t>
            </a:r>
          </a:p>
        </p:txBody>
      </p:sp>
      <p:sp>
        <p:nvSpPr>
          <p:cNvPr id="360" name="More integrators !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More integrators !</a:t>
            </a:r>
          </a:p>
          <a:p>
            <a:pPr lvl="1"/>
            <a:r>
              <a:t>IAS15</a:t>
            </a:r>
          </a:p>
          <a:p>
            <a:pPr lvl="1"/>
            <a:r>
              <a:t>WHFast512</a:t>
            </a:r>
          </a:p>
        </p:txBody>
      </p:sp>
      <p:grpSp>
        <p:nvGrpSpPr>
          <p:cNvPr id="363" name="Group"/>
          <p:cNvGrpSpPr/>
          <p:nvPr/>
        </p:nvGrpSpPr>
        <p:grpSpPr>
          <a:xfrm>
            <a:off x="17937745" y="1249301"/>
            <a:ext cx="4709742" cy="1019298"/>
            <a:chOff x="0" y="0"/>
            <a:chExt cx="4709741" cy="1019296"/>
          </a:xfrm>
        </p:grpSpPr>
        <p:pic>
          <p:nvPicPr>
            <p:cNvPr id="361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09845"/>
              <a:ext cx="599606" cy="5996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2" name="REBOUND"/>
            <p:cNvSpPr txBox="1"/>
            <p:nvPr/>
          </p:nvSpPr>
          <p:spPr>
            <a:xfrm>
              <a:off x="834971" y="-1"/>
              <a:ext cx="3874771" cy="10192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lnSpc>
                  <a:spcPct val="80000"/>
                </a:lnSpc>
                <a:spcBef>
                  <a:spcPts val="0"/>
                </a:spcBef>
                <a:defRPr b="1" spc="-119" sz="6000"/>
              </a:lvl1pPr>
            </a:lstStyle>
            <a:p>
              <a:pPr/>
              <a:r>
                <a:t>REBOUND</a:t>
              </a:r>
            </a:p>
          </p:txBody>
        </p:sp>
      </p:grpSp>
      <p:sp>
        <p:nvSpPr>
          <p:cNvPr id="3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ROAD MAP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ROAD MAP:</a:t>
            </a:r>
          </a:p>
        </p:txBody>
      </p:sp>
      <p:sp>
        <p:nvSpPr>
          <p:cNvPr id="367" name="More integrators !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More integrators !</a:t>
            </a:r>
          </a:p>
          <a:p>
            <a:pPr lvl="1"/>
            <a:r>
              <a:t>IAS15</a:t>
            </a:r>
          </a:p>
          <a:p>
            <a:pPr lvl="1"/>
            <a:r>
              <a:t>WHFast512</a:t>
            </a:r>
          </a:p>
        </p:txBody>
      </p:sp>
      <p:pic>
        <p:nvPicPr>
          <p:cNvPr id="368" name="simulation_Plummer.gif" descr="simulation_Plummer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55022" y="4422121"/>
            <a:ext cx="7908777" cy="79087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1" name="Group"/>
          <p:cNvGrpSpPr/>
          <p:nvPr/>
        </p:nvGrpSpPr>
        <p:grpSpPr>
          <a:xfrm>
            <a:off x="17937745" y="1249301"/>
            <a:ext cx="4709742" cy="1019298"/>
            <a:chOff x="0" y="0"/>
            <a:chExt cx="4709741" cy="1019296"/>
          </a:xfrm>
        </p:grpSpPr>
        <p:pic>
          <p:nvPicPr>
            <p:cNvPr id="369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09845"/>
              <a:ext cx="599606" cy="5996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0" name="REBOUND"/>
            <p:cNvSpPr txBox="1"/>
            <p:nvPr/>
          </p:nvSpPr>
          <p:spPr>
            <a:xfrm>
              <a:off x="834971" y="-1"/>
              <a:ext cx="3874771" cy="10192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lnSpc>
                  <a:spcPct val="80000"/>
                </a:lnSpc>
                <a:spcBef>
                  <a:spcPts val="0"/>
                </a:spcBef>
                <a:defRPr b="1" spc="-119" sz="6000"/>
              </a:lvl1pPr>
            </a:lstStyle>
            <a:p>
              <a:pPr/>
              <a:r>
                <a:t>REBOUND</a:t>
              </a:r>
            </a:p>
          </p:txBody>
        </p:sp>
      </p:grpSp>
      <p:sp>
        <p:nvSpPr>
          <p:cNvPr id="3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ROAD MAP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ROAD MAP:</a:t>
            </a:r>
          </a:p>
        </p:txBody>
      </p:sp>
      <p:sp>
        <p:nvSpPr>
          <p:cNvPr id="375" name="More integrators !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More integrators !</a:t>
            </a:r>
          </a:p>
          <a:p>
            <a:pPr lvl="1"/>
            <a:r>
              <a:t>IAS15</a:t>
            </a:r>
          </a:p>
          <a:p>
            <a:pPr lvl="1"/>
            <a:r>
              <a:t>WHFast512</a:t>
            </a:r>
          </a:p>
        </p:txBody>
      </p:sp>
      <p:pic>
        <p:nvPicPr>
          <p:cNvPr id="376" name="E_L_Plummer.pdf" descr="E_L_Plummer.pdf"/>
          <p:cNvPicPr>
            <a:picLocks noChangeAspect="1"/>
          </p:cNvPicPr>
          <p:nvPr/>
        </p:nvPicPr>
        <p:blipFill>
          <a:blip r:embed="rId2">
            <a:extLst/>
          </a:blip>
          <a:srcRect l="0" t="0" r="49574" b="0"/>
          <a:stretch>
            <a:fillRect/>
          </a:stretch>
        </p:blipFill>
        <p:spPr>
          <a:xfrm>
            <a:off x="11449050" y="4959381"/>
            <a:ext cx="12352862" cy="72050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9" name="Group"/>
          <p:cNvGrpSpPr/>
          <p:nvPr/>
        </p:nvGrpSpPr>
        <p:grpSpPr>
          <a:xfrm>
            <a:off x="17937745" y="1249301"/>
            <a:ext cx="4709742" cy="1019298"/>
            <a:chOff x="0" y="0"/>
            <a:chExt cx="4709741" cy="1019296"/>
          </a:xfrm>
        </p:grpSpPr>
        <p:pic>
          <p:nvPicPr>
            <p:cNvPr id="377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09845"/>
              <a:ext cx="599606" cy="5996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8" name="REBOUND"/>
            <p:cNvSpPr txBox="1"/>
            <p:nvPr/>
          </p:nvSpPr>
          <p:spPr>
            <a:xfrm>
              <a:off x="834971" y="-1"/>
              <a:ext cx="3874771" cy="10192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lnSpc>
                  <a:spcPct val="80000"/>
                </a:lnSpc>
                <a:spcBef>
                  <a:spcPts val="0"/>
                </a:spcBef>
                <a:defRPr b="1" spc="-119" sz="6000"/>
              </a:lvl1pPr>
            </a:lstStyle>
            <a:p>
              <a:pPr/>
              <a:r>
                <a:t>REBOUND</a:t>
              </a:r>
            </a:p>
          </p:txBody>
        </p:sp>
      </p:grpSp>
      <p:sp>
        <p:nvSpPr>
          <p:cNvPr id="3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ROAD MAP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ROAD MAP:</a:t>
            </a:r>
          </a:p>
        </p:txBody>
      </p:sp>
      <p:sp>
        <p:nvSpPr>
          <p:cNvPr id="383" name="More integrators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More integrators </a:t>
            </a:r>
          </a:p>
          <a:p>
            <a:pPr/>
            <a:r>
              <a:t>Evaluate the accuracy with other Nbody code </a:t>
            </a:r>
          </a:p>
        </p:txBody>
      </p:sp>
      <p:pic>
        <p:nvPicPr>
          <p:cNvPr id="38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95700" y="4107801"/>
            <a:ext cx="11739962" cy="53477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7" name="Group"/>
          <p:cNvGrpSpPr/>
          <p:nvPr/>
        </p:nvGrpSpPr>
        <p:grpSpPr>
          <a:xfrm>
            <a:off x="17937745" y="1249301"/>
            <a:ext cx="4709742" cy="1019298"/>
            <a:chOff x="0" y="0"/>
            <a:chExt cx="4709741" cy="1019296"/>
          </a:xfrm>
        </p:grpSpPr>
        <p:pic>
          <p:nvPicPr>
            <p:cNvPr id="385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09845"/>
              <a:ext cx="599606" cy="5996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6" name="REBOUND"/>
            <p:cNvSpPr txBox="1"/>
            <p:nvPr/>
          </p:nvSpPr>
          <p:spPr>
            <a:xfrm>
              <a:off x="834971" y="-1"/>
              <a:ext cx="3874771" cy="10192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lnSpc>
                  <a:spcPct val="80000"/>
                </a:lnSpc>
                <a:spcBef>
                  <a:spcPts val="0"/>
                </a:spcBef>
                <a:defRPr b="1" spc="-119" sz="6000"/>
              </a:lvl1pPr>
            </a:lstStyle>
            <a:p>
              <a:pPr/>
              <a:r>
                <a:t>REBOUND</a:t>
              </a:r>
            </a:p>
          </p:txBody>
        </p:sp>
      </p:grpSp>
      <p:sp>
        <p:nvSpPr>
          <p:cNvPr id="3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Odisseo"/>
          <p:cNvSpPr txBox="1"/>
          <p:nvPr>
            <p:ph type="title"/>
          </p:nvPr>
        </p:nvSpPr>
        <p:spPr>
          <a:xfrm>
            <a:off x="1193800" y="1270000"/>
            <a:ext cx="9779000" cy="5882273"/>
          </a:xfrm>
          <a:prstGeom prst="rect">
            <a:avLst/>
          </a:prstGeom>
        </p:spPr>
        <p:txBody>
          <a:bodyPr/>
          <a:lstStyle/>
          <a:p>
            <a:pPr/>
            <a:r>
              <a:t>Odisseo</a:t>
            </a:r>
          </a:p>
        </p:txBody>
      </p:sp>
      <p:sp>
        <p:nvSpPr>
          <p:cNvPr id="201" name="Differentiable direct N-body simulator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Differentiable direct N-body simulator</a:t>
            </a:r>
          </a:p>
        </p:txBody>
      </p:sp>
      <p:sp>
        <p:nvSpPr>
          <p:cNvPr id="202" name="Slide Number"/>
          <p:cNvSpPr txBox="1"/>
          <p:nvPr>
            <p:ph type="sldNum" sz="quarter" idx="2"/>
          </p:nvPr>
        </p:nvSpPr>
        <p:spPr>
          <a:xfrm>
            <a:off x="12065050" y="13085233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3" name="simulation_Plummer_in_MWpotential.gif" descr="simulation_Plummer_in_MWpotential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78728" y="-1"/>
            <a:ext cx="13716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Progetto senza titolo.png" descr="Progetto senza titol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41107" y="11598109"/>
            <a:ext cx="1826801" cy="1826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ROAD MAP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ROAD MAP:</a:t>
            </a:r>
          </a:p>
        </p:txBody>
      </p:sp>
      <p:sp>
        <p:nvSpPr>
          <p:cNvPr id="391" name="More integrators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More integrators </a:t>
            </a:r>
          </a:p>
          <a:p>
            <a:pPr/>
            <a:r>
              <a:t>Evaluate the accuracy with other Nbody code </a:t>
            </a:r>
          </a:p>
          <a:p>
            <a:pPr/>
            <a:r>
              <a:t>Testing, documentation, …</a:t>
            </a:r>
          </a:p>
        </p:txBody>
      </p:sp>
      <p:pic>
        <p:nvPicPr>
          <p:cNvPr id="39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83710" y="4225620"/>
            <a:ext cx="10931863" cy="405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20178" y="5756173"/>
            <a:ext cx="12059900" cy="5724800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ROAD MAP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ROAD MAP:</a:t>
            </a:r>
          </a:p>
        </p:txBody>
      </p:sp>
      <p:sp>
        <p:nvSpPr>
          <p:cNvPr id="397" name="More integrators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More integrators </a:t>
            </a:r>
          </a:p>
          <a:p>
            <a:pPr/>
            <a:r>
              <a:t>Evaluate the accuracy with other Nbody code </a:t>
            </a:r>
          </a:p>
          <a:p>
            <a:pPr/>
            <a:r>
              <a:t>Testing, documentation, …</a:t>
            </a:r>
          </a:p>
          <a:p>
            <a:pPr/>
            <a:r>
              <a:t>Scalability (speed and memory)</a:t>
            </a:r>
          </a:p>
        </p:txBody>
      </p:sp>
      <p:pic>
        <p:nvPicPr>
          <p:cNvPr id="39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19208" y="3765550"/>
            <a:ext cx="7531101" cy="6184900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OAD MAP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ROAD MAP:</a:t>
            </a:r>
          </a:p>
        </p:txBody>
      </p:sp>
      <p:sp>
        <p:nvSpPr>
          <p:cNvPr id="402" name="More integrators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More integrators </a:t>
            </a:r>
          </a:p>
          <a:p>
            <a:pPr/>
            <a:r>
              <a:t>Evaluate the accuracy with other Nbody code </a:t>
            </a:r>
          </a:p>
          <a:p>
            <a:pPr/>
            <a:r>
              <a:t>Testing, documentation, …</a:t>
            </a:r>
          </a:p>
          <a:p>
            <a:pPr/>
            <a:r>
              <a:t>Scalability (speed and memory)</a:t>
            </a:r>
          </a:p>
          <a:p>
            <a:pPr/>
            <a:r>
              <a:t>Loss function/Gradient Optimization </a:t>
            </a:r>
          </a:p>
        </p:txBody>
      </p:sp>
      <p:pic>
        <p:nvPicPr>
          <p:cNvPr id="40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51461" y="4378788"/>
            <a:ext cx="12147912" cy="6118949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“Differentiable Conservative Radially Symmetric Fluid Simulations and Stellar Winds ◦ jf1uids”, Storcks L. And Buck T. 2024"/>
          <p:cNvSpPr txBox="1"/>
          <p:nvPr/>
        </p:nvSpPr>
        <p:spPr>
          <a:xfrm>
            <a:off x="11524153" y="10718800"/>
            <a:ext cx="9522530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2700">
              <a:lnSpc>
                <a:spcPct val="10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“Differentiable Conservative Radially Symmetric Fluid Simulations and Stellar Winds ◦ jf1uids”, Storcks L. And Buck T. 2024</a:t>
            </a:r>
          </a:p>
        </p:txBody>
      </p:sp>
      <p:sp>
        <p:nvSpPr>
          <p:cNvPr id="4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ROAD MAP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ROAD MAP:</a:t>
            </a:r>
          </a:p>
        </p:txBody>
      </p:sp>
      <p:sp>
        <p:nvSpPr>
          <p:cNvPr id="408" name="More integrators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More integrators </a:t>
            </a:r>
          </a:p>
          <a:p>
            <a:pPr/>
            <a:r>
              <a:t>Evaluate the accuracy with other Nbody code </a:t>
            </a:r>
          </a:p>
          <a:p>
            <a:pPr/>
            <a:r>
              <a:t>Testing, documentation, …</a:t>
            </a:r>
          </a:p>
          <a:p>
            <a:pPr/>
            <a:r>
              <a:t>Scalability (speed and memory)</a:t>
            </a:r>
          </a:p>
          <a:p>
            <a:pPr/>
            <a:r>
              <a:t>Loss function/Gradient Optimization </a:t>
            </a:r>
          </a:p>
          <a:p>
            <a:pPr/>
            <a:r>
              <a:t>SBI (finally!)</a:t>
            </a:r>
          </a:p>
        </p:txBody>
      </p:sp>
      <p:sp>
        <p:nvSpPr>
          <p:cNvPr id="4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Additional slides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Additional slides</a:t>
            </a:r>
          </a:p>
        </p:txBody>
      </p:sp>
      <p:sp>
        <p:nvSpPr>
          <p:cNvPr id="4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ampling of the Plummer potential"/>
          <p:cNvSpPr txBox="1"/>
          <p:nvPr>
            <p:ph type="title"/>
          </p:nvPr>
        </p:nvSpPr>
        <p:spPr>
          <a:xfrm>
            <a:off x="1206500" y="952500"/>
            <a:ext cx="12480605" cy="1444829"/>
          </a:xfrm>
          <a:prstGeom prst="rect">
            <a:avLst/>
          </a:prstGeom>
        </p:spPr>
        <p:txBody>
          <a:bodyPr/>
          <a:lstStyle>
            <a:lvl1pPr defTabSz="1755604">
              <a:defRPr spc="-122" sz="6120"/>
            </a:lvl1pPr>
          </a:lstStyle>
          <a:p>
            <a:pPr/>
            <a:r>
              <a:t>Sampling of the Plummer potential</a:t>
            </a:r>
          </a:p>
        </p:txBody>
      </p:sp>
      <p:sp>
        <p:nvSpPr>
          <p:cNvPr id="415" name="Initial conditions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Initial conditions </a:t>
            </a:r>
          </a:p>
        </p:txBody>
      </p:sp>
      <p:pic>
        <p:nvPicPr>
          <p:cNvPr id="41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11370" y="4593662"/>
            <a:ext cx="9906001" cy="6654801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“Computational Astrophysics lecture slide”, Giuliano Iorio"/>
          <p:cNvSpPr txBox="1"/>
          <p:nvPr/>
        </p:nvSpPr>
        <p:spPr>
          <a:xfrm>
            <a:off x="12233713" y="12064480"/>
            <a:ext cx="10384760" cy="144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80000"/>
              </a:lnSpc>
              <a:spcBef>
                <a:spcPts val="0"/>
              </a:spcBef>
              <a:defRPr b="1" spc="-59" sz="3000"/>
            </a:lvl1pPr>
          </a:lstStyle>
          <a:p>
            <a:pPr/>
            <a:r>
              <a:t>“Computational Astrophysics lecture slide”, Giuliano Iorio</a:t>
            </a:r>
          </a:p>
        </p:txBody>
      </p:sp>
      <p:sp>
        <p:nvSpPr>
          <p:cNvPr id="4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ampling of the Plummer potential"/>
          <p:cNvSpPr txBox="1"/>
          <p:nvPr>
            <p:ph type="title"/>
          </p:nvPr>
        </p:nvSpPr>
        <p:spPr>
          <a:xfrm>
            <a:off x="1206500" y="952500"/>
            <a:ext cx="12480605" cy="1444829"/>
          </a:xfrm>
          <a:prstGeom prst="rect">
            <a:avLst/>
          </a:prstGeom>
        </p:spPr>
        <p:txBody>
          <a:bodyPr/>
          <a:lstStyle>
            <a:lvl1pPr defTabSz="1755604">
              <a:defRPr spc="-122" sz="6120"/>
            </a:lvl1pPr>
          </a:lstStyle>
          <a:p>
            <a:pPr/>
            <a:r>
              <a:t>Sampling of the Plummer potential</a:t>
            </a:r>
          </a:p>
        </p:txBody>
      </p:sp>
      <p:sp>
        <p:nvSpPr>
          <p:cNvPr id="421" name="Initial conditions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Initial conditions </a:t>
            </a:r>
          </a:p>
        </p:txBody>
      </p:sp>
      <p:sp>
        <p:nvSpPr>
          <p:cNvPr id="422" name="“Computational Astrophysics lecture slide”, Giuliano Iorio"/>
          <p:cNvSpPr txBox="1"/>
          <p:nvPr/>
        </p:nvSpPr>
        <p:spPr>
          <a:xfrm>
            <a:off x="12233713" y="12064480"/>
            <a:ext cx="10384760" cy="144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80000"/>
              </a:lnSpc>
              <a:spcBef>
                <a:spcPts val="0"/>
              </a:spcBef>
              <a:defRPr b="1" spc="-59" sz="3000"/>
            </a:lvl1pPr>
          </a:lstStyle>
          <a:p>
            <a:pPr/>
            <a:r>
              <a:t>“Computational Astrophysics lecture slide”, Giuliano Iorio</a:t>
            </a:r>
          </a:p>
        </p:txBody>
      </p:sp>
      <p:pic>
        <p:nvPicPr>
          <p:cNvPr id="42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25203" y="6133286"/>
            <a:ext cx="9944101" cy="5524501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For a stationary, spherical, isotropic system the df depend only on the specific energy of the particle"/>
          <p:cNvSpPr txBox="1"/>
          <p:nvPr/>
        </p:nvSpPr>
        <p:spPr>
          <a:xfrm>
            <a:off x="12191063" y="3485802"/>
            <a:ext cx="10470061" cy="2090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2413955">
              <a:spcBef>
                <a:spcPts val="4400"/>
              </a:spcBef>
              <a:defRPr sz="4752"/>
            </a:lvl1pPr>
          </a:lstStyle>
          <a:p>
            <a:pPr/>
            <a:r>
              <a:t>For a stationary, spherical, isotropic system the df depend only on the specific energy of the particle </a:t>
            </a:r>
          </a:p>
        </p:txBody>
      </p:sp>
      <p:sp>
        <p:nvSpPr>
          <p:cNvPr id="425" name="Equation"/>
          <p:cNvSpPr txBox="1"/>
          <p:nvPr/>
        </p:nvSpPr>
        <p:spPr>
          <a:xfrm>
            <a:off x="20528061" y="4839900"/>
            <a:ext cx="1488533" cy="66983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f</m:t>
                  </m:r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limUpp>
                        <m:e>
                          <m:r>
                            <a:rPr xmlns:a="http://schemas.openxmlformats.org/drawingml/2006/main" sz="48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lim>
                          <m:r>
                            <a:rPr xmlns:a="http://schemas.openxmlformats.org/drawingml/2006/main" sz="48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˜</m:t>
                          </m:r>
                        </m:lim>
                      </m:limUpp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4800">
              <a:solidFill>
                <a:srgbClr val="FFFFFF"/>
              </a:solidFill>
            </a:endParaRPr>
          </a:p>
        </p:txBody>
      </p:sp>
      <p:sp>
        <p:nvSpPr>
          <p:cNvPr id="4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ampling of the Plummer potential"/>
          <p:cNvSpPr txBox="1"/>
          <p:nvPr>
            <p:ph type="title"/>
          </p:nvPr>
        </p:nvSpPr>
        <p:spPr>
          <a:xfrm>
            <a:off x="1206500" y="952500"/>
            <a:ext cx="12480605" cy="1444829"/>
          </a:xfrm>
          <a:prstGeom prst="rect">
            <a:avLst/>
          </a:prstGeom>
        </p:spPr>
        <p:txBody>
          <a:bodyPr/>
          <a:lstStyle>
            <a:lvl1pPr defTabSz="1755604">
              <a:defRPr spc="-122" sz="6120"/>
            </a:lvl1pPr>
          </a:lstStyle>
          <a:p>
            <a:pPr/>
            <a:r>
              <a:t>Sampling of the Plummer potential</a:t>
            </a:r>
          </a:p>
        </p:txBody>
      </p:sp>
      <p:sp>
        <p:nvSpPr>
          <p:cNvPr id="429" name="Initial conditions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Initial conditions </a:t>
            </a:r>
          </a:p>
        </p:txBody>
      </p:sp>
      <p:pic>
        <p:nvPicPr>
          <p:cNvPr id="43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76866" y="4028112"/>
            <a:ext cx="5703972" cy="8696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28118" y="4965692"/>
            <a:ext cx="6967665" cy="6821636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67877" y="2914878"/>
            <a:ext cx="10448245" cy="10448244"/>
          </a:xfrm>
          <a:prstGeom prst="rect">
            <a:avLst/>
          </a:prstGeom>
          <a:ln w="12700">
            <a:miter lim="400000"/>
          </a:ln>
        </p:spPr>
      </p:pic>
      <p:sp>
        <p:nvSpPr>
          <p:cNvPr id="435" name="Sottotitolo 2"/>
          <p:cNvSpPr txBox="1"/>
          <p:nvPr/>
        </p:nvSpPr>
        <p:spPr>
          <a:xfrm>
            <a:off x="7379651" y="12077564"/>
            <a:ext cx="3801291" cy="1347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>
            <a:lvl1pPr defTabSz="1773936">
              <a:spcBef>
                <a:spcPts val="1900"/>
              </a:spcBef>
              <a:defRPr sz="388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ESO/L. Calçada</a:t>
            </a:r>
          </a:p>
        </p:txBody>
      </p:sp>
      <p:sp>
        <p:nvSpPr>
          <p:cNvPr id="436" name="Titolo 1"/>
          <p:cNvSpPr txBox="1"/>
          <p:nvPr/>
        </p:nvSpPr>
        <p:spPr>
          <a:xfrm>
            <a:off x="1056639" y="515831"/>
            <a:ext cx="20848321" cy="2651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>
            <a:lvl1pPr defTabSz="1828800">
              <a:spcBef>
                <a:spcPts val="0"/>
              </a:spcBef>
              <a:defRPr b="1" sz="8800"/>
            </a:lvl1pPr>
          </a:lstStyle>
          <a:p>
            <a:pPr/>
            <a:r>
              <a:t>Hierarchical growth </a:t>
            </a:r>
          </a:p>
        </p:txBody>
      </p:sp>
      <p:sp>
        <p:nvSpPr>
          <p:cNvPr id="437" name="Slide Number"/>
          <p:cNvSpPr txBox="1"/>
          <p:nvPr>
            <p:ph type="sldNum" sz="quarter" idx="2"/>
          </p:nvPr>
        </p:nvSpPr>
        <p:spPr>
          <a:xfrm>
            <a:off x="22142907" y="12791059"/>
            <a:ext cx="564693" cy="5735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Immagine 6" descr="Immagin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6400" y="3820628"/>
            <a:ext cx="10799547" cy="6074744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Sottotitolo 2"/>
          <p:cNvSpPr txBox="1"/>
          <p:nvPr/>
        </p:nvSpPr>
        <p:spPr>
          <a:xfrm>
            <a:off x="1526539" y="9953939"/>
            <a:ext cx="11061701" cy="1285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>
            <a:lvl1pPr defTabSz="1828800">
              <a:lnSpc>
                <a:spcPct val="72000"/>
              </a:lnSpc>
              <a:spcBef>
                <a:spcPts val="2000"/>
              </a:spcBef>
              <a:defRPr sz="3000"/>
            </a:lvl1pPr>
          </a:lstStyle>
          <a:p>
            <a:pPr/>
            <a:r>
              <a:t>‘Exploring the Geometry, Topology and Morphology of Large Scale Structur using Minkowski Functionals’, Sheth et al. 2005. </a:t>
            </a:r>
          </a:p>
        </p:txBody>
      </p:sp>
      <p:sp>
        <p:nvSpPr>
          <p:cNvPr id="441" name="Sottotitolo 2"/>
          <p:cNvSpPr txBox="1"/>
          <p:nvPr/>
        </p:nvSpPr>
        <p:spPr>
          <a:xfrm>
            <a:off x="1767839" y="9046205"/>
            <a:ext cx="2890522" cy="1285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>
            <a:lvl1pPr defTabSz="1828800">
              <a:spcBef>
                <a:spcPts val="2000"/>
              </a:spcBef>
              <a:defRPr sz="4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Springel</a:t>
            </a:r>
          </a:p>
        </p:txBody>
      </p:sp>
      <p:sp>
        <p:nvSpPr>
          <p:cNvPr id="442" name="Titolo 1"/>
          <p:cNvSpPr txBox="1"/>
          <p:nvPr/>
        </p:nvSpPr>
        <p:spPr>
          <a:xfrm>
            <a:off x="1056639" y="515831"/>
            <a:ext cx="20848321" cy="2651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>
            <a:lvl1pPr defTabSz="1828800">
              <a:spcBef>
                <a:spcPts val="0"/>
              </a:spcBef>
              <a:defRPr b="1" sz="8800"/>
            </a:lvl1pPr>
          </a:lstStyle>
          <a:p>
            <a:pPr/>
            <a:r>
              <a:t>Hierarchical growth </a:t>
            </a:r>
          </a:p>
        </p:txBody>
      </p:sp>
      <p:sp>
        <p:nvSpPr>
          <p:cNvPr id="443" name="Slide Number"/>
          <p:cNvSpPr txBox="1"/>
          <p:nvPr>
            <p:ph type="sldNum" sz="quarter" idx="2"/>
          </p:nvPr>
        </p:nvSpPr>
        <p:spPr>
          <a:xfrm>
            <a:off x="22138944" y="12791059"/>
            <a:ext cx="568657" cy="5735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44" name="Equation"/>
          <p:cNvSpPr txBox="1"/>
          <p:nvPr/>
        </p:nvSpPr>
        <p:spPr>
          <a:xfrm>
            <a:off x="14372941" y="4257864"/>
            <a:ext cx="5362223" cy="131125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Λ</m:t>
                  </m:r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C</m:t>
                  </m:r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D</m:t>
                  </m:r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:</m:t>
                  </m:r>
                  <m:f>
                    <m:fPr>
                      <m:ctrlP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num>
                    <m:den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den>
                  </m:f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∝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1.9</m:t>
                      </m:r>
                    </m:sup>
                  </m:sSup>
                </m:oMath>
              </m:oMathPara>
            </a14:m>
            <a:endParaRPr sz="4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Odisseo"/>
          <p:cNvSpPr txBox="1"/>
          <p:nvPr>
            <p:ph type="title"/>
          </p:nvPr>
        </p:nvSpPr>
        <p:spPr>
          <a:xfrm>
            <a:off x="1193800" y="1270000"/>
            <a:ext cx="9779000" cy="5882273"/>
          </a:xfrm>
          <a:prstGeom prst="rect">
            <a:avLst/>
          </a:prstGeom>
        </p:spPr>
        <p:txBody>
          <a:bodyPr/>
          <a:lstStyle/>
          <a:p>
            <a:pPr/>
            <a:r>
              <a:t>Odisseo</a:t>
            </a:r>
          </a:p>
        </p:txBody>
      </p:sp>
      <p:sp>
        <p:nvSpPr>
          <p:cNvPr id="207" name="Differentiable direct N-body simulator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Differentiable direct N-body simulator</a:t>
            </a:r>
          </a:p>
        </p:txBody>
      </p:sp>
      <p:grpSp>
        <p:nvGrpSpPr>
          <p:cNvPr id="210" name="Group"/>
          <p:cNvGrpSpPr/>
          <p:nvPr/>
        </p:nvGrpSpPr>
        <p:grpSpPr>
          <a:xfrm>
            <a:off x="13417359" y="4063070"/>
            <a:ext cx="9534344" cy="7209023"/>
            <a:chOff x="0" y="0"/>
            <a:chExt cx="9534342" cy="7209021"/>
          </a:xfrm>
        </p:grpSpPr>
        <p:sp>
          <p:nvSpPr>
            <p:cNvPr id="208" name="Rectangle"/>
            <p:cNvSpPr/>
            <p:nvPr/>
          </p:nvSpPr>
          <p:spPr>
            <a:xfrm>
              <a:off x="0" y="0"/>
              <a:ext cx="9534343" cy="72090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0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73076" y="156720"/>
              <a:ext cx="9029701" cy="6959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1" name="Slide Number"/>
          <p:cNvSpPr txBox="1"/>
          <p:nvPr>
            <p:ph type="sldNum" sz="quarter" idx="2"/>
          </p:nvPr>
        </p:nvSpPr>
        <p:spPr>
          <a:xfrm>
            <a:off x="12065050" y="13085233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Immagine 6" descr="Immagin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6400" y="3820628"/>
            <a:ext cx="10799547" cy="6074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Immagine 13" descr="Immagine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26081" y="5769943"/>
            <a:ext cx="7487385" cy="7487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50800" cap="rnd">
            <a:solidFill>
              <a:srgbClr val="FF0000"/>
            </a:solidFill>
            <a:prstDash val="sysDash"/>
          </a:ln>
          <a:effectLst>
            <a:outerShdw sx="100000" sy="100000" kx="0" ky="0" algn="b" rotWithShape="0" blurRad="762000" dist="584200" dir="5400000">
              <a:srgbClr val="000000">
                <a:alpha val="22000"/>
              </a:srgbClr>
            </a:outerShdw>
          </a:effectLst>
        </p:spPr>
      </p:pic>
      <p:sp>
        <p:nvSpPr>
          <p:cNvPr id="448" name="Ovale 15"/>
          <p:cNvSpPr/>
          <p:nvPr/>
        </p:nvSpPr>
        <p:spPr>
          <a:xfrm>
            <a:off x="10698480" y="5781040"/>
            <a:ext cx="782321" cy="782321"/>
          </a:xfrm>
          <a:prstGeom prst="ellipse">
            <a:avLst/>
          </a:prstGeom>
          <a:ln w="38100">
            <a:solidFill>
              <a:srgbClr val="FF0000"/>
            </a:solidFill>
            <a:miter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z="36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457" name="Connettore diritto 17"/>
          <p:cNvSpPr/>
          <p:nvPr/>
        </p:nvSpPr>
        <p:spPr>
          <a:xfrm>
            <a:off x="11470105" y="6325448"/>
            <a:ext cx="4392200" cy="1769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38100">
            <a:solidFill>
              <a:srgbClr val="FF0000"/>
            </a:solidFill>
            <a:miter/>
          </a:ln>
        </p:spPr>
        <p:txBody>
          <a:bodyPr/>
          <a:lstStyle/>
          <a:p>
            <a:pPr/>
          </a:p>
        </p:txBody>
      </p:sp>
      <p:sp>
        <p:nvSpPr>
          <p:cNvPr id="458" name="Connettore diritto 21"/>
          <p:cNvSpPr/>
          <p:nvPr/>
        </p:nvSpPr>
        <p:spPr>
          <a:xfrm>
            <a:off x="11470105" y="6325448"/>
            <a:ext cx="4392200" cy="1769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38100">
            <a:solidFill>
              <a:srgbClr val="FF0000"/>
            </a:solidFill>
            <a:miter/>
          </a:ln>
        </p:spPr>
        <p:txBody>
          <a:bodyPr/>
          <a:lstStyle/>
          <a:p>
            <a:pPr/>
          </a:p>
        </p:txBody>
      </p:sp>
      <p:sp>
        <p:nvSpPr>
          <p:cNvPr id="451" name="Sottotitolo 2"/>
          <p:cNvSpPr txBox="1"/>
          <p:nvPr/>
        </p:nvSpPr>
        <p:spPr>
          <a:xfrm>
            <a:off x="12567384" y="11977703"/>
            <a:ext cx="3889275" cy="1420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>
            <a:lvl1pPr defTabSz="1755647">
              <a:spcBef>
                <a:spcPts val="1900"/>
              </a:spcBef>
              <a:defRPr sz="5376">
                <a:solidFill>
                  <a:srgbClr val="FF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Stellar Halo </a:t>
            </a:r>
          </a:p>
        </p:txBody>
      </p:sp>
      <p:sp>
        <p:nvSpPr>
          <p:cNvPr id="452" name="Sottotitolo 2"/>
          <p:cNvSpPr txBox="1"/>
          <p:nvPr/>
        </p:nvSpPr>
        <p:spPr>
          <a:xfrm>
            <a:off x="1526539" y="9953939"/>
            <a:ext cx="11061701" cy="1285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>
            <a:lvl1pPr defTabSz="1828800">
              <a:lnSpc>
                <a:spcPct val="72000"/>
              </a:lnSpc>
              <a:spcBef>
                <a:spcPts val="2000"/>
              </a:spcBef>
              <a:defRPr sz="3000"/>
            </a:lvl1pPr>
          </a:lstStyle>
          <a:p>
            <a:pPr/>
            <a:r>
              <a:t>‘Exploring the Geometry, Topology and Morphology of Large Scale Structur using Minkowski Functionals’, Sheth et al. 2005. </a:t>
            </a:r>
          </a:p>
        </p:txBody>
      </p:sp>
      <p:sp>
        <p:nvSpPr>
          <p:cNvPr id="453" name="Sottotitolo 2"/>
          <p:cNvSpPr txBox="1"/>
          <p:nvPr/>
        </p:nvSpPr>
        <p:spPr>
          <a:xfrm>
            <a:off x="1767839" y="9046205"/>
            <a:ext cx="2890522" cy="1285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>
            <a:lvl1pPr defTabSz="1828800">
              <a:spcBef>
                <a:spcPts val="2000"/>
              </a:spcBef>
              <a:defRPr sz="4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Springel</a:t>
            </a:r>
          </a:p>
        </p:txBody>
      </p:sp>
      <p:sp>
        <p:nvSpPr>
          <p:cNvPr id="454" name="Slide Number"/>
          <p:cNvSpPr txBox="1"/>
          <p:nvPr>
            <p:ph type="sldNum" sz="quarter" idx="2"/>
          </p:nvPr>
        </p:nvSpPr>
        <p:spPr>
          <a:xfrm>
            <a:off x="22117913" y="12791059"/>
            <a:ext cx="589687" cy="5735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55" name="Titolo 1"/>
          <p:cNvSpPr txBox="1"/>
          <p:nvPr/>
        </p:nvSpPr>
        <p:spPr>
          <a:xfrm>
            <a:off x="1056639" y="515831"/>
            <a:ext cx="20848321" cy="2651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>
            <a:lvl1pPr defTabSz="1828800">
              <a:spcBef>
                <a:spcPts val="0"/>
              </a:spcBef>
              <a:defRPr b="1" sz="8800"/>
            </a:lvl1pPr>
          </a:lstStyle>
          <a:p>
            <a:pPr/>
            <a:r>
              <a:t>Hierarchical growth </a:t>
            </a:r>
          </a:p>
        </p:txBody>
      </p:sp>
      <p:sp>
        <p:nvSpPr>
          <p:cNvPr id="456" name="Equation"/>
          <p:cNvSpPr txBox="1"/>
          <p:nvPr/>
        </p:nvSpPr>
        <p:spPr>
          <a:xfrm>
            <a:off x="14372941" y="4257864"/>
            <a:ext cx="5362223" cy="131125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Λ</m:t>
                  </m:r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C</m:t>
                  </m:r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D</m:t>
                  </m:r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:</m:t>
                  </m:r>
                  <m:f>
                    <m:fPr>
                      <m:ctrlP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num>
                    <m:den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den>
                  </m:f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∝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1.9</m:t>
                      </m:r>
                    </m:sup>
                  </m:sSup>
                </m:oMath>
              </m:oMathPara>
            </a14:m>
            <a:endParaRPr sz="4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Titolo 1"/>
          <p:cNvSpPr txBox="1"/>
          <p:nvPr>
            <p:ph type="title"/>
          </p:nvPr>
        </p:nvSpPr>
        <p:spPr>
          <a:xfrm>
            <a:off x="1068809" y="1075370"/>
            <a:ext cx="17538506" cy="2651126"/>
          </a:xfrm>
          <a:prstGeom prst="rect">
            <a:avLst/>
          </a:prstGeom>
        </p:spPr>
        <p:txBody>
          <a:bodyPr/>
          <a:lstStyle/>
          <a:p>
            <a:pPr defTabSz="1755647">
              <a:defRPr b="1" sz="844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Anatomy of the Milky Way</a:t>
            </a:r>
            <a:br/>
            <a:r>
              <a:t> </a:t>
            </a:r>
          </a:p>
        </p:txBody>
      </p:sp>
      <p:grpSp>
        <p:nvGrpSpPr>
          <p:cNvPr id="463" name="Group 14"/>
          <p:cNvGrpSpPr/>
          <p:nvPr/>
        </p:nvGrpSpPr>
        <p:grpSpPr>
          <a:xfrm>
            <a:off x="2026919" y="2576882"/>
            <a:ext cx="20330162" cy="10165081"/>
            <a:chOff x="0" y="0"/>
            <a:chExt cx="20330160" cy="10165080"/>
          </a:xfrm>
        </p:grpSpPr>
        <p:pic>
          <p:nvPicPr>
            <p:cNvPr id="461" name="Picture 5" descr="Picture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0330161" cy="101650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2" name="Rectangle 13"/>
            <p:cNvSpPr/>
            <p:nvPr/>
          </p:nvSpPr>
          <p:spPr>
            <a:xfrm>
              <a:off x="484616" y="283040"/>
              <a:ext cx="9235441" cy="10362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lnSpc>
                  <a:spcPct val="100000"/>
                </a:lnSpc>
                <a:spcBef>
                  <a:spcPts val="0"/>
                </a:spcBef>
                <a:defRPr sz="3600"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</p:grpSp>
      <p:sp>
        <p:nvSpPr>
          <p:cNvPr id="464" name="Slide Number"/>
          <p:cNvSpPr txBox="1"/>
          <p:nvPr>
            <p:ph type="sldNum" sz="quarter" idx="2"/>
          </p:nvPr>
        </p:nvSpPr>
        <p:spPr>
          <a:xfrm>
            <a:off x="22205391" y="12791059"/>
            <a:ext cx="502210" cy="5735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MWsatellites_discoveries" descr="MWsatellites_discoveries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033156" y="3480339"/>
            <a:ext cx="16317688" cy="9178702"/>
          </a:xfrm>
          <a:prstGeom prst="rect">
            <a:avLst/>
          </a:prstGeom>
          <a:ln w="12700">
            <a:miter lim="400000"/>
          </a:ln>
        </p:spPr>
      </p:pic>
      <p:sp>
        <p:nvSpPr>
          <p:cNvPr id="467" name="Sottotitolo 2"/>
          <p:cNvSpPr txBox="1"/>
          <p:nvPr/>
        </p:nvSpPr>
        <p:spPr>
          <a:xfrm>
            <a:off x="3558540" y="12659039"/>
            <a:ext cx="16365220" cy="1285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>
            <a:lvl1pPr defTabSz="1828800">
              <a:spcBef>
                <a:spcPts val="2000"/>
              </a:spcBef>
              <a:defRPr sz="4000"/>
            </a:lvl1pPr>
          </a:lstStyle>
          <a:p>
            <a:pPr/>
            <a:r>
              <a:t>‘Small-Scale Challenges to the ΛCDM Paradigm’, Bulloc et al. 2017</a:t>
            </a:r>
          </a:p>
        </p:txBody>
      </p:sp>
      <p:sp>
        <p:nvSpPr>
          <p:cNvPr id="468" name="Titolo 1"/>
          <p:cNvSpPr txBox="1"/>
          <p:nvPr>
            <p:ph type="title"/>
          </p:nvPr>
        </p:nvSpPr>
        <p:spPr>
          <a:xfrm>
            <a:off x="1068808" y="581884"/>
            <a:ext cx="13938962" cy="2651126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Milky Way satellite map </a:t>
            </a:r>
          </a:p>
        </p:txBody>
      </p:sp>
      <p:sp>
        <p:nvSpPr>
          <p:cNvPr id="469" name="Slide Number"/>
          <p:cNvSpPr txBox="1"/>
          <p:nvPr>
            <p:ph type="sldNum" sz="quarter" idx="2"/>
          </p:nvPr>
        </p:nvSpPr>
        <p:spPr>
          <a:xfrm>
            <a:off x="22155099" y="12791059"/>
            <a:ext cx="552501" cy="5735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4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466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46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66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Picture 2" descr="Picture 2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16331" y="3355358"/>
            <a:ext cx="17151338" cy="9347481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Titolo 1"/>
          <p:cNvSpPr txBox="1"/>
          <p:nvPr/>
        </p:nvSpPr>
        <p:spPr>
          <a:xfrm>
            <a:off x="4319403" y="11752261"/>
            <a:ext cx="11683622" cy="2651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>
            <a:lvl1pPr defTabSz="1828800">
              <a:spcBef>
                <a:spcPts val="0"/>
              </a:spcBef>
              <a:defRPr sz="3000"/>
            </a:lvl1pPr>
          </a:lstStyle>
          <a:p>
            <a:pPr/>
            <a:r>
              <a:t>‘The merger that led to the formation of the Milky Way’s inner stellar halo and thick disk’, Helmi et al. 2018 </a:t>
            </a:r>
          </a:p>
        </p:txBody>
      </p:sp>
      <p:sp>
        <p:nvSpPr>
          <p:cNvPr id="473" name="Titolo 1"/>
          <p:cNvSpPr txBox="1"/>
          <p:nvPr>
            <p:ph type="title"/>
          </p:nvPr>
        </p:nvSpPr>
        <p:spPr>
          <a:xfrm>
            <a:off x="1068809" y="1075370"/>
            <a:ext cx="17538506" cy="2651126"/>
          </a:xfrm>
          <a:prstGeom prst="rect">
            <a:avLst/>
          </a:prstGeom>
        </p:spPr>
        <p:txBody>
          <a:bodyPr/>
          <a:lstStyle/>
          <a:p>
            <a:pPr defTabSz="1755647">
              <a:defRPr b="1" sz="844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Merger simulation</a:t>
            </a:r>
            <a:br/>
            <a:r>
              <a:t> </a:t>
            </a:r>
          </a:p>
        </p:txBody>
      </p:sp>
      <p:sp>
        <p:nvSpPr>
          <p:cNvPr id="474" name="Slide Number"/>
          <p:cNvSpPr txBox="1"/>
          <p:nvPr>
            <p:ph type="sldNum" sz="quarter" idx="2"/>
          </p:nvPr>
        </p:nvSpPr>
        <p:spPr>
          <a:xfrm>
            <a:off x="22139859" y="12791059"/>
            <a:ext cx="567742" cy="5735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rcRect l="9388" t="0" r="22307" b="0"/>
          <a:stretch>
            <a:fillRect/>
          </a:stretch>
        </p:blipFill>
        <p:spPr>
          <a:xfrm>
            <a:off x="5713818" y="3226976"/>
            <a:ext cx="12956362" cy="9958579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Titolo 1"/>
          <p:cNvSpPr txBox="1"/>
          <p:nvPr>
            <p:ph type="title"/>
          </p:nvPr>
        </p:nvSpPr>
        <p:spPr>
          <a:xfrm>
            <a:off x="1068810" y="1075370"/>
            <a:ext cx="10728960" cy="2651126"/>
          </a:xfrm>
          <a:prstGeom prst="rect">
            <a:avLst/>
          </a:prstGeom>
        </p:spPr>
        <p:txBody>
          <a:bodyPr/>
          <a:lstStyle/>
          <a:p>
            <a:pPr defTabSz="1682495">
              <a:defRPr b="1" sz="8096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Galactic Archaeology </a:t>
            </a:r>
            <a:br/>
            <a:r>
              <a:t> </a:t>
            </a:r>
          </a:p>
        </p:txBody>
      </p:sp>
      <p:pic>
        <p:nvPicPr>
          <p:cNvPr id="478" name="Picture 15" descr="Picture 1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8194253">
            <a:off x="11517452" y="6838512"/>
            <a:ext cx="7562082" cy="3106756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Slide Number"/>
          <p:cNvSpPr txBox="1"/>
          <p:nvPr>
            <p:ph type="sldNum" sz="quarter" idx="2"/>
          </p:nvPr>
        </p:nvSpPr>
        <p:spPr>
          <a:xfrm>
            <a:off x="22135896" y="12791059"/>
            <a:ext cx="571704" cy="5735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Titolo 1"/>
          <p:cNvSpPr txBox="1"/>
          <p:nvPr>
            <p:ph type="title"/>
          </p:nvPr>
        </p:nvSpPr>
        <p:spPr>
          <a:xfrm>
            <a:off x="1401307" y="2799777"/>
            <a:ext cx="8601920" cy="2651127"/>
          </a:xfrm>
          <a:prstGeom prst="rect">
            <a:avLst/>
          </a:prstGeom>
        </p:spPr>
        <p:txBody>
          <a:bodyPr/>
          <a:lstStyle/>
          <a:p>
            <a:pPr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b="1"/>
              <a:t>Dynamics</a:t>
            </a:r>
            <a:r>
              <a:t>: </a:t>
            </a:r>
            <a14:m>
              <m:oMath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(</m:t>
                </m:r>
                <m:limUpp>
                  <m:e>
                    <m:r>
                      <a:rPr xmlns:a="http://schemas.openxmlformats.org/drawingml/2006/main" sz="48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x</m:t>
                    </m:r>
                  </m:e>
                  <m:lim>
                    <m:r>
                      <a:rPr xmlns:a="http://schemas.openxmlformats.org/drawingml/2006/main" sz="48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⃗</m:t>
                    </m:r>
                  </m:lim>
                </m:limUpp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,</m:t>
                </m:r>
                <m:limUpp>
                  <m:e>
                    <m:r>
                      <a:rPr xmlns:a="http://schemas.openxmlformats.org/drawingml/2006/main" sz="48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v</m:t>
                    </m:r>
                  </m:e>
                  <m:lim>
                    <m:r>
                      <a:rPr xmlns:a="http://schemas.openxmlformats.org/drawingml/2006/main" sz="48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⃗</m:t>
                    </m:r>
                  </m:lim>
                </m:limUpp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</a:p>
        </p:txBody>
      </p:sp>
      <p:pic>
        <p:nvPicPr>
          <p:cNvPr id="482" name="Immagine 20" descr="Immagine 20"/>
          <p:cNvPicPr>
            <a:picLocks noChangeAspect="1"/>
          </p:cNvPicPr>
          <p:nvPr/>
        </p:nvPicPr>
        <p:blipFill>
          <a:blip r:embed="rId3">
            <a:extLst/>
          </a:blip>
          <a:srcRect l="0" t="0" r="66506" b="0"/>
          <a:stretch>
            <a:fillRect/>
          </a:stretch>
        </p:blipFill>
        <p:spPr>
          <a:xfrm>
            <a:off x="1880496" y="4683412"/>
            <a:ext cx="8122730" cy="6900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Immagine 8" descr="Immagin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7227" y="10179309"/>
            <a:ext cx="3536691" cy="3536691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Titolo 1"/>
          <p:cNvSpPr txBox="1"/>
          <p:nvPr/>
        </p:nvSpPr>
        <p:spPr>
          <a:xfrm>
            <a:off x="12261136" y="11542507"/>
            <a:ext cx="9706391" cy="2651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>
            <a:lvl1pPr defTabSz="1828800">
              <a:spcBef>
                <a:spcPts val="0"/>
              </a:spcBef>
              <a:defRPr sz="3000"/>
            </a:lvl1pPr>
          </a:lstStyle>
          <a:p>
            <a:pPr/>
            <a:r>
              <a:t>‘The merger that led to the formation of the Milky Way’s inner stellar halo and thick disk’, Helmi et al. 2018 </a:t>
            </a:r>
          </a:p>
        </p:txBody>
      </p:sp>
      <p:sp>
        <p:nvSpPr>
          <p:cNvPr id="485" name="Slide Number"/>
          <p:cNvSpPr txBox="1"/>
          <p:nvPr>
            <p:ph type="sldNum" sz="quarter" idx="2"/>
          </p:nvPr>
        </p:nvSpPr>
        <p:spPr>
          <a:xfrm>
            <a:off x="22145040" y="12791059"/>
            <a:ext cx="562561" cy="5735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Immagine 20" descr="Immagine 20"/>
          <p:cNvPicPr>
            <a:picLocks noChangeAspect="1"/>
          </p:cNvPicPr>
          <p:nvPr/>
        </p:nvPicPr>
        <p:blipFill>
          <a:blip r:embed="rId3">
            <a:extLst/>
          </a:blip>
          <a:srcRect l="0" t="0" r="66506" b="0"/>
          <a:stretch>
            <a:fillRect/>
          </a:stretch>
        </p:blipFill>
        <p:spPr>
          <a:xfrm>
            <a:off x="1880496" y="4683412"/>
            <a:ext cx="8122730" cy="6900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Immagine 23" descr="Immagine 23"/>
          <p:cNvPicPr>
            <a:picLocks noChangeAspect="1"/>
          </p:cNvPicPr>
          <p:nvPr/>
        </p:nvPicPr>
        <p:blipFill>
          <a:blip r:embed="rId3">
            <a:extLst/>
          </a:blip>
          <a:srcRect l="67732" t="0" r="0" b="0"/>
          <a:stretch>
            <a:fillRect/>
          </a:stretch>
        </p:blipFill>
        <p:spPr>
          <a:xfrm>
            <a:off x="14600379" y="3671556"/>
            <a:ext cx="8122731" cy="7162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Immagine 8" descr="Immagin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7227" y="10179309"/>
            <a:ext cx="3536691" cy="3536691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Titolo 1"/>
          <p:cNvSpPr txBox="1"/>
          <p:nvPr/>
        </p:nvSpPr>
        <p:spPr>
          <a:xfrm>
            <a:off x="14664255" y="10044444"/>
            <a:ext cx="7939849" cy="2651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/>
          <a:p>
            <a:pPr defTabSz="1828800">
              <a:spcBef>
                <a:spcPts val="0"/>
              </a:spcBef>
              <a:defRPr b="1" sz="4000"/>
            </a:pPr>
            <a:r>
              <a:t>Chemistry: </a:t>
            </a:r>
            <a14:m>
              <m:oMath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Z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α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</a:p>
        </p:txBody>
      </p:sp>
      <p:pic>
        <p:nvPicPr>
          <p:cNvPr id="491" name="Immagine 10" descr="Immagin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125954" y="699736"/>
            <a:ext cx="6258046" cy="3193254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Slide Number"/>
          <p:cNvSpPr txBox="1"/>
          <p:nvPr>
            <p:ph type="sldNum" sz="quarter" idx="2"/>
          </p:nvPr>
        </p:nvSpPr>
        <p:spPr>
          <a:xfrm>
            <a:off x="22135287" y="12791059"/>
            <a:ext cx="572314" cy="5735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93" name="Titolo 1"/>
          <p:cNvSpPr txBox="1"/>
          <p:nvPr/>
        </p:nvSpPr>
        <p:spPr>
          <a:xfrm>
            <a:off x="12261136" y="11542507"/>
            <a:ext cx="9706391" cy="2651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>
            <a:lvl1pPr defTabSz="1828800">
              <a:spcBef>
                <a:spcPts val="0"/>
              </a:spcBef>
              <a:defRPr sz="3000"/>
            </a:lvl1pPr>
          </a:lstStyle>
          <a:p>
            <a:pPr/>
            <a:r>
              <a:t>‘The merger that led to the formation of the Milky Way’s inner stellar halo and thick disk’, Helmi et al. 2018 </a:t>
            </a:r>
          </a:p>
        </p:txBody>
      </p:sp>
      <p:sp>
        <p:nvSpPr>
          <p:cNvPr id="494" name="Titolo 1"/>
          <p:cNvSpPr txBox="1"/>
          <p:nvPr>
            <p:ph type="title"/>
          </p:nvPr>
        </p:nvSpPr>
        <p:spPr>
          <a:xfrm>
            <a:off x="1401307" y="2799777"/>
            <a:ext cx="8601920" cy="2651127"/>
          </a:xfrm>
          <a:prstGeom prst="rect">
            <a:avLst/>
          </a:prstGeom>
        </p:spPr>
        <p:txBody>
          <a:bodyPr/>
          <a:lstStyle/>
          <a:p>
            <a:pPr>
              <a:defRPr b="1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Dynamics: </a:t>
            </a:r>
            <a14:m>
              <m:oMath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(</m:t>
                </m:r>
                <m:limUpp>
                  <m:e>
                    <m:r>
                      <a:rPr xmlns:a="http://schemas.openxmlformats.org/drawingml/2006/main" sz="48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x</m:t>
                    </m:r>
                  </m:e>
                  <m:lim>
                    <m:r>
                      <a:rPr xmlns:a="http://schemas.openxmlformats.org/drawingml/2006/main" sz="48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⃗</m:t>
                    </m:r>
                  </m:lim>
                </m:limUpp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,</m:t>
                </m:r>
                <m:limUpp>
                  <m:e>
                    <m:r>
                      <a:rPr xmlns:a="http://schemas.openxmlformats.org/drawingml/2006/main" sz="48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v</m:t>
                    </m:r>
                  </m:e>
                  <m:lim>
                    <m:r>
                      <a:rPr xmlns:a="http://schemas.openxmlformats.org/drawingml/2006/main" sz="48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⃗</m:t>
                    </m:r>
                  </m:lim>
                </m:limUpp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Immagine 20" descr="Immagine 20"/>
          <p:cNvPicPr>
            <a:picLocks noChangeAspect="1"/>
          </p:cNvPicPr>
          <p:nvPr/>
        </p:nvPicPr>
        <p:blipFill>
          <a:blip r:embed="rId3">
            <a:extLst/>
          </a:blip>
          <a:srcRect l="0" t="0" r="66506" b="0"/>
          <a:stretch>
            <a:fillRect/>
          </a:stretch>
        </p:blipFill>
        <p:spPr>
          <a:xfrm>
            <a:off x="1880496" y="4683412"/>
            <a:ext cx="8122730" cy="6900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Immagine 23" descr="Immagine 23"/>
          <p:cNvPicPr>
            <a:picLocks noChangeAspect="1"/>
          </p:cNvPicPr>
          <p:nvPr/>
        </p:nvPicPr>
        <p:blipFill>
          <a:blip r:embed="rId3">
            <a:extLst/>
          </a:blip>
          <a:srcRect l="67732" t="0" r="0" b="0"/>
          <a:stretch>
            <a:fillRect/>
          </a:stretch>
        </p:blipFill>
        <p:spPr>
          <a:xfrm>
            <a:off x="14600379" y="3671556"/>
            <a:ext cx="8122731" cy="7162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Immagine 8" descr="Immagin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7227" y="10179309"/>
            <a:ext cx="3536691" cy="3536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Immagine 10" descr="Immagin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125954" y="699736"/>
            <a:ext cx="6258046" cy="3193254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Titolo 1"/>
          <p:cNvSpPr txBox="1"/>
          <p:nvPr/>
        </p:nvSpPr>
        <p:spPr>
          <a:xfrm>
            <a:off x="1202461" y="534221"/>
            <a:ext cx="20848321" cy="2651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>
            <a:lvl1pPr defTabSz="1828800">
              <a:spcBef>
                <a:spcPts val="0"/>
              </a:spcBef>
              <a:defRPr b="1" sz="8500"/>
            </a:lvl1pPr>
          </a:lstStyle>
          <a:p>
            <a:pPr/>
            <a:r>
              <a:t>Gaia Sausage-Enceladus (GS/E)</a:t>
            </a:r>
          </a:p>
        </p:txBody>
      </p:sp>
      <p:sp>
        <p:nvSpPr>
          <p:cNvPr id="501" name="Slide Number"/>
          <p:cNvSpPr txBox="1"/>
          <p:nvPr>
            <p:ph type="sldNum" sz="quarter" idx="2"/>
          </p:nvPr>
        </p:nvSpPr>
        <p:spPr>
          <a:xfrm>
            <a:off x="22170034" y="12791059"/>
            <a:ext cx="537566" cy="5735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02" name="Titolo 1"/>
          <p:cNvSpPr txBox="1"/>
          <p:nvPr/>
        </p:nvSpPr>
        <p:spPr>
          <a:xfrm>
            <a:off x="12261136" y="11542507"/>
            <a:ext cx="9706391" cy="2651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>
            <a:lvl1pPr defTabSz="1828800">
              <a:spcBef>
                <a:spcPts val="0"/>
              </a:spcBef>
              <a:defRPr sz="3000"/>
            </a:lvl1pPr>
          </a:lstStyle>
          <a:p>
            <a:pPr/>
            <a:r>
              <a:t>‘The merger that led to the formation of the Milky Way’s inner stellar halo and thick disk’, Helmi et al. 2018 </a:t>
            </a:r>
          </a:p>
        </p:txBody>
      </p:sp>
      <p:sp>
        <p:nvSpPr>
          <p:cNvPr id="503" name="Titolo 1"/>
          <p:cNvSpPr txBox="1"/>
          <p:nvPr>
            <p:ph type="title"/>
          </p:nvPr>
        </p:nvSpPr>
        <p:spPr>
          <a:xfrm>
            <a:off x="1401307" y="2799777"/>
            <a:ext cx="8601920" cy="2651127"/>
          </a:xfrm>
          <a:prstGeom prst="rect">
            <a:avLst/>
          </a:prstGeom>
        </p:spPr>
        <p:txBody>
          <a:bodyPr/>
          <a:lstStyle/>
          <a:p>
            <a:pPr>
              <a:defRPr b="1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Dynamics: </a:t>
            </a:r>
            <a14:m>
              <m:oMath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(</m:t>
                </m:r>
                <m:limUpp>
                  <m:e>
                    <m:r>
                      <a:rPr xmlns:a="http://schemas.openxmlformats.org/drawingml/2006/main" sz="48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x</m:t>
                    </m:r>
                  </m:e>
                  <m:lim>
                    <m:r>
                      <a:rPr xmlns:a="http://schemas.openxmlformats.org/drawingml/2006/main" sz="48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⃗</m:t>
                    </m:r>
                  </m:lim>
                </m:limUpp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,</m:t>
                </m:r>
                <m:limUpp>
                  <m:e>
                    <m:r>
                      <a:rPr xmlns:a="http://schemas.openxmlformats.org/drawingml/2006/main" sz="48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v</m:t>
                    </m:r>
                  </m:e>
                  <m:lim>
                    <m:r>
                      <a:rPr xmlns:a="http://schemas.openxmlformats.org/drawingml/2006/main" sz="48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⃗</m:t>
                    </m:r>
                  </m:lim>
                </m:limUpp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</a:p>
        </p:txBody>
      </p:sp>
      <p:sp>
        <p:nvSpPr>
          <p:cNvPr id="504" name="Titolo 1"/>
          <p:cNvSpPr txBox="1"/>
          <p:nvPr/>
        </p:nvSpPr>
        <p:spPr>
          <a:xfrm>
            <a:off x="14664255" y="10044444"/>
            <a:ext cx="7939849" cy="2651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/>
          <a:p>
            <a:pPr defTabSz="1828800">
              <a:spcBef>
                <a:spcPts val="0"/>
              </a:spcBef>
              <a:defRPr b="1" sz="4000"/>
            </a:pPr>
            <a:r>
              <a:t>Chemistry: </a:t>
            </a:r>
            <a14:m>
              <m:oMath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Z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α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Immagine 6" descr="Immagin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35465" y="2043683"/>
            <a:ext cx="10384929" cy="6247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Immagine 4" descr="Immagin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14287" y="7672036"/>
            <a:ext cx="11096444" cy="4805475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Titolo 1"/>
          <p:cNvSpPr txBox="1"/>
          <p:nvPr>
            <p:ph type="title"/>
          </p:nvPr>
        </p:nvSpPr>
        <p:spPr>
          <a:xfrm>
            <a:off x="1314287" y="5316239"/>
            <a:ext cx="5581367" cy="265112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Dynamics</a:t>
            </a:r>
          </a:p>
        </p:txBody>
      </p:sp>
      <p:sp>
        <p:nvSpPr>
          <p:cNvPr id="509" name="Titolo 1"/>
          <p:cNvSpPr txBox="1"/>
          <p:nvPr/>
        </p:nvSpPr>
        <p:spPr>
          <a:xfrm>
            <a:off x="18437603" y="7967365"/>
            <a:ext cx="7939849" cy="2651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>
            <a:lvl1pPr defTabSz="1828800">
              <a:spcBef>
                <a:spcPts val="0"/>
              </a:spcBef>
              <a:defRPr sz="8400">
                <a:latin typeface="Produkt Regular"/>
                <a:ea typeface="Produkt Regular"/>
                <a:cs typeface="Produkt Regular"/>
                <a:sym typeface="Produkt Regular"/>
              </a:defRPr>
            </a:lvl1pPr>
          </a:lstStyle>
          <a:p>
            <a:pPr/>
            <a:r>
              <a:t>Chemistry</a:t>
            </a:r>
          </a:p>
        </p:txBody>
      </p:sp>
      <p:sp>
        <p:nvSpPr>
          <p:cNvPr id="510" name="Titolo 1"/>
          <p:cNvSpPr txBox="1"/>
          <p:nvPr/>
        </p:nvSpPr>
        <p:spPr>
          <a:xfrm>
            <a:off x="13516959" y="11752261"/>
            <a:ext cx="10021939" cy="2651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/>
          <a:p>
            <a:pPr defTabSz="1828800">
              <a:spcBef>
                <a:spcPts val="0"/>
              </a:spcBef>
              <a:defRPr sz="3000"/>
            </a:pPr>
            <a:r>
              <a:t>‘On the mass assembly history of the Milky Way:</a:t>
            </a:r>
          </a:p>
          <a:p>
            <a:pPr defTabSz="1828800">
              <a:spcBef>
                <a:spcPts val="0"/>
              </a:spcBef>
              <a:defRPr sz="3000"/>
            </a:pPr>
            <a:r>
              <a:t>clues from its stellar halo’, Horta et al. 2024</a:t>
            </a:r>
          </a:p>
        </p:txBody>
      </p:sp>
      <p:sp>
        <p:nvSpPr>
          <p:cNvPr id="511" name="Titolo 1"/>
          <p:cNvSpPr txBox="1"/>
          <p:nvPr/>
        </p:nvSpPr>
        <p:spPr>
          <a:xfrm>
            <a:off x="1115376" y="478573"/>
            <a:ext cx="20848320" cy="2651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>
            <a:lvl1pPr defTabSz="1828800">
              <a:spcBef>
                <a:spcPts val="0"/>
              </a:spcBef>
              <a:defRPr b="1" sz="8800"/>
            </a:lvl1pPr>
          </a:lstStyle>
          <a:p>
            <a:pPr/>
            <a:r>
              <a:t>The modern picture</a:t>
            </a:r>
          </a:p>
        </p:txBody>
      </p:sp>
      <p:sp>
        <p:nvSpPr>
          <p:cNvPr id="512" name="Slide Number"/>
          <p:cNvSpPr txBox="1"/>
          <p:nvPr>
            <p:ph type="sldNum" sz="quarter" idx="2"/>
          </p:nvPr>
        </p:nvSpPr>
        <p:spPr>
          <a:xfrm>
            <a:off x="22138944" y="12791059"/>
            <a:ext cx="568657" cy="5735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egnaposto contenuto 2"/>
          <p:cNvSpPr txBox="1"/>
          <p:nvPr>
            <p:ph type="body" sz="half" idx="1"/>
          </p:nvPr>
        </p:nvSpPr>
        <p:spPr>
          <a:xfrm>
            <a:off x="1676400" y="3536650"/>
            <a:ext cx="8544163" cy="12389149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Train a Neural Density Estimate (NDE) of the </a:t>
            </a:r>
            <a:r>
              <a:rPr>
                <a:solidFill>
                  <a:schemeClr val="accent5"/>
                </a:solidFill>
              </a:rPr>
              <a:t>Posterior </a:t>
            </a:r>
            <a14:m>
              <m:oMath>
                <m:r>
                  <a:rPr xmlns:a="http://schemas.openxmlformats.org/drawingml/2006/main" sz="4800" i="1">
                    <a:solidFill>
                      <a:srgbClr val="EE210C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4800" i="1">
                    <a:solidFill>
                      <a:srgbClr val="EE210C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800" i="1">
                    <a:solidFill>
                      <a:srgbClr val="EE210C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4800" i="1">
                    <a:solidFill>
                      <a:srgbClr val="EE210C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4800" i="1">
                    <a:solidFill>
                      <a:srgbClr val="EE210C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4800" i="1">
                    <a:solidFill>
                      <a:srgbClr val="EE210C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on </a:t>
            </a:r>
            <a14:m>
              <m:oMath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pairs</a:t>
            </a:r>
          </a:p>
          <a:p>
            <a:pPr marL="0" indent="0">
              <a:buSzTx/>
              <a:buNone/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pic>
        <p:nvPicPr>
          <p:cNvPr id="515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93675" y="4377211"/>
            <a:ext cx="12695731" cy="5882356"/>
          </a:xfrm>
          <a:prstGeom prst="rect">
            <a:avLst/>
          </a:prstGeom>
          <a:ln w="12700">
            <a:miter lim="400000"/>
          </a:ln>
        </p:spPr>
      </p:pic>
      <p:sp>
        <p:nvSpPr>
          <p:cNvPr id="516" name="Segnaposto contenuto 2"/>
          <p:cNvSpPr txBox="1"/>
          <p:nvPr/>
        </p:nvSpPr>
        <p:spPr>
          <a:xfrm>
            <a:off x="10485115" y="10985527"/>
            <a:ext cx="12854945" cy="1368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>
            <a:lvl1pPr defTabSz="1792223">
              <a:spcBef>
                <a:spcPts val="1900"/>
              </a:spcBef>
              <a:defRPr sz="3528"/>
            </a:lvl1pPr>
          </a:lstStyle>
          <a:p>
            <a:pPr/>
            <a:r>
              <a:t>"Training deep neural density estimators to identify mechanistic models of neural dynamics“, Gonçalves, et al. 2024</a:t>
            </a:r>
          </a:p>
        </p:txBody>
      </p:sp>
      <p:sp>
        <p:nvSpPr>
          <p:cNvPr id="517" name="Titolo 1"/>
          <p:cNvSpPr txBox="1"/>
          <p:nvPr/>
        </p:nvSpPr>
        <p:spPr>
          <a:xfrm>
            <a:off x="1187267" y="556077"/>
            <a:ext cx="20848321" cy="2651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>
            <a:lvl1pPr defTabSz="1828800">
              <a:spcBef>
                <a:spcPts val="0"/>
              </a:spcBef>
              <a:defRPr b="1" sz="8800"/>
            </a:lvl1pPr>
          </a:lstStyle>
          <a:p>
            <a:pPr/>
            <a:r>
              <a:t>Simulation Based Inference (SBI)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Force calculation is exact…"/>
          <p:cNvSpPr txBox="1"/>
          <p:nvPr>
            <p:ph type="body" sz="half" idx="1"/>
          </p:nvPr>
        </p:nvSpPr>
        <p:spPr>
          <a:xfrm>
            <a:off x="1206500" y="2447838"/>
            <a:ext cx="9779000" cy="10056678"/>
          </a:xfrm>
          <a:prstGeom prst="rect">
            <a:avLst/>
          </a:prstGeom>
        </p:spPr>
        <p:txBody>
          <a:bodyPr/>
          <a:lstStyle/>
          <a:p>
            <a:pPr/>
            <a:r>
              <a:t>Force calculation is exact </a:t>
            </a:r>
          </a:p>
          <a:p>
            <a:pPr/>
            <a:r>
              <a:t>Differentiable simulations </a:t>
            </a:r>
            <a:r>
              <a:rPr>
                <a:solidFill>
                  <a:schemeClr val="accent5"/>
                </a:solidFill>
              </a:rPr>
              <a:t>S</a:t>
            </a:r>
            <a:r>
              <a:t> in jax: </a:t>
            </a:r>
            <a:r>
              <a:rPr>
                <a:solidFill>
                  <a:schemeClr val="accent5"/>
                </a:solidFill>
              </a:rPr>
              <a:t>informative </a:t>
            </a:r>
            <a:r>
              <a:t>for inverse modeling !</a:t>
            </a:r>
          </a:p>
        </p:txBody>
      </p:sp>
      <p:sp>
        <p:nvSpPr>
          <p:cNvPr id="214" name="Galactic Archaeology Inverse modelling"/>
          <p:cNvSpPr txBox="1"/>
          <p:nvPr>
            <p:ph type="title"/>
          </p:nvPr>
        </p:nvSpPr>
        <p:spPr>
          <a:xfrm>
            <a:off x="1206500" y="952500"/>
            <a:ext cx="14825525" cy="1435100"/>
          </a:xfrm>
          <a:prstGeom prst="rect">
            <a:avLst/>
          </a:prstGeom>
        </p:spPr>
        <p:txBody>
          <a:bodyPr/>
          <a:lstStyle>
            <a:lvl1pPr defTabSz="1828754">
              <a:defRPr spc="-127" sz="6375"/>
            </a:lvl1pPr>
          </a:lstStyle>
          <a:p>
            <a:pPr/>
            <a:r>
              <a:t>Galactic Archaeology Inverse modelling </a:t>
            </a:r>
          </a:p>
        </p:txBody>
      </p:sp>
      <p:sp>
        <p:nvSpPr>
          <p:cNvPr id="215" name="Slide Number"/>
          <p:cNvSpPr txBox="1"/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8058421" y="354477"/>
            <a:ext cx="5695314" cy="3298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egnaposto contenuto 2"/>
          <p:cNvSpPr txBox="1"/>
          <p:nvPr>
            <p:ph type="body" sz="half" idx="1"/>
          </p:nvPr>
        </p:nvSpPr>
        <p:spPr>
          <a:xfrm>
            <a:off x="1676400" y="3536650"/>
            <a:ext cx="8544163" cy="12389149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Train a Neural Density Estimate (NDE) of the Posterior </a:t>
            </a:r>
            <a14:m>
              <m:oMath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on </a:t>
            </a:r>
            <a14:m>
              <m:oMath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pairs</a:t>
            </a:r>
          </a:p>
          <a:p>
            <a:pPr marL="0" indent="0">
              <a:buSzTx/>
              <a:buNone/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0" indent="0">
              <a:buSzTx/>
              <a:buNone/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Ingredients: </a:t>
            </a:r>
          </a:p>
          <a:p>
            <a:pPr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Prior </a:t>
            </a:r>
            <a14:m>
              <m:oMath>
                <m:r>
                  <a:rPr xmlns:a="http://schemas.openxmlformats.org/drawingml/2006/main" sz="4800" i="1">
                    <a:solidFill>
                      <a:srgbClr val="EE210C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4800" i="1">
                    <a:solidFill>
                      <a:srgbClr val="EE210C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800" i="1">
                    <a:solidFill>
                      <a:srgbClr val="EE210C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4800" i="1">
                    <a:solidFill>
                      <a:srgbClr val="EE210C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</a:t>
            </a:r>
            <a:endParaRPr>
              <a:solidFill>
                <a:srgbClr val="EE220D"/>
              </a:solidFill>
            </a:endParaRPr>
          </a:p>
        </p:txBody>
      </p:sp>
      <p:pic>
        <p:nvPicPr>
          <p:cNvPr id="520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93675" y="4377211"/>
            <a:ext cx="12695731" cy="5882356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Oval 3"/>
          <p:cNvSpPr/>
          <p:nvPr/>
        </p:nvSpPr>
        <p:spPr>
          <a:xfrm>
            <a:off x="10290950" y="5997911"/>
            <a:ext cx="2640956" cy="2640956"/>
          </a:xfrm>
          <a:prstGeom prst="ellipse">
            <a:avLst/>
          </a:prstGeom>
          <a:ln w="50800">
            <a:solidFill>
              <a:srgbClr val="FF0000"/>
            </a:solidFill>
            <a:miter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z="36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522" name="Segnaposto contenuto 2"/>
          <p:cNvSpPr txBox="1"/>
          <p:nvPr/>
        </p:nvSpPr>
        <p:spPr>
          <a:xfrm>
            <a:off x="10485115" y="10985527"/>
            <a:ext cx="12854945" cy="1368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>
            <a:lvl1pPr defTabSz="1792223">
              <a:spcBef>
                <a:spcPts val="1900"/>
              </a:spcBef>
              <a:defRPr sz="3528"/>
            </a:lvl1pPr>
          </a:lstStyle>
          <a:p>
            <a:pPr/>
            <a:r>
              <a:t>"Training deep neural density estimators to identify mechanistic models of neural dynamics“, Gonçalves, et al. 2024</a:t>
            </a:r>
          </a:p>
        </p:txBody>
      </p:sp>
      <p:sp>
        <p:nvSpPr>
          <p:cNvPr id="523" name="Titolo 1"/>
          <p:cNvSpPr txBox="1"/>
          <p:nvPr/>
        </p:nvSpPr>
        <p:spPr>
          <a:xfrm>
            <a:off x="1187267" y="556077"/>
            <a:ext cx="20848321" cy="2651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>
            <a:lvl1pPr defTabSz="1828800">
              <a:spcBef>
                <a:spcPts val="0"/>
              </a:spcBef>
              <a:defRPr b="1" sz="8800"/>
            </a:lvl1pPr>
          </a:lstStyle>
          <a:p>
            <a:pPr/>
            <a:r>
              <a:t>Simulation Based Inference (SBI)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egnaposto contenuto 2"/>
          <p:cNvSpPr txBox="1"/>
          <p:nvPr>
            <p:ph type="body" sz="half" idx="1"/>
          </p:nvPr>
        </p:nvSpPr>
        <p:spPr>
          <a:xfrm>
            <a:off x="1676400" y="3536650"/>
            <a:ext cx="8544163" cy="12389149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Train a Neural Density Estimate (NDE) of the Posterior </a:t>
            </a:r>
            <a14:m>
              <m:oMath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on </a:t>
            </a:r>
            <a14:m>
              <m:oMath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pairs</a:t>
            </a:r>
          </a:p>
          <a:p>
            <a:pPr marL="0" indent="0">
              <a:buSzTx/>
              <a:buNone/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0" indent="0">
              <a:buSzTx/>
              <a:buNone/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Ingredients: </a:t>
            </a:r>
          </a:p>
          <a:p>
            <a:pPr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Prior </a:t>
            </a:r>
            <a14:m>
              <m:oMath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</a:t>
            </a:r>
          </a:p>
          <a:p>
            <a:pPr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Simulator </a:t>
            </a:r>
            <a14:m>
              <m:oMath>
                <m:r>
                  <a:rPr xmlns:a="http://schemas.openxmlformats.org/drawingml/2006/main" sz="4800" i="1">
                    <a:solidFill>
                      <a:srgbClr val="EE210C"/>
                    </a:solidFill>
                    <a:latin typeface="Cambria Math" panose="02040503050406030204" pitchFamily="18" charset="0"/>
                  </a:rPr>
                  <m:t>S</m:t>
                </m:r>
              </m:oMath>
            </a14:m>
            <a:endParaRPr>
              <a:solidFill>
                <a:srgbClr val="EE220D"/>
              </a:solidFill>
            </a:endParaRPr>
          </a:p>
        </p:txBody>
      </p:sp>
      <p:pic>
        <p:nvPicPr>
          <p:cNvPr id="526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93675" y="4377211"/>
            <a:ext cx="12695731" cy="5882356"/>
          </a:xfrm>
          <a:prstGeom prst="rect">
            <a:avLst/>
          </a:prstGeom>
          <a:ln w="12700">
            <a:miter lim="400000"/>
          </a:ln>
        </p:spPr>
      </p:pic>
      <p:sp>
        <p:nvSpPr>
          <p:cNvPr id="527" name="Oval 3"/>
          <p:cNvSpPr/>
          <p:nvPr/>
        </p:nvSpPr>
        <p:spPr>
          <a:xfrm>
            <a:off x="10290950" y="4000437"/>
            <a:ext cx="2640956" cy="2640957"/>
          </a:xfrm>
          <a:prstGeom prst="ellipse">
            <a:avLst/>
          </a:prstGeom>
          <a:ln w="50800">
            <a:solidFill>
              <a:srgbClr val="FF0000"/>
            </a:solidFill>
            <a:miter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z="36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528" name="Segnaposto contenuto 2"/>
          <p:cNvSpPr txBox="1"/>
          <p:nvPr/>
        </p:nvSpPr>
        <p:spPr>
          <a:xfrm>
            <a:off x="10485115" y="10985527"/>
            <a:ext cx="12854945" cy="1368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>
            <a:lvl1pPr defTabSz="1792223">
              <a:spcBef>
                <a:spcPts val="1900"/>
              </a:spcBef>
              <a:defRPr sz="3528"/>
            </a:lvl1pPr>
          </a:lstStyle>
          <a:p>
            <a:pPr/>
            <a:r>
              <a:t>"Training deep neural density estimators to identify mechanistic models of neural dynamics“, Gonçalves, et al. 2024</a:t>
            </a:r>
          </a:p>
        </p:txBody>
      </p:sp>
      <p:sp>
        <p:nvSpPr>
          <p:cNvPr id="529" name="Titolo 1"/>
          <p:cNvSpPr txBox="1"/>
          <p:nvPr/>
        </p:nvSpPr>
        <p:spPr>
          <a:xfrm>
            <a:off x="1187267" y="556077"/>
            <a:ext cx="20848321" cy="2651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>
            <a:lvl1pPr defTabSz="1828800">
              <a:spcBef>
                <a:spcPts val="0"/>
              </a:spcBef>
              <a:defRPr b="1" sz="8800"/>
            </a:lvl1pPr>
          </a:lstStyle>
          <a:p>
            <a:pPr/>
            <a:r>
              <a:t>Simulation Based Inference (SBI)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egnaposto contenuto 2"/>
          <p:cNvSpPr txBox="1"/>
          <p:nvPr>
            <p:ph type="body" sz="half" idx="1"/>
          </p:nvPr>
        </p:nvSpPr>
        <p:spPr>
          <a:xfrm>
            <a:off x="1676400" y="3536650"/>
            <a:ext cx="8544163" cy="12389149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Train a Neural Density Estimate (NDE) of the Posterior </a:t>
            </a:r>
            <a14:m>
              <m:oMath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on </a:t>
            </a:r>
            <a14:m>
              <m:oMath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pairs</a:t>
            </a:r>
          </a:p>
          <a:p>
            <a:pPr marL="0" indent="0">
              <a:buSzTx/>
              <a:buNone/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0" indent="0">
              <a:buSzTx/>
              <a:buNone/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Ingredients: </a:t>
            </a:r>
          </a:p>
          <a:p>
            <a:pPr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Prior </a:t>
            </a:r>
            <a14:m>
              <m:oMath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</a:t>
            </a:r>
          </a:p>
          <a:p>
            <a:pPr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Simulator </a:t>
            </a:r>
            <a14:m>
              <m:oMath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S</m:t>
                </m:r>
              </m:oMath>
            </a14:m>
          </a:p>
          <a:p>
            <a:pPr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Observations </a:t>
            </a:r>
            <a14:m>
              <m:oMath>
                <m:r>
                  <a:rPr xmlns:a="http://schemas.openxmlformats.org/drawingml/2006/main" sz="4800" i="1">
                    <a:solidFill>
                      <a:srgbClr val="EE210C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4800" i="1">
                    <a:solidFill>
                      <a:srgbClr val="EE210C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4800" i="1">
                    <a:solidFill>
                      <a:srgbClr val="EE210C"/>
                    </a:solidFill>
                    <a:latin typeface="Cambria Math" panose="02040503050406030204" pitchFamily="18" charset="0"/>
                  </a:rPr>
                  <m:t>S</m:t>
                </m:r>
                <m:r>
                  <a:rPr xmlns:a="http://schemas.openxmlformats.org/drawingml/2006/main" sz="4800" i="1">
                    <a:solidFill>
                      <a:srgbClr val="EE210C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800" i="1">
                    <a:solidFill>
                      <a:srgbClr val="EE210C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4800" i="1">
                    <a:solidFill>
                      <a:srgbClr val="EE210C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endParaRPr>
              <a:solidFill>
                <a:srgbClr val="EE220D"/>
              </a:solidFill>
            </a:endParaRPr>
          </a:p>
        </p:txBody>
      </p:sp>
      <p:pic>
        <p:nvPicPr>
          <p:cNvPr id="532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93675" y="4377211"/>
            <a:ext cx="12695731" cy="5882356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Oval 3"/>
          <p:cNvSpPr/>
          <p:nvPr/>
        </p:nvSpPr>
        <p:spPr>
          <a:xfrm>
            <a:off x="13824532" y="5997911"/>
            <a:ext cx="2640957" cy="2640956"/>
          </a:xfrm>
          <a:prstGeom prst="ellipse">
            <a:avLst/>
          </a:prstGeom>
          <a:ln w="50800">
            <a:solidFill>
              <a:srgbClr val="FF0000"/>
            </a:solidFill>
            <a:miter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z="36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534" name="Segnaposto contenuto 2"/>
          <p:cNvSpPr txBox="1"/>
          <p:nvPr/>
        </p:nvSpPr>
        <p:spPr>
          <a:xfrm>
            <a:off x="10485115" y="10985527"/>
            <a:ext cx="12854945" cy="1368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>
            <a:lvl1pPr defTabSz="1792223">
              <a:spcBef>
                <a:spcPts val="1900"/>
              </a:spcBef>
              <a:defRPr sz="3528"/>
            </a:lvl1pPr>
          </a:lstStyle>
          <a:p>
            <a:pPr/>
            <a:r>
              <a:t>"Training deep neural density estimators to identify mechanistic models of neural dynamics“, Gonçalves, et al. 2024</a:t>
            </a:r>
          </a:p>
        </p:txBody>
      </p:sp>
      <p:sp>
        <p:nvSpPr>
          <p:cNvPr id="535" name="Titolo 1"/>
          <p:cNvSpPr txBox="1"/>
          <p:nvPr/>
        </p:nvSpPr>
        <p:spPr>
          <a:xfrm>
            <a:off x="1187267" y="556077"/>
            <a:ext cx="20848321" cy="2651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>
            <a:lvl1pPr defTabSz="1828800">
              <a:spcBef>
                <a:spcPts val="0"/>
              </a:spcBef>
              <a:defRPr b="1" sz="8800"/>
            </a:lvl1pPr>
          </a:lstStyle>
          <a:p>
            <a:pPr/>
            <a:r>
              <a:t>Simulation Based Inference (SBI)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egnaposto contenuto 2"/>
          <p:cNvSpPr txBox="1"/>
          <p:nvPr>
            <p:ph type="body" sz="half" idx="1"/>
          </p:nvPr>
        </p:nvSpPr>
        <p:spPr>
          <a:xfrm>
            <a:off x="1676400" y="3536650"/>
            <a:ext cx="8544163" cy="12389149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Train a Neural Density Estimate (NDE) of the Posterior </a:t>
            </a:r>
            <a14:m>
              <m:oMath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on </a:t>
            </a:r>
            <a14:m>
              <m:oMath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pairs</a:t>
            </a:r>
          </a:p>
          <a:p>
            <a:pPr marL="0" indent="0">
              <a:buSzTx/>
              <a:buNone/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0" indent="0">
              <a:buSzTx/>
              <a:buNone/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Ingredients: </a:t>
            </a:r>
          </a:p>
          <a:p>
            <a:pPr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Prior </a:t>
            </a:r>
            <a14:m>
              <m:oMath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</a:t>
            </a:r>
          </a:p>
          <a:p>
            <a:pPr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Simulator </a:t>
            </a:r>
            <a14:m>
              <m:oMath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S</m:t>
                </m:r>
              </m:oMath>
            </a14:m>
          </a:p>
          <a:p>
            <a:pPr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Observations </a:t>
            </a:r>
            <a14:m>
              <m:oMath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S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48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</a:p>
          <a:p>
            <a:pPr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NDE </a:t>
            </a:r>
            <a14:m>
              <m:oMath>
                <m:sSub>
                  <m:e>
                    <m:r>
                      <a:rPr xmlns:a="http://schemas.openxmlformats.org/drawingml/2006/main" sz="4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e>
                  <m:sub>
                    <m:r>
                      <a:rPr xmlns:a="http://schemas.openxmlformats.org/drawingml/2006/main" sz="4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𝜙</m:t>
                    </m:r>
                  </m:sub>
                </m:sSub>
                <m:d>
                  <m:dPr>
                    <m:ctrlPr>
                      <a:rPr xmlns:a="http://schemas.openxmlformats.org/drawingml/2006/main" sz="4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</m:ctrlPr>
                  </m:dPr>
                  <m:e>
                    <m:r>
                      <a:rPr xmlns:a="http://schemas.openxmlformats.org/drawingml/2006/main" sz="4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e>
                  <m:e>
                    <m:r>
                      <a:rPr xmlns:a="http://schemas.openxmlformats.org/drawingml/2006/main" sz="4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e>
                </m:d>
                <m:r>
                  <a:rPr xmlns:a="http://schemas.openxmlformats.org/drawingml/2006/main" sz="4800" i="1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m:t>~</m:t>
                </m:r>
                <m:r>
                  <a:rPr xmlns:a="http://schemas.openxmlformats.org/drawingml/2006/main" sz="4800" i="1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m:t>𝑝</m:t>
                </m:r>
                <m:r>
                  <a:rPr xmlns:a="http://schemas.openxmlformats.org/drawingml/2006/main" sz="4800" i="1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800" i="1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m:t>𝜃</m:t>
                </m:r>
                <m:r>
                  <a:rPr xmlns:a="http://schemas.openxmlformats.org/drawingml/2006/main" sz="4800" i="1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4800" i="1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m:t>𝑥</m:t>
                </m:r>
                <m:r>
                  <a:rPr xmlns:a="http://schemas.openxmlformats.org/drawingml/2006/main" sz="4800" i="1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</a:p>
        </p:txBody>
      </p:sp>
      <p:pic>
        <p:nvPicPr>
          <p:cNvPr id="538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93675" y="4377211"/>
            <a:ext cx="12695731" cy="5882356"/>
          </a:xfrm>
          <a:prstGeom prst="rect">
            <a:avLst/>
          </a:prstGeom>
          <a:ln w="12700">
            <a:miter lim="400000"/>
          </a:ln>
        </p:spPr>
      </p:pic>
      <p:sp>
        <p:nvSpPr>
          <p:cNvPr id="539" name="Oval 3"/>
          <p:cNvSpPr/>
          <p:nvPr/>
        </p:nvSpPr>
        <p:spPr>
          <a:xfrm>
            <a:off x="17133954" y="6045844"/>
            <a:ext cx="2640957" cy="2640956"/>
          </a:xfrm>
          <a:prstGeom prst="ellipse">
            <a:avLst/>
          </a:prstGeom>
          <a:ln w="50800">
            <a:solidFill>
              <a:srgbClr val="FF0000"/>
            </a:solidFill>
            <a:miter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z="3600"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540" name="Segnaposto contenuto 2"/>
          <p:cNvSpPr txBox="1"/>
          <p:nvPr/>
        </p:nvSpPr>
        <p:spPr>
          <a:xfrm>
            <a:off x="10485115" y="10985527"/>
            <a:ext cx="12854945" cy="1368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>
            <a:lvl1pPr defTabSz="1792223">
              <a:spcBef>
                <a:spcPts val="1900"/>
              </a:spcBef>
              <a:defRPr sz="3528"/>
            </a:lvl1pPr>
          </a:lstStyle>
          <a:p>
            <a:pPr/>
            <a:r>
              <a:t>"Training deep neural density estimators to identify mechanistic models of neural dynamics“, Gonçalves, et al. 2024</a:t>
            </a:r>
          </a:p>
        </p:txBody>
      </p:sp>
      <p:sp>
        <p:nvSpPr>
          <p:cNvPr id="541" name="Titolo 1"/>
          <p:cNvSpPr txBox="1"/>
          <p:nvPr/>
        </p:nvSpPr>
        <p:spPr>
          <a:xfrm>
            <a:off x="1187267" y="556077"/>
            <a:ext cx="20848321" cy="2651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>
            <a:lvl1pPr defTabSz="1828800">
              <a:spcBef>
                <a:spcPts val="0"/>
              </a:spcBef>
              <a:defRPr b="1" sz="8800"/>
            </a:lvl1pPr>
          </a:lstStyle>
          <a:p>
            <a:pPr/>
            <a:r>
              <a:t>Simulation Based Inference (SBI)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egnaposto contenuto 2"/>
          <p:cNvSpPr txBox="1"/>
          <p:nvPr>
            <p:ph type="body" sz="quarter" idx="1"/>
          </p:nvPr>
        </p:nvSpPr>
        <p:spPr>
          <a:xfrm>
            <a:off x="1676400" y="3651250"/>
            <a:ext cx="11415308" cy="543788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sz="4000">
                <a:solidFill>
                  <a:srgbClr val="FFFFFF"/>
                </a:solidFill>
              </a:defRPr>
            </a:pPr>
            <a:r>
              <a:t>Normalizing Flow (NF)</a:t>
            </a:r>
            <a:r>
              <a:rPr b="0"/>
              <a:t>:</a:t>
            </a:r>
            <a:endParaRPr b="0"/>
          </a:p>
          <a:p>
            <a:pPr>
              <a:defRPr sz="4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14:m>
              <m:oMath>
                <m:sSub>
                  <m:e>
                    <m:r>
                      <a:rPr xmlns:a="http://schemas.openxmlformats.org/drawingml/2006/main" sz="43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q</m:t>
                    </m:r>
                  </m:e>
                  <m:sub>
                    <m:r>
                      <a:rPr xmlns:a="http://schemas.openxmlformats.org/drawingml/2006/main" sz="43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ϕ</m:t>
                    </m:r>
                  </m:sub>
                </m:sSub>
                <m:r>
                  <a:rPr xmlns:a="http://schemas.openxmlformats.org/drawingml/2006/main" sz="4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4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4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4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4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∼</m:t>
                </m:r>
                <m:r>
                  <a:rPr xmlns:a="http://schemas.openxmlformats.org/drawingml/2006/main" sz="4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4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4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4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4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-&gt; conditional probability !</a:t>
            </a:r>
          </a:p>
          <a:p>
            <a:pPr>
              <a:defRPr sz="4000">
                <a:solidFill>
                  <a:srgbClr val="FFFFFF"/>
                </a:solidFill>
              </a:defRPr>
            </a:pPr>
            <a:r>
              <a:t>Trained on target distribution samples</a:t>
            </a:r>
          </a:p>
        </p:txBody>
      </p:sp>
      <p:pic>
        <p:nvPicPr>
          <p:cNvPr id="544" name="Immagine 9" descr="Immagin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3680" y="7816784"/>
            <a:ext cx="17707760" cy="4412426"/>
          </a:xfrm>
          <a:prstGeom prst="rect">
            <a:avLst/>
          </a:prstGeom>
          <a:ln w="12700">
            <a:miter lim="400000"/>
          </a:ln>
        </p:spPr>
      </p:pic>
      <p:sp>
        <p:nvSpPr>
          <p:cNvPr id="545" name="TextBox 4"/>
          <p:cNvSpPr txBox="1"/>
          <p:nvPr/>
        </p:nvSpPr>
        <p:spPr>
          <a:xfrm>
            <a:off x="4201757" y="7933763"/>
            <a:ext cx="532686" cy="10181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defTabSz="1828800">
              <a:lnSpc>
                <a:spcPct val="100000"/>
              </a:lnSpc>
              <a:spcBef>
                <a:spcPts val="0"/>
              </a:spcBef>
              <a:defRPr baseline="-15500" sz="64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r>
                    <a:rPr xmlns:a="http://schemas.openxmlformats.org/drawingml/2006/main" sz="3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𝜃</m:t>
                  </m:r>
                </m:oMath>
              </m:oMathPara>
            </a14:m>
            <a:endParaRPr sz="3019"/>
          </a:p>
        </p:txBody>
      </p:sp>
      <p:sp>
        <p:nvSpPr>
          <p:cNvPr id="546" name="Titolo 1"/>
          <p:cNvSpPr txBox="1"/>
          <p:nvPr>
            <p:ph type="title"/>
          </p:nvPr>
        </p:nvSpPr>
        <p:spPr>
          <a:xfrm>
            <a:off x="1066800" y="527050"/>
            <a:ext cx="21031200" cy="2651126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Neural Density Estimation (NDE)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egnaposto contenuto 2"/>
          <p:cNvSpPr txBox="1"/>
          <p:nvPr>
            <p:ph type="body" sz="quarter" idx="1"/>
          </p:nvPr>
        </p:nvSpPr>
        <p:spPr>
          <a:xfrm>
            <a:off x="1676400" y="3651250"/>
            <a:ext cx="11415308" cy="543788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sz="4000">
                <a:solidFill>
                  <a:srgbClr val="FFFFFF"/>
                </a:solidFill>
              </a:defRPr>
            </a:pPr>
            <a:r>
              <a:t>Normalizing Flow (NF)</a:t>
            </a:r>
            <a:r>
              <a:rPr b="0"/>
              <a:t>:</a:t>
            </a:r>
            <a:endParaRPr b="0"/>
          </a:p>
          <a:p>
            <a:pPr>
              <a:defRPr sz="4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14:m>
              <m:oMath>
                <m:sSub>
                  <m:e>
                    <m:r>
                      <a:rPr xmlns:a="http://schemas.openxmlformats.org/drawingml/2006/main" sz="43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q</m:t>
                    </m:r>
                  </m:e>
                  <m:sub>
                    <m:r>
                      <a:rPr xmlns:a="http://schemas.openxmlformats.org/drawingml/2006/main" sz="43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ϕ</m:t>
                    </m:r>
                  </m:sub>
                </m:sSub>
                <m:r>
                  <a:rPr xmlns:a="http://schemas.openxmlformats.org/drawingml/2006/main" sz="4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4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4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4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4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∼</m:t>
                </m:r>
                <m:r>
                  <a:rPr xmlns:a="http://schemas.openxmlformats.org/drawingml/2006/main" sz="4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4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4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4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4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-&gt; conditional probability !</a:t>
            </a:r>
          </a:p>
          <a:p>
            <a:pPr>
              <a:defRPr sz="4000">
                <a:solidFill>
                  <a:srgbClr val="FFFFFF"/>
                </a:solidFill>
              </a:defRPr>
            </a:pPr>
            <a:r>
              <a:t>Trained on target distribution samples</a:t>
            </a:r>
          </a:p>
        </p:txBody>
      </p:sp>
      <p:pic>
        <p:nvPicPr>
          <p:cNvPr id="549" name="Immagine 9" descr="Immagin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3680" y="7816784"/>
            <a:ext cx="17707760" cy="4412426"/>
          </a:xfrm>
          <a:prstGeom prst="rect">
            <a:avLst/>
          </a:prstGeom>
          <a:ln w="12700">
            <a:miter lim="400000"/>
          </a:ln>
        </p:spPr>
      </p:pic>
      <p:sp>
        <p:nvSpPr>
          <p:cNvPr id="550" name="TextBox 4"/>
          <p:cNvSpPr txBox="1"/>
          <p:nvPr/>
        </p:nvSpPr>
        <p:spPr>
          <a:xfrm>
            <a:off x="4201757" y="7933763"/>
            <a:ext cx="532686" cy="10181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defTabSz="1828800">
              <a:lnSpc>
                <a:spcPct val="100000"/>
              </a:lnSpc>
              <a:spcBef>
                <a:spcPts val="0"/>
              </a:spcBef>
              <a:defRPr baseline="-15500" sz="64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r>
                    <a:rPr xmlns:a="http://schemas.openxmlformats.org/drawingml/2006/main" sz="3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𝜃</m:t>
                  </m:r>
                </m:oMath>
              </m:oMathPara>
            </a14:m>
            <a:endParaRPr sz="3019"/>
          </a:p>
        </p:txBody>
      </p:sp>
      <p:sp>
        <p:nvSpPr>
          <p:cNvPr id="551" name="Titolo 1"/>
          <p:cNvSpPr txBox="1"/>
          <p:nvPr>
            <p:ph type="title"/>
          </p:nvPr>
        </p:nvSpPr>
        <p:spPr>
          <a:xfrm>
            <a:off x="1066800" y="527050"/>
            <a:ext cx="21031200" cy="2651126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Neural Density Estimation (NDE)</a:t>
            </a:r>
          </a:p>
        </p:txBody>
      </p:sp>
      <p:pic>
        <p:nvPicPr>
          <p:cNvPr id="552" name="1*s7B_11lRntHam79aqjqhMQ.gif" descr="1*s7B_11lRntHam79aqjqhMQ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828742" y="2940971"/>
            <a:ext cx="5883234" cy="44124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alactic Archaeology SBI"/>
          <p:cNvSpPr txBox="1"/>
          <p:nvPr>
            <p:ph type="title"/>
          </p:nvPr>
        </p:nvSpPr>
        <p:spPr>
          <a:xfrm>
            <a:off x="1206500" y="952500"/>
            <a:ext cx="11683914" cy="1435100"/>
          </a:xfrm>
          <a:prstGeom prst="rect">
            <a:avLst/>
          </a:prstGeom>
        </p:spPr>
        <p:txBody>
          <a:bodyPr/>
          <a:lstStyle>
            <a:lvl1pPr defTabSz="2243271">
              <a:defRPr spc="-156" sz="7820"/>
            </a:lvl1pPr>
          </a:lstStyle>
          <a:p>
            <a:pPr/>
            <a:r>
              <a:t>Galactic Archaeology SBI</a:t>
            </a:r>
          </a:p>
        </p:txBody>
      </p:sp>
      <p:sp>
        <p:nvSpPr>
          <p:cNvPr id="555" name="With chemistry we constrained the stellar mass"/>
          <p:cNvSpPr txBox="1"/>
          <p:nvPr>
            <p:ph type="body" sz="half" idx="1"/>
          </p:nvPr>
        </p:nvSpPr>
        <p:spPr>
          <a:xfrm>
            <a:off x="1206500" y="2447838"/>
            <a:ext cx="9779000" cy="10056678"/>
          </a:xfrm>
          <a:prstGeom prst="rect">
            <a:avLst/>
          </a:prstGeom>
        </p:spPr>
        <p:txBody>
          <a:bodyPr/>
          <a:lstStyle/>
          <a:p>
            <a:pPr/>
            <a:r>
              <a:t>With </a:t>
            </a:r>
            <a:r>
              <a:rPr>
                <a:solidFill>
                  <a:schemeClr val="accent5"/>
                </a:solidFill>
              </a:rPr>
              <a:t>chemistry</a:t>
            </a:r>
            <a:r>
              <a:t> we constrained the stellar mass</a:t>
            </a:r>
          </a:p>
        </p:txBody>
      </p:sp>
      <p:sp>
        <p:nvSpPr>
          <p:cNvPr id="556" name="CASBI: chemical abundance simulation based inference…"/>
          <p:cNvSpPr txBox="1"/>
          <p:nvPr/>
        </p:nvSpPr>
        <p:spPr>
          <a:xfrm>
            <a:off x="12084101" y="11328550"/>
            <a:ext cx="11683914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1072869">
              <a:lnSpc>
                <a:spcPct val="80000"/>
              </a:lnSpc>
              <a:spcBef>
                <a:spcPts val="0"/>
              </a:spcBef>
              <a:defRPr spc="-74" sz="3740"/>
            </a:pPr>
            <a:r>
              <a:t>CASBI: chemical abundance simulation based inference</a:t>
            </a:r>
          </a:p>
          <a:p>
            <a:pPr defTabSz="1072869">
              <a:lnSpc>
                <a:spcPct val="80000"/>
              </a:lnSpc>
              <a:spcBef>
                <a:spcPts val="0"/>
              </a:spcBef>
              <a:defRPr spc="-74" sz="3740"/>
            </a:pPr>
            <a:r>
              <a:rPr u="sng">
                <a:hlinkClick r:id="rId2" invalidUrl="" action="" tgtFrame="" tooltip="" history="1" highlightClick="0" endSnd="0"/>
              </a:rPr>
              <a:t>https://arxiv.org/abs/2411.17269</a:t>
            </a:r>
          </a:p>
        </p:txBody>
      </p:sp>
      <p:sp>
        <p:nvSpPr>
          <p:cNvPr id="5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58" name="chemical_abundance.pdf" descr="chemical_abundanc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42675" y="4530131"/>
            <a:ext cx="12765421" cy="38061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alactic Archaeology SBI"/>
          <p:cNvSpPr txBox="1"/>
          <p:nvPr>
            <p:ph type="title"/>
          </p:nvPr>
        </p:nvSpPr>
        <p:spPr>
          <a:xfrm>
            <a:off x="1206500" y="952500"/>
            <a:ext cx="11683914" cy="1435100"/>
          </a:xfrm>
          <a:prstGeom prst="rect">
            <a:avLst/>
          </a:prstGeom>
        </p:spPr>
        <p:txBody>
          <a:bodyPr/>
          <a:lstStyle>
            <a:lvl1pPr defTabSz="2243271">
              <a:defRPr spc="-156" sz="7820"/>
            </a:lvl1pPr>
          </a:lstStyle>
          <a:p>
            <a:pPr/>
            <a:r>
              <a:t>Galactic Archaeology SBI</a:t>
            </a:r>
          </a:p>
        </p:txBody>
      </p:sp>
      <p:sp>
        <p:nvSpPr>
          <p:cNvPr id="561" name="With chemistry we constrained the stellar mass"/>
          <p:cNvSpPr txBox="1"/>
          <p:nvPr>
            <p:ph type="body" sz="half" idx="1"/>
          </p:nvPr>
        </p:nvSpPr>
        <p:spPr>
          <a:xfrm>
            <a:off x="1206500" y="2447838"/>
            <a:ext cx="9779000" cy="10056678"/>
          </a:xfrm>
          <a:prstGeom prst="rect">
            <a:avLst/>
          </a:prstGeom>
        </p:spPr>
        <p:txBody>
          <a:bodyPr/>
          <a:lstStyle/>
          <a:p>
            <a:pPr/>
            <a:r>
              <a:t>With </a:t>
            </a:r>
            <a:r>
              <a:rPr>
                <a:solidFill>
                  <a:schemeClr val="accent5"/>
                </a:solidFill>
              </a:rPr>
              <a:t>chemistry</a:t>
            </a:r>
            <a:r>
              <a:t> we constrained the stellar mass</a:t>
            </a:r>
          </a:p>
        </p:txBody>
      </p:sp>
      <p:pic>
        <p:nvPicPr>
          <p:cNvPr id="562" name="CASBI_complete.png" descr="CASBI_complet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34076" y="2628975"/>
            <a:ext cx="11383946" cy="8458051"/>
          </a:xfrm>
          <a:prstGeom prst="rect">
            <a:avLst/>
          </a:prstGeom>
          <a:ln w="12700">
            <a:miter lim="400000"/>
          </a:ln>
        </p:spPr>
      </p:pic>
      <p:sp>
        <p:nvSpPr>
          <p:cNvPr id="563" name="CASBI: chemical abundance simulation based inference…"/>
          <p:cNvSpPr txBox="1"/>
          <p:nvPr/>
        </p:nvSpPr>
        <p:spPr>
          <a:xfrm>
            <a:off x="12084101" y="11328550"/>
            <a:ext cx="11683914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1072869">
              <a:lnSpc>
                <a:spcPct val="80000"/>
              </a:lnSpc>
              <a:spcBef>
                <a:spcPts val="0"/>
              </a:spcBef>
              <a:defRPr spc="-74" sz="3740"/>
            </a:pPr>
            <a:r>
              <a:t>CASBI: chemical abundance simulation based inference</a:t>
            </a:r>
          </a:p>
          <a:p>
            <a:pPr defTabSz="1072869">
              <a:lnSpc>
                <a:spcPct val="80000"/>
              </a:lnSpc>
              <a:spcBef>
                <a:spcPts val="0"/>
              </a:spcBef>
              <a:defRPr spc="-74" sz="3740"/>
            </a:pPr>
            <a:r>
              <a:rPr u="sng">
                <a:hlinkClick r:id="rId3" invalidUrl="" action="" tgtFrame="" tooltip="" history="1" highlightClick="0" endSnd="0"/>
              </a:rPr>
              <a:t>https://arxiv.org/abs/2411.17269</a:t>
            </a:r>
          </a:p>
        </p:txBody>
      </p:sp>
      <p:sp>
        <p:nvSpPr>
          <p:cNvPr id="5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With chemistry we constrained the stellar mass…"/>
          <p:cNvSpPr txBox="1"/>
          <p:nvPr>
            <p:ph type="body" sz="half" idx="1"/>
          </p:nvPr>
        </p:nvSpPr>
        <p:spPr>
          <a:xfrm>
            <a:off x="1206500" y="2447838"/>
            <a:ext cx="9779000" cy="10056678"/>
          </a:xfrm>
          <a:prstGeom prst="rect">
            <a:avLst/>
          </a:prstGeom>
        </p:spPr>
        <p:txBody>
          <a:bodyPr/>
          <a:lstStyle/>
          <a:p>
            <a:pPr/>
            <a:r>
              <a:t>With chemistry we constrained the stellar mass</a:t>
            </a:r>
          </a:p>
          <a:p>
            <a:pPr/>
            <a:r>
              <a:t>Bad results on the </a:t>
            </a:r>
            <a:r>
              <a:rPr>
                <a:solidFill>
                  <a:schemeClr val="accent5"/>
                </a:solidFill>
              </a:rPr>
              <a:t>infall time</a:t>
            </a:r>
            <a:r>
              <a:t> </a:t>
            </a:r>
          </a:p>
        </p:txBody>
      </p:sp>
      <p:pic>
        <p:nvPicPr>
          <p:cNvPr id="567" name="accuracy_0.0.pdf" descr="accuracy_0.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34076" y="3542028"/>
            <a:ext cx="11383946" cy="6631945"/>
          </a:xfrm>
          <a:prstGeom prst="rect">
            <a:avLst/>
          </a:prstGeom>
          <a:ln w="12700">
            <a:miter lim="400000"/>
          </a:ln>
        </p:spPr>
      </p:pic>
      <p:sp>
        <p:nvSpPr>
          <p:cNvPr id="568" name="Galactic Archaeology SBI"/>
          <p:cNvSpPr txBox="1"/>
          <p:nvPr>
            <p:ph type="title"/>
          </p:nvPr>
        </p:nvSpPr>
        <p:spPr>
          <a:xfrm>
            <a:off x="1206500" y="952500"/>
            <a:ext cx="11683914" cy="1435100"/>
          </a:xfrm>
          <a:prstGeom prst="rect">
            <a:avLst/>
          </a:prstGeom>
        </p:spPr>
        <p:txBody>
          <a:bodyPr/>
          <a:lstStyle>
            <a:lvl1pPr defTabSz="2243271">
              <a:defRPr spc="-156" sz="7820"/>
            </a:lvl1pPr>
          </a:lstStyle>
          <a:p>
            <a:pPr/>
            <a:r>
              <a:t>Galactic Archaeology SBI</a:t>
            </a:r>
          </a:p>
        </p:txBody>
      </p:sp>
      <p:sp>
        <p:nvSpPr>
          <p:cNvPr id="5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70" name="CASBI: chemical abundance simulation based inference…"/>
          <p:cNvSpPr txBox="1"/>
          <p:nvPr/>
        </p:nvSpPr>
        <p:spPr>
          <a:xfrm>
            <a:off x="12084101" y="11328550"/>
            <a:ext cx="11683914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1072869">
              <a:lnSpc>
                <a:spcPct val="80000"/>
              </a:lnSpc>
              <a:spcBef>
                <a:spcPts val="0"/>
              </a:spcBef>
              <a:defRPr spc="-74" sz="3740"/>
            </a:pPr>
            <a:r>
              <a:t>CASBI: chemical abundance simulation based inference</a:t>
            </a:r>
          </a:p>
          <a:p>
            <a:pPr defTabSz="1072869">
              <a:lnSpc>
                <a:spcPct val="80000"/>
              </a:lnSpc>
              <a:spcBef>
                <a:spcPts val="0"/>
              </a:spcBef>
              <a:defRPr spc="-74" sz="3740"/>
            </a:pPr>
            <a:r>
              <a:rPr u="sng">
                <a:hlinkClick r:id="rId3" invalidUrl="" action="" tgtFrame="" tooltip="" history="1" highlightClick="0" endSnd="0"/>
              </a:rPr>
              <a:t>https://arxiv.org/abs/2411.17269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With chemistry we constrained the stellar mass…"/>
          <p:cNvSpPr txBox="1"/>
          <p:nvPr>
            <p:ph type="body" sz="half" idx="1"/>
          </p:nvPr>
        </p:nvSpPr>
        <p:spPr>
          <a:xfrm>
            <a:off x="1206500" y="2447838"/>
            <a:ext cx="9779000" cy="10056678"/>
          </a:xfrm>
          <a:prstGeom prst="rect">
            <a:avLst/>
          </a:prstGeom>
        </p:spPr>
        <p:txBody>
          <a:bodyPr/>
          <a:lstStyle/>
          <a:p>
            <a:pPr/>
            <a:r>
              <a:t>With chemistry we constrained the stellar mass</a:t>
            </a:r>
          </a:p>
          <a:p>
            <a:pPr/>
            <a:r>
              <a:t>Bad results on the </a:t>
            </a:r>
            <a:r>
              <a:rPr>
                <a:solidFill>
                  <a:schemeClr val="accent5"/>
                </a:solidFill>
              </a:rPr>
              <a:t>infall time</a:t>
            </a:r>
            <a:r>
              <a:t> </a:t>
            </a:r>
          </a:p>
        </p:txBody>
      </p:sp>
      <p:sp>
        <p:nvSpPr>
          <p:cNvPr id="573" name="Galactic Archaeology SBI"/>
          <p:cNvSpPr txBox="1"/>
          <p:nvPr>
            <p:ph type="title"/>
          </p:nvPr>
        </p:nvSpPr>
        <p:spPr>
          <a:xfrm>
            <a:off x="1206500" y="952500"/>
            <a:ext cx="11683914" cy="1435100"/>
          </a:xfrm>
          <a:prstGeom prst="rect">
            <a:avLst/>
          </a:prstGeom>
        </p:spPr>
        <p:txBody>
          <a:bodyPr/>
          <a:lstStyle>
            <a:lvl1pPr defTabSz="2243271">
              <a:defRPr spc="-156" sz="7820"/>
            </a:lvl1pPr>
          </a:lstStyle>
          <a:p>
            <a:pPr/>
            <a:r>
              <a:t>Galactic Archaeology SBI</a:t>
            </a:r>
          </a:p>
        </p:txBody>
      </p:sp>
      <p:sp>
        <p:nvSpPr>
          <p:cNvPr id="5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75" name="Immagine 10" descr="Immagin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40906" y="3180225"/>
            <a:ext cx="10728292" cy="8335538"/>
          </a:xfrm>
          <a:prstGeom prst="rect">
            <a:avLst/>
          </a:prstGeom>
          <a:ln w="12700">
            <a:miter lim="400000"/>
          </a:ln>
        </p:spPr>
      </p:pic>
      <p:sp>
        <p:nvSpPr>
          <p:cNvPr id="576" name="Titolo 1"/>
          <p:cNvSpPr txBox="1"/>
          <p:nvPr/>
        </p:nvSpPr>
        <p:spPr>
          <a:xfrm>
            <a:off x="12833015" y="11947955"/>
            <a:ext cx="10744074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defTabSz="914400">
              <a:spcBef>
                <a:spcPts val="0"/>
              </a:spcBef>
              <a:defRPr sz="3000"/>
            </a:lvl1pPr>
          </a:lstStyle>
          <a:p>
            <a:pPr/>
            <a:r>
              <a:t>‘The universal stellar mass-stellar metallicity relation for dwarf galaxies’, Kirby et al. 2013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Force calculation is exact…"/>
          <p:cNvSpPr txBox="1"/>
          <p:nvPr>
            <p:ph type="body" sz="half" idx="1"/>
          </p:nvPr>
        </p:nvSpPr>
        <p:spPr>
          <a:xfrm>
            <a:off x="1206500" y="2447838"/>
            <a:ext cx="9779000" cy="10056678"/>
          </a:xfrm>
          <a:prstGeom prst="rect">
            <a:avLst/>
          </a:prstGeom>
        </p:spPr>
        <p:txBody>
          <a:bodyPr/>
          <a:lstStyle/>
          <a:p>
            <a:pPr/>
            <a:r>
              <a:t>Force calculation is exact </a:t>
            </a:r>
          </a:p>
          <a:p>
            <a:pPr/>
            <a:r>
              <a:t>Differentiable simulations </a:t>
            </a:r>
            <a:r>
              <a:rPr>
                <a:solidFill>
                  <a:schemeClr val="accent5"/>
                </a:solidFill>
              </a:rPr>
              <a:t>S</a:t>
            </a:r>
            <a:r>
              <a:t> in jax: </a:t>
            </a:r>
            <a:r>
              <a:rPr>
                <a:solidFill>
                  <a:schemeClr val="accent5"/>
                </a:solidFill>
              </a:rPr>
              <a:t>informative </a:t>
            </a:r>
            <a:r>
              <a:t>for inverse modeling !</a:t>
            </a:r>
          </a:p>
        </p:txBody>
      </p:sp>
      <p:sp>
        <p:nvSpPr>
          <p:cNvPr id="219" name="Galactic Archaeology Inverse modelling"/>
          <p:cNvSpPr txBox="1"/>
          <p:nvPr>
            <p:ph type="title"/>
          </p:nvPr>
        </p:nvSpPr>
        <p:spPr>
          <a:xfrm>
            <a:off x="1206500" y="952500"/>
            <a:ext cx="14825525" cy="1435100"/>
          </a:xfrm>
          <a:prstGeom prst="rect">
            <a:avLst/>
          </a:prstGeom>
        </p:spPr>
        <p:txBody>
          <a:bodyPr/>
          <a:lstStyle>
            <a:lvl1pPr defTabSz="1828754">
              <a:defRPr spc="-127" sz="6375"/>
            </a:lvl1pPr>
          </a:lstStyle>
          <a:p>
            <a:pPr/>
            <a:r>
              <a:t>Galactic Archaeology Inverse modelling </a:t>
            </a:r>
          </a:p>
        </p:txBody>
      </p:sp>
      <p:sp>
        <p:nvSpPr>
          <p:cNvPr id="220" name="Slide Number"/>
          <p:cNvSpPr txBox="1"/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8058421" y="354477"/>
            <a:ext cx="5695314" cy="3298166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Equation"/>
          <p:cNvSpPr txBox="1"/>
          <p:nvPr/>
        </p:nvSpPr>
        <p:spPr>
          <a:xfrm>
            <a:off x="836917" y="7851758"/>
            <a:ext cx="5919514" cy="141488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m>
                    <m:mPr>
                      <m:ctrlP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</m:ctrlPr>
                      <m:baseJc m:val="center"/>
                      <m:plcHide m:val="on"/>
                      <m:mcs>
                        <m:mc>
                          <m:mcPr>
                            <m:count m:val="2"/>
                            <m:mcJc m:val="center"/>
                          </m:mcPr>
                        </m:mc>
                      </m:mcs>
                    </m:mPr>
                    <m:mr>
                      <m:e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e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r>
                          <m:rPr>
                            <m:sty m:val="p"/>
                          </m:rP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mr>
                    <m:mr>
                      <m:e/>
                      <m:e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r>
                          <m:rPr>
                            <m:sty m:val="p"/>
                          </m:rP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mr>
                  </m:m>
                </m:oMath>
              </m:oMathPara>
            </a14:m>
            <a:endParaRPr sz="4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With chemistry we constrained the stellar mass…"/>
          <p:cNvSpPr txBox="1"/>
          <p:nvPr>
            <p:ph type="body" sz="half" idx="1"/>
          </p:nvPr>
        </p:nvSpPr>
        <p:spPr>
          <a:xfrm>
            <a:off x="1206500" y="2447838"/>
            <a:ext cx="9779000" cy="10056678"/>
          </a:xfrm>
          <a:prstGeom prst="rect">
            <a:avLst/>
          </a:prstGeom>
        </p:spPr>
        <p:txBody>
          <a:bodyPr/>
          <a:lstStyle/>
          <a:p>
            <a:pPr/>
            <a:r>
              <a:t>With chemistry we constrained the stellar mass</a:t>
            </a:r>
          </a:p>
          <a:p>
            <a:pPr/>
            <a:r>
              <a:t>Bad results on the infall time </a:t>
            </a:r>
          </a:p>
          <a:p>
            <a:pPr/>
            <a:r>
              <a:t>Chemistry + Dynamics have (recently) proven to be </a:t>
            </a:r>
            <a:r>
              <a:rPr>
                <a:solidFill>
                  <a:schemeClr val="accent5"/>
                </a:solidFill>
              </a:rPr>
              <a:t>good observables</a:t>
            </a:r>
            <a:r>
              <a:t> for GA-SBI</a:t>
            </a:r>
          </a:p>
        </p:txBody>
      </p:sp>
      <p:pic>
        <p:nvPicPr>
          <p:cNvPr id="57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88649" y="4756896"/>
            <a:ext cx="12473538" cy="4659656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“GalactiKit: reconstructing mergers from 𝑧 = 0 debris using simulation-based inference in Auriga&quot;, Sante et al. 2025"/>
          <p:cNvSpPr txBox="1"/>
          <p:nvPr/>
        </p:nvSpPr>
        <p:spPr>
          <a:xfrm>
            <a:off x="11388648" y="10104280"/>
            <a:ext cx="12473539" cy="1053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3000"/>
            </a:lvl1pPr>
          </a:lstStyle>
          <a:p>
            <a:pPr/>
            <a:r>
              <a:t>“GalactiKit: reconstructing mergers from 𝑧 = 0 debris using simulation-based inference in Auriga", Sante et al. 2025</a:t>
            </a:r>
          </a:p>
        </p:txBody>
      </p:sp>
      <p:sp>
        <p:nvSpPr>
          <p:cNvPr id="581" name="Galactic Archaeology SBI"/>
          <p:cNvSpPr txBox="1"/>
          <p:nvPr>
            <p:ph type="title"/>
          </p:nvPr>
        </p:nvSpPr>
        <p:spPr>
          <a:xfrm>
            <a:off x="1206500" y="952500"/>
            <a:ext cx="11683914" cy="1435100"/>
          </a:xfrm>
          <a:prstGeom prst="rect">
            <a:avLst/>
          </a:prstGeom>
        </p:spPr>
        <p:txBody>
          <a:bodyPr/>
          <a:lstStyle>
            <a:lvl1pPr defTabSz="2243271">
              <a:defRPr spc="-156" sz="7820"/>
            </a:lvl1pPr>
          </a:lstStyle>
          <a:p>
            <a:pPr/>
            <a:r>
              <a:t>Galactic Archaeology SBI</a:t>
            </a:r>
          </a:p>
        </p:txBody>
      </p:sp>
      <p:sp>
        <p:nvSpPr>
          <p:cNvPr id="5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Force calculation is exact…"/>
          <p:cNvSpPr txBox="1"/>
          <p:nvPr>
            <p:ph type="body" sz="half" idx="1"/>
          </p:nvPr>
        </p:nvSpPr>
        <p:spPr>
          <a:xfrm>
            <a:off x="1206500" y="2447838"/>
            <a:ext cx="9779000" cy="10056678"/>
          </a:xfrm>
          <a:prstGeom prst="rect">
            <a:avLst/>
          </a:prstGeom>
        </p:spPr>
        <p:txBody>
          <a:bodyPr/>
          <a:lstStyle/>
          <a:p>
            <a:pPr/>
            <a:r>
              <a:t>Force calculation is exact </a:t>
            </a:r>
          </a:p>
          <a:p>
            <a:pPr/>
            <a:r>
              <a:t>Differentiable simulations </a:t>
            </a:r>
            <a:r>
              <a:rPr>
                <a:solidFill>
                  <a:schemeClr val="accent5"/>
                </a:solidFill>
              </a:rPr>
              <a:t>S</a:t>
            </a:r>
            <a:r>
              <a:t> in jax: </a:t>
            </a:r>
            <a:r>
              <a:rPr>
                <a:solidFill>
                  <a:schemeClr val="accent5"/>
                </a:solidFill>
              </a:rPr>
              <a:t>informative </a:t>
            </a:r>
            <a:r>
              <a:t>for inverse modeling !</a:t>
            </a:r>
          </a:p>
        </p:txBody>
      </p:sp>
      <p:sp>
        <p:nvSpPr>
          <p:cNvPr id="225" name="Galactic Archaeology Inverse modelling"/>
          <p:cNvSpPr txBox="1"/>
          <p:nvPr>
            <p:ph type="title"/>
          </p:nvPr>
        </p:nvSpPr>
        <p:spPr>
          <a:xfrm>
            <a:off x="1206500" y="952500"/>
            <a:ext cx="14825525" cy="1435100"/>
          </a:xfrm>
          <a:prstGeom prst="rect">
            <a:avLst/>
          </a:prstGeom>
        </p:spPr>
        <p:txBody>
          <a:bodyPr/>
          <a:lstStyle>
            <a:lvl1pPr defTabSz="1828754">
              <a:defRPr spc="-127" sz="6375"/>
            </a:lvl1pPr>
          </a:lstStyle>
          <a:p>
            <a:pPr/>
            <a:r>
              <a:t>Galactic Archaeology Inverse modelling </a:t>
            </a:r>
          </a:p>
        </p:txBody>
      </p:sp>
      <p:sp>
        <p:nvSpPr>
          <p:cNvPr id="226" name="Slide Number"/>
          <p:cNvSpPr txBox="1"/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8058421" y="354477"/>
            <a:ext cx="5695314" cy="3298166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Equation"/>
          <p:cNvSpPr txBox="1"/>
          <p:nvPr/>
        </p:nvSpPr>
        <p:spPr>
          <a:xfrm>
            <a:off x="836917" y="7851758"/>
            <a:ext cx="5919514" cy="141488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m>
                    <m:mPr>
                      <m:ctrlP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</m:ctrlPr>
                      <m:baseJc m:val="center"/>
                      <m:plcHide m:val="on"/>
                      <m:mcs>
                        <m:mc>
                          <m:mcPr>
                            <m:count m:val="2"/>
                            <m:mcJc m:val="center"/>
                          </m:mcPr>
                        </m:mc>
                      </m:mcs>
                    </m:mPr>
                    <m:mr>
                      <m:e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e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r>
                          <m:rPr>
                            <m:sty m:val="p"/>
                          </m:rP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mr>
                    <m:mr>
                      <m:e/>
                      <m:e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r>
                          <m:rPr>
                            <m:sty m:val="p"/>
                          </m:rP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mr>
                  </m:m>
                </m:oMath>
              </m:oMathPara>
            </a14:m>
            <a:endParaRPr sz="4800">
              <a:solidFill>
                <a:srgbClr val="FFFFFF"/>
              </a:solidFill>
            </a:endParaRPr>
          </a:p>
        </p:txBody>
      </p:sp>
      <p:sp>
        <p:nvSpPr>
          <p:cNvPr id="229" name="Line"/>
          <p:cNvSpPr/>
          <p:nvPr/>
        </p:nvSpPr>
        <p:spPr>
          <a:xfrm flipH="1">
            <a:off x="7315686" y="8376509"/>
            <a:ext cx="1211224" cy="1"/>
          </a:xfrm>
          <a:prstGeom prst="line">
            <a:avLst/>
          </a:prstGeom>
          <a:ln w="63500">
            <a:solidFill>
              <a:srgbClr val="FFFFFF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30" name="Automatic-differentiation"/>
          <p:cNvSpPr txBox="1"/>
          <p:nvPr/>
        </p:nvSpPr>
        <p:spPr>
          <a:xfrm>
            <a:off x="9362762" y="7955407"/>
            <a:ext cx="6901866" cy="1207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>
                <a:solidFill>
                  <a:srgbClr val="56B2AB"/>
                </a:solidFill>
              </a:defRPr>
            </a:lvl1pPr>
          </a:lstStyle>
          <a:p>
            <a:pPr/>
            <a:r>
              <a:t>Automatic-differentiation</a:t>
            </a:r>
          </a:p>
        </p:txBody>
      </p:sp>
      <p:sp>
        <p:nvSpPr>
          <p:cNvPr id="231" name="Line"/>
          <p:cNvSpPr/>
          <p:nvPr/>
        </p:nvSpPr>
        <p:spPr>
          <a:xfrm flipH="1">
            <a:off x="17490013" y="8376509"/>
            <a:ext cx="1211224" cy="1"/>
          </a:xfrm>
          <a:prstGeom prst="line">
            <a:avLst/>
          </a:prstGeom>
          <a:ln w="63500">
            <a:solidFill>
              <a:srgbClr val="FFFFFF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32" name="Equation"/>
          <p:cNvSpPr txBox="1"/>
          <p:nvPr/>
        </p:nvSpPr>
        <p:spPr>
          <a:xfrm>
            <a:off x="18870960" y="7917890"/>
            <a:ext cx="5027414" cy="91724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7600" i="1">
                          <a:solidFill>
                            <a:srgbClr val="EE210C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</m:e>
                    <m:sub>
                      <m:r>
                        <a:rPr xmlns:a="http://schemas.openxmlformats.org/drawingml/2006/main" sz="7600" i="1">
                          <a:solidFill>
                            <a:srgbClr val="EE210C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</m:sub>
                  </m:sSub>
                  <m:r>
                    <m:rPr>
                      <m:sty m:val="p"/>
                    </m:rPr>
                    <a:rPr xmlns:a="http://schemas.openxmlformats.org/drawingml/2006/main" sz="7600" i="1">
                      <a:solidFill>
                        <a:srgbClr val="EE210C"/>
                      </a:solidFill>
                      <a:latin typeface="Cambria Math" panose="02040503050406030204" pitchFamily="18" charset="0"/>
                    </a:rPr>
                    <m:t>log</m:t>
                  </m:r>
                  <m:r>
                    <a:rPr xmlns:a="http://schemas.openxmlformats.org/drawingml/2006/main" sz="7600" i="1">
                      <a:solidFill>
                        <a:srgbClr val="EE210C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7600" i="1">
                      <a:solidFill>
                        <a:srgbClr val="EE210C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7600" i="1">
                      <a:solidFill>
                        <a:srgbClr val="EE210C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7600" i="1">
                      <a:solidFill>
                        <a:srgbClr val="EE210C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7600" i="1">
                      <a:solidFill>
                        <a:srgbClr val="EE210C"/>
                      </a:solidFill>
                      <a:latin typeface="Cambria Math" panose="02040503050406030204" pitchFamily="18" charset="0"/>
                    </a:rPr>
                    <m:t>θ</m:t>
                  </m:r>
                  <m:r>
                    <a:rPr xmlns:a="http://schemas.openxmlformats.org/drawingml/2006/main" sz="7600" i="1">
                      <a:solidFill>
                        <a:srgbClr val="EE210C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7600">
              <a:solidFill>
                <a:srgbClr val="EE220D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Force calculation is exact…"/>
          <p:cNvSpPr txBox="1"/>
          <p:nvPr>
            <p:ph type="body" sz="half" idx="1"/>
          </p:nvPr>
        </p:nvSpPr>
        <p:spPr>
          <a:xfrm>
            <a:off x="1206500" y="2447838"/>
            <a:ext cx="9779000" cy="10056678"/>
          </a:xfrm>
          <a:prstGeom prst="rect">
            <a:avLst/>
          </a:prstGeom>
        </p:spPr>
        <p:txBody>
          <a:bodyPr/>
          <a:lstStyle/>
          <a:p>
            <a:pPr/>
            <a:r>
              <a:t>Force calculation is exact </a:t>
            </a:r>
          </a:p>
          <a:p>
            <a:pPr/>
            <a:r>
              <a:t>Differentiable simulations </a:t>
            </a:r>
            <a:r>
              <a:rPr>
                <a:solidFill>
                  <a:schemeClr val="accent5"/>
                </a:solidFill>
              </a:rPr>
              <a:t>S</a:t>
            </a:r>
            <a:r>
              <a:t> in jax: </a:t>
            </a:r>
            <a:r>
              <a:rPr>
                <a:solidFill>
                  <a:schemeClr val="accent5"/>
                </a:solidFill>
              </a:rPr>
              <a:t>informative </a:t>
            </a:r>
            <a:r>
              <a:t>for inverse modeling !</a:t>
            </a:r>
          </a:p>
        </p:txBody>
      </p:sp>
      <p:sp>
        <p:nvSpPr>
          <p:cNvPr id="235" name="Galactic Archaeology Inverse modelling"/>
          <p:cNvSpPr txBox="1"/>
          <p:nvPr>
            <p:ph type="title"/>
          </p:nvPr>
        </p:nvSpPr>
        <p:spPr>
          <a:xfrm>
            <a:off x="1206500" y="952500"/>
            <a:ext cx="14825525" cy="1435100"/>
          </a:xfrm>
          <a:prstGeom prst="rect">
            <a:avLst/>
          </a:prstGeom>
        </p:spPr>
        <p:txBody>
          <a:bodyPr/>
          <a:lstStyle>
            <a:lvl1pPr defTabSz="1828754">
              <a:defRPr spc="-127" sz="6375"/>
            </a:lvl1pPr>
          </a:lstStyle>
          <a:p>
            <a:pPr/>
            <a:r>
              <a:t>Galactic Archaeology Inverse modelling </a:t>
            </a:r>
          </a:p>
        </p:txBody>
      </p:sp>
      <p:sp>
        <p:nvSpPr>
          <p:cNvPr id="236" name="Slide Number"/>
          <p:cNvSpPr txBox="1"/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8058421" y="354477"/>
            <a:ext cx="5695314" cy="3298166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Equation"/>
          <p:cNvSpPr txBox="1"/>
          <p:nvPr/>
        </p:nvSpPr>
        <p:spPr>
          <a:xfrm>
            <a:off x="836917" y="7851758"/>
            <a:ext cx="5919514" cy="141488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m>
                    <m:mPr>
                      <m:ctrlP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</m:ctrlPr>
                      <m:baseJc m:val="center"/>
                      <m:plcHide m:val="on"/>
                      <m:mcs>
                        <m:mc>
                          <m:mcPr>
                            <m:count m:val="2"/>
                            <m:mcJc m:val="center"/>
                          </m:mcPr>
                        </m:mc>
                      </m:mcs>
                    </m:mPr>
                    <m:mr>
                      <m:e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e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r>
                          <m:rPr>
                            <m:sty m:val="p"/>
                          </m:rP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mr>
                    <m:mr>
                      <m:e/>
                      <m:e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r>
                          <m:rPr>
                            <m:sty m:val="p"/>
                          </m:rP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  <m:r>
                          <a:rPr xmlns:a="http://schemas.openxmlformats.org/drawingml/2006/main" sz="4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mr>
                  </m:m>
                </m:oMath>
              </m:oMathPara>
            </a14:m>
            <a:endParaRPr sz="4800">
              <a:solidFill>
                <a:srgbClr val="FFFFFF"/>
              </a:solidFill>
            </a:endParaRPr>
          </a:p>
        </p:txBody>
      </p:sp>
      <p:sp>
        <p:nvSpPr>
          <p:cNvPr id="239" name="Line"/>
          <p:cNvSpPr/>
          <p:nvPr/>
        </p:nvSpPr>
        <p:spPr>
          <a:xfrm flipH="1">
            <a:off x="7315686" y="8376509"/>
            <a:ext cx="1211224" cy="1"/>
          </a:xfrm>
          <a:prstGeom prst="line">
            <a:avLst/>
          </a:prstGeom>
          <a:ln w="63500">
            <a:solidFill>
              <a:srgbClr val="FFFFFF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40" name="Automatic-differentiation"/>
          <p:cNvSpPr txBox="1"/>
          <p:nvPr/>
        </p:nvSpPr>
        <p:spPr>
          <a:xfrm>
            <a:off x="9362762" y="7955408"/>
            <a:ext cx="6901867" cy="1207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>
                <a:solidFill>
                  <a:srgbClr val="56B2AB"/>
                </a:solidFill>
              </a:defRPr>
            </a:lvl1pPr>
          </a:lstStyle>
          <a:p>
            <a:pPr/>
            <a:r>
              <a:t>Automatic-differentiation</a:t>
            </a:r>
          </a:p>
        </p:txBody>
      </p:sp>
      <p:sp>
        <p:nvSpPr>
          <p:cNvPr id="241" name="Line"/>
          <p:cNvSpPr/>
          <p:nvPr/>
        </p:nvSpPr>
        <p:spPr>
          <a:xfrm flipH="1">
            <a:off x="17490013" y="8376509"/>
            <a:ext cx="1211223" cy="1"/>
          </a:xfrm>
          <a:prstGeom prst="line">
            <a:avLst/>
          </a:prstGeom>
          <a:ln w="63500">
            <a:solidFill>
              <a:srgbClr val="FFFFFF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42" name="Equation"/>
          <p:cNvSpPr txBox="1"/>
          <p:nvPr/>
        </p:nvSpPr>
        <p:spPr>
          <a:xfrm>
            <a:off x="18870959" y="7917890"/>
            <a:ext cx="5027415" cy="91724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7600" i="1">
                          <a:solidFill>
                            <a:srgbClr val="EE210C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</m:e>
                    <m:sub>
                      <m:r>
                        <a:rPr xmlns:a="http://schemas.openxmlformats.org/drawingml/2006/main" sz="7600" i="1">
                          <a:solidFill>
                            <a:srgbClr val="EE210C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</m:sub>
                  </m:sSub>
                  <m:r>
                    <m:rPr>
                      <m:sty m:val="p"/>
                    </m:rPr>
                    <a:rPr xmlns:a="http://schemas.openxmlformats.org/drawingml/2006/main" sz="7600" i="1">
                      <a:solidFill>
                        <a:srgbClr val="EE210C"/>
                      </a:solidFill>
                      <a:latin typeface="Cambria Math" panose="02040503050406030204" pitchFamily="18" charset="0"/>
                    </a:rPr>
                    <m:t>log</m:t>
                  </m:r>
                  <m:r>
                    <a:rPr xmlns:a="http://schemas.openxmlformats.org/drawingml/2006/main" sz="7600" i="1">
                      <a:solidFill>
                        <a:srgbClr val="EE210C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7600" i="1">
                      <a:solidFill>
                        <a:srgbClr val="EE210C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7600" i="1">
                      <a:solidFill>
                        <a:srgbClr val="EE210C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7600" i="1">
                      <a:solidFill>
                        <a:srgbClr val="EE210C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7600" i="1">
                      <a:solidFill>
                        <a:srgbClr val="EE210C"/>
                      </a:solidFill>
                      <a:latin typeface="Cambria Math" panose="02040503050406030204" pitchFamily="18" charset="0"/>
                    </a:rPr>
                    <m:t>θ</m:t>
                  </m:r>
                  <m:r>
                    <a:rPr xmlns:a="http://schemas.openxmlformats.org/drawingml/2006/main" sz="7600" i="1">
                      <a:solidFill>
                        <a:srgbClr val="EE210C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7600">
              <a:solidFill>
                <a:srgbClr val="EE220D"/>
              </a:solidFill>
            </a:endParaRPr>
          </a:p>
        </p:txBody>
      </p:sp>
      <p:pic>
        <p:nvPicPr>
          <p:cNvPr id="24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30605" y="5608429"/>
            <a:ext cx="8155712" cy="5901541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Equation"/>
          <p:cNvSpPr txBox="1"/>
          <p:nvPr/>
        </p:nvSpPr>
        <p:spPr>
          <a:xfrm>
            <a:off x="11253254" y="4747936"/>
            <a:ext cx="3120882" cy="45537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m:rPr>
                      <m:nor/>
                    </m:rPr>
                    <a:rPr xmlns:a="http://schemas.openxmlformats.org/drawingml/2006/main" sz="4800" i="1">
                      <a:solidFill>
                        <a:srgbClr val="56B2AB"/>
                      </a:solidFill>
                      <a:latin typeface="Cambria Math" panose="02040503050406030204" pitchFamily="18" charset="0"/>
                    </a:rPr>
                    <m:t>Chain Rule</m:t>
                  </m:r>
                  <m:r>
                    <a:rPr xmlns:a="http://schemas.openxmlformats.org/drawingml/2006/main" sz="4800" i="1">
                      <a:solidFill>
                        <a:srgbClr val="56B2AB"/>
                      </a:solidFill>
                      <a:latin typeface="Cambria Math" panose="02040503050406030204" pitchFamily="18" charset="0"/>
                    </a:rPr>
                    <m:t>!</m:t>
                  </m:r>
                </m:oMath>
              </m:oMathPara>
            </a14:m>
            <a:endParaRPr sz="4800">
              <a:solidFill>
                <a:srgbClr val="56B2AB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Force calculation is exact…"/>
          <p:cNvSpPr txBox="1"/>
          <p:nvPr>
            <p:ph type="body" sz="half" idx="1"/>
          </p:nvPr>
        </p:nvSpPr>
        <p:spPr>
          <a:xfrm>
            <a:off x="1206500" y="2447838"/>
            <a:ext cx="9779000" cy="10056678"/>
          </a:xfrm>
          <a:prstGeom prst="rect">
            <a:avLst/>
          </a:prstGeom>
        </p:spPr>
        <p:txBody>
          <a:bodyPr/>
          <a:lstStyle/>
          <a:p>
            <a:pPr/>
            <a:r>
              <a:t>Force calculation is exact </a:t>
            </a:r>
          </a:p>
          <a:p>
            <a:pPr/>
            <a:r>
              <a:t>Differentiable simulations S in jax: informative</a:t>
            </a:r>
            <a:r>
              <a:rPr>
                <a:solidFill>
                  <a:schemeClr val="accent5"/>
                </a:solidFill>
              </a:rPr>
              <a:t> </a:t>
            </a:r>
            <a:r>
              <a:t>for inverse modeling !</a:t>
            </a:r>
          </a:p>
          <a:p>
            <a:pPr/>
            <a:r>
              <a:t>The gradient can be used in many ways:</a:t>
            </a:r>
          </a:p>
          <a:p>
            <a:pPr lvl="1"/>
            <a:r>
              <a:rPr>
                <a:solidFill>
                  <a:schemeClr val="accent5"/>
                </a:solidFill>
              </a:rPr>
              <a:t>Direct gradient</a:t>
            </a:r>
            <a:r>
              <a:t> descend</a:t>
            </a:r>
          </a:p>
          <a:p>
            <a:pPr lvl="1"/>
            <a:r>
              <a:t>SBI with </a:t>
            </a:r>
            <a:r>
              <a:rPr>
                <a:solidFill>
                  <a:schemeClr val="accent5"/>
                </a:solidFill>
              </a:rPr>
              <a:t>feedback</a:t>
            </a:r>
            <a:r>
              <a:t> from the simulation</a:t>
            </a:r>
          </a:p>
        </p:txBody>
      </p:sp>
      <p:sp>
        <p:nvSpPr>
          <p:cNvPr id="247" name="Galactic Archaeology Inverse modelling"/>
          <p:cNvSpPr txBox="1"/>
          <p:nvPr>
            <p:ph type="title"/>
          </p:nvPr>
        </p:nvSpPr>
        <p:spPr>
          <a:xfrm>
            <a:off x="1206500" y="952500"/>
            <a:ext cx="14825525" cy="1435100"/>
          </a:xfrm>
          <a:prstGeom prst="rect">
            <a:avLst/>
          </a:prstGeom>
        </p:spPr>
        <p:txBody>
          <a:bodyPr/>
          <a:lstStyle>
            <a:lvl1pPr defTabSz="1828754">
              <a:defRPr spc="-127" sz="6375"/>
            </a:lvl1pPr>
          </a:lstStyle>
          <a:p>
            <a:pPr/>
            <a:r>
              <a:t>Galactic Archaeology Inverse modelling </a:t>
            </a:r>
          </a:p>
        </p:txBody>
      </p:sp>
      <p:sp>
        <p:nvSpPr>
          <p:cNvPr id="248" name="Slide Number"/>
          <p:cNvSpPr txBox="1"/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86782" y="4565043"/>
            <a:ext cx="7787071" cy="5804561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https://arxiv.org/pdf/2410.22573"/>
          <p:cNvSpPr txBox="1"/>
          <p:nvPr/>
        </p:nvSpPr>
        <p:spPr>
          <a:xfrm>
            <a:off x="11014558" y="3775421"/>
            <a:ext cx="8706948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https://arxiv.org/pdf/2410.22573</a:t>
            </a:r>
          </a:p>
        </p:txBody>
      </p:sp>
      <p:pic>
        <p:nvPicPr>
          <p:cNvPr id="251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07803" y="6190419"/>
            <a:ext cx="8599800" cy="5717755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https://arxiv.org/abs/2207.05636"/>
          <p:cNvSpPr txBox="1"/>
          <p:nvPr/>
        </p:nvSpPr>
        <p:spPr>
          <a:xfrm>
            <a:off x="16016787" y="12011064"/>
            <a:ext cx="7514845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https://arxiv.org/abs/2207.05636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2_DynamicDark">
  <a:themeElements>
    <a:clrScheme name="32_DynamicDark">
      <a:dk1>
        <a:srgbClr val="BE00FF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2_DynamicDar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2_Dynamic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2_DynamicDark">
  <a:themeElements>
    <a:clrScheme name="32_DynamicDar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2_DynamicDar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2_Dynamic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