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56" r:id="rId2"/>
    <p:sldId id="276" r:id="rId3"/>
    <p:sldId id="257" r:id="rId4"/>
    <p:sldId id="261" r:id="rId5"/>
    <p:sldId id="273" r:id="rId6"/>
    <p:sldId id="274" r:id="rId7"/>
    <p:sldId id="275" r:id="rId8"/>
    <p:sldId id="280" r:id="rId9"/>
    <p:sldId id="281" r:id="rId10"/>
    <p:sldId id="282" r:id="rId11"/>
    <p:sldId id="283" r:id="rId12"/>
    <p:sldId id="284" r:id="rId13"/>
    <p:sldId id="265" r:id="rId14"/>
    <p:sldId id="267" r:id="rId15"/>
    <p:sldId id="268" r:id="rId16"/>
    <p:sldId id="287" r:id="rId17"/>
    <p:sldId id="288" r:id="rId18"/>
    <p:sldId id="286" r:id="rId19"/>
    <p:sldId id="289" r:id="rId20"/>
    <p:sldId id="272" r:id="rId21"/>
    <p:sldId id="28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718E2A-DAA9-6A40-B1EF-3DA3DD7BB8CB}" v="511" dt="2025-07-09T16:26:16.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9"/>
    <p:restoredTop sz="82494"/>
  </p:normalViewPr>
  <p:slideViewPr>
    <p:cSldViewPr snapToGrid="0">
      <p:cViewPr>
        <p:scale>
          <a:sx n="100" d="100"/>
          <a:sy n="100" d="100"/>
        </p:scale>
        <p:origin x="1088" y="296"/>
      </p:cViewPr>
      <p:guideLst/>
    </p:cSldViewPr>
  </p:slideViewPr>
  <p:notesTextViewPr>
    <p:cViewPr>
      <p:scale>
        <a:sx n="1" d="1"/>
        <a:sy n="1" d="1"/>
      </p:scale>
      <p:origin x="0" y="0"/>
    </p:cViewPr>
  </p:notesTextViewPr>
  <p:notesViewPr>
    <p:cSldViewPr snapToGrid="0">
      <p:cViewPr varScale="1">
        <p:scale>
          <a:sx n="95" d="100"/>
          <a:sy n="95"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C18B1-6E70-D7F2-A1A2-DEBEF500FD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3CB9B45-48F3-9242-BCC9-A2E3965EC8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EAAA69-62ED-1D4C-8132-DF8D79DB9558}" type="datetimeFigureOut">
              <a:rPr lang="en-US" smtClean="0"/>
              <a:t>6/26/25</a:t>
            </a:fld>
            <a:endParaRPr lang="en-US"/>
          </a:p>
        </p:txBody>
      </p:sp>
      <p:sp>
        <p:nvSpPr>
          <p:cNvPr id="4" name="Footer Placeholder 3">
            <a:extLst>
              <a:ext uri="{FF2B5EF4-FFF2-40B4-BE49-F238E27FC236}">
                <a16:creationId xmlns:a16="http://schemas.microsoft.com/office/drawing/2014/main" id="{32FF3F6F-9A27-3DBF-D646-F8AF029B55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3D53E6-96BA-72C2-8CD1-47B58CC36D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24CF09-5119-2840-8150-3B9B05268E68}" type="slidenum">
              <a:rPr lang="en-US" smtClean="0"/>
              <a:t>‹#›</a:t>
            </a:fld>
            <a:endParaRPr lang="en-US"/>
          </a:p>
        </p:txBody>
      </p:sp>
    </p:spTree>
    <p:extLst>
      <p:ext uri="{BB962C8B-B14F-4D97-AF65-F5344CB8AC3E}">
        <p14:creationId xmlns:p14="http://schemas.microsoft.com/office/powerpoint/2010/main" val="3056269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EB295-6710-F04C-BDC6-EB19B6C0BB10}" type="datetimeFigureOut">
              <a:rPr lang="en-US" smtClean="0"/>
              <a:t>6/26/25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7376A-3ABC-BE41-BEE3-183D21D7D5EC}" type="slidenum">
              <a:rPr lang="en-US" smtClean="0"/>
              <a:t>‹#›</a:t>
            </a:fld>
            <a:endParaRPr lang="en-US"/>
          </a:p>
        </p:txBody>
      </p:sp>
    </p:spTree>
    <p:extLst>
      <p:ext uri="{BB962C8B-B14F-4D97-AF65-F5344CB8AC3E}">
        <p14:creationId xmlns:p14="http://schemas.microsoft.com/office/powerpoint/2010/main" val="566382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and welcome to my talk today. My name is Taf </a:t>
            </a:r>
            <a:r>
              <a:rPr lang="en-US" dirty="0" err="1"/>
              <a:t>Zivave</a:t>
            </a:r>
            <a:r>
              <a:rPr lang="en-US" dirty="0"/>
              <a:t> and I will be presenting my work on the discovery of new eclipsing white dwarf binary systems from NGTS. </a:t>
            </a:r>
          </a:p>
        </p:txBody>
      </p:sp>
      <p:sp>
        <p:nvSpPr>
          <p:cNvPr id="4" name="Slide Number Placeholder 3"/>
          <p:cNvSpPr>
            <a:spLocks noGrp="1"/>
          </p:cNvSpPr>
          <p:nvPr>
            <p:ph type="sldNum" sz="quarter" idx="5"/>
          </p:nvPr>
        </p:nvSpPr>
        <p:spPr/>
        <p:txBody>
          <a:bodyPr/>
          <a:lstStyle/>
          <a:p>
            <a:fld id="{92C7376A-3ABC-BE41-BEE3-183D21D7D5EC}" type="slidenum">
              <a:rPr lang="en-US" smtClean="0"/>
              <a:t>1</a:t>
            </a:fld>
            <a:endParaRPr lang="en-US"/>
          </a:p>
        </p:txBody>
      </p:sp>
    </p:spTree>
    <p:extLst>
      <p:ext uri="{BB962C8B-B14F-4D97-AF65-F5344CB8AC3E}">
        <p14:creationId xmlns:p14="http://schemas.microsoft.com/office/powerpoint/2010/main" val="1906586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2E7BA9-F208-0C0B-C846-EB90F0FC1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A64C0B-2E7A-547A-2DE3-A28E710EFB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C7AD9-BF5C-12C3-6F62-BC88C7A358F3}"/>
              </a:ext>
            </a:extLst>
          </p:cNvPr>
          <p:cNvSpPr>
            <a:spLocks noGrp="1"/>
          </p:cNvSpPr>
          <p:nvPr>
            <p:ph type="body" idx="1"/>
          </p:nvPr>
        </p:nvSpPr>
        <p:spPr/>
        <p:txBody>
          <a:bodyPr/>
          <a:lstStyle/>
          <a:p>
            <a:r>
              <a:rPr lang="en-US" dirty="0"/>
              <a:t>We have the phased light curves, folded on the period as well as twice the period, to help identify any secondary eclipses in the </a:t>
            </a:r>
            <a:r>
              <a:rPr lang="en-US" dirty="0" err="1"/>
              <a:t>lightcurves</a:t>
            </a:r>
            <a:r>
              <a:rPr lang="en-US" dirty="0"/>
              <a:t>.</a:t>
            </a:r>
          </a:p>
        </p:txBody>
      </p:sp>
      <p:sp>
        <p:nvSpPr>
          <p:cNvPr id="4" name="Slide Number Placeholder 3">
            <a:extLst>
              <a:ext uri="{FF2B5EF4-FFF2-40B4-BE49-F238E27FC236}">
                <a16:creationId xmlns:a16="http://schemas.microsoft.com/office/drawing/2014/main" id="{57B0E9F9-6AFC-263C-CCFE-55674B40205B}"/>
              </a:ext>
            </a:extLst>
          </p:cNvPr>
          <p:cNvSpPr>
            <a:spLocks noGrp="1"/>
          </p:cNvSpPr>
          <p:nvPr>
            <p:ph type="sldNum" sz="quarter" idx="5"/>
          </p:nvPr>
        </p:nvSpPr>
        <p:spPr/>
        <p:txBody>
          <a:bodyPr/>
          <a:lstStyle/>
          <a:p>
            <a:fld id="{92C7376A-3ABC-BE41-BEE3-183D21D7D5EC}" type="slidenum">
              <a:rPr lang="en-US" smtClean="0"/>
              <a:t>10</a:t>
            </a:fld>
            <a:endParaRPr lang="en-US"/>
          </a:p>
        </p:txBody>
      </p:sp>
    </p:spTree>
    <p:extLst>
      <p:ext uri="{BB962C8B-B14F-4D97-AF65-F5344CB8AC3E}">
        <p14:creationId xmlns:p14="http://schemas.microsoft.com/office/powerpoint/2010/main" val="4207823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C2DC1-C172-215C-6DB6-8D53971916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6C564-2160-4390-5977-B19627163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1C8B4-731B-9205-1BB2-7BFA0CDC5E46}"/>
              </a:ext>
            </a:extLst>
          </p:cNvPr>
          <p:cNvSpPr>
            <a:spLocks noGrp="1"/>
          </p:cNvSpPr>
          <p:nvPr>
            <p:ph type="body" idx="1"/>
          </p:nvPr>
        </p:nvSpPr>
        <p:spPr/>
        <p:txBody>
          <a:bodyPr/>
          <a:lstStyle/>
          <a:p>
            <a:r>
              <a:rPr lang="en-US" dirty="0"/>
              <a:t>We have snapshot plots from NGTS and DSS to monitor the aperture, making sure that nothing else is contributing the signal we observe</a:t>
            </a:r>
          </a:p>
        </p:txBody>
      </p:sp>
      <p:sp>
        <p:nvSpPr>
          <p:cNvPr id="4" name="Slide Number Placeholder 3">
            <a:extLst>
              <a:ext uri="{FF2B5EF4-FFF2-40B4-BE49-F238E27FC236}">
                <a16:creationId xmlns:a16="http://schemas.microsoft.com/office/drawing/2014/main" id="{5CDD1AD2-CEF1-EE92-E598-00592DEEC80D}"/>
              </a:ext>
            </a:extLst>
          </p:cNvPr>
          <p:cNvSpPr>
            <a:spLocks noGrp="1"/>
          </p:cNvSpPr>
          <p:nvPr>
            <p:ph type="sldNum" sz="quarter" idx="5"/>
          </p:nvPr>
        </p:nvSpPr>
        <p:spPr/>
        <p:txBody>
          <a:bodyPr/>
          <a:lstStyle/>
          <a:p>
            <a:fld id="{92C7376A-3ABC-BE41-BEE3-183D21D7D5EC}" type="slidenum">
              <a:rPr lang="en-US" smtClean="0"/>
              <a:t>11</a:t>
            </a:fld>
            <a:endParaRPr lang="en-US"/>
          </a:p>
        </p:txBody>
      </p:sp>
    </p:spTree>
    <p:extLst>
      <p:ext uri="{BB962C8B-B14F-4D97-AF65-F5344CB8AC3E}">
        <p14:creationId xmlns:p14="http://schemas.microsoft.com/office/powerpoint/2010/main" val="1640875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F78AA-275C-A09F-618C-6BF566A273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C1655D-A9A5-EBB0-F0B5-266031B5A7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8B5478-61E1-4F8A-E5D9-85C52E24E29A}"/>
              </a:ext>
            </a:extLst>
          </p:cNvPr>
          <p:cNvSpPr>
            <a:spLocks noGrp="1"/>
          </p:cNvSpPr>
          <p:nvPr>
            <p:ph type="body" idx="1"/>
          </p:nvPr>
        </p:nvSpPr>
        <p:spPr/>
        <p:txBody>
          <a:bodyPr/>
          <a:lstStyle/>
          <a:p>
            <a:r>
              <a:rPr lang="en-GB" dirty="0"/>
              <a:t>and lastly, we have the HR diagram, which allows us to place assumptions on the type of system that we could possibly be seeing based on their location on the hr diagram.</a:t>
            </a:r>
            <a:endParaRPr lang="en-US" dirty="0"/>
          </a:p>
        </p:txBody>
      </p:sp>
      <p:sp>
        <p:nvSpPr>
          <p:cNvPr id="4" name="Slide Number Placeholder 3">
            <a:extLst>
              <a:ext uri="{FF2B5EF4-FFF2-40B4-BE49-F238E27FC236}">
                <a16:creationId xmlns:a16="http://schemas.microsoft.com/office/drawing/2014/main" id="{ABF03140-7073-896F-5E16-DCC949D7B71B}"/>
              </a:ext>
            </a:extLst>
          </p:cNvPr>
          <p:cNvSpPr>
            <a:spLocks noGrp="1"/>
          </p:cNvSpPr>
          <p:nvPr>
            <p:ph type="sldNum" sz="quarter" idx="5"/>
          </p:nvPr>
        </p:nvSpPr>
        <p:spPr/>
        <p:txBody>
          <a:bodyPr/>
          <a:lstStyle/>
          <a:p>
            <a:fld id="{92C7376A-3ABC-BE41-BEE3-183D21D7D5EC}" type="slidenum">
              <a:rPr lang="en-US" smtClean="0"/>
              <a:t>12</a:t>
            </a:fld>
            <a:endParaRPr lang="en-US"/>
          </a:p>
        </p:txBody>
      </p:sp>
    </p:spTree>
    <p:extLst>
      <p:ext uri="{BB962C8B-B14F-4D97-AF65-F5344CB8AC3E}">
        <p14:creationId xmlns:p14="http://schemas.microsoft.com/office/powerpoint/2010/main" val="2929607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cap="none" dirty="0">
                <a:solidFill>
                  <a:srgbClr val="000000"/>
                </a:solidFill>
                <a:effectLst/>
                <a:latin typeface="Arial"/>
                <a:ea typeface="Arial"/>
                <a:cs typeface="Arial"/>
                <a:sym typeface="Arial"/>
              </a:rPr>
              <a:t>Here we have the first target. A HS+HS or WD, however we believe that this target is leaning towards being a HS+WD since we were able to observe a secondary eclipse in the </a:t>
            </a:r>
            <a:r>
              <a:rPr lang="en-GB" sz="1200" b="0" i="0" u="none" strike="noStrike" cap="none" dirty="0" err="1">
                <a:solidFill>
                  <a:srgbClr val="000000"/>
                </a:solidFill>
                <a:effectLst/>
                <a:latin typeface="Arial"/>
                <a:ea typeface="Arial"/>
                <a:cs typeface="Arial"/>
                <a:sym typeface="Arial"/>
              </a:rPr>
              <a:t>lightcurve</a:t>
            </a:r>
            <a:r>
              <a:rPr lang="en-GB" sz="1200" b="0" i="0" u="none" strike="noStrike" cap="none" dirty="0">
                <a:solidFill>
                  <a:srgbClr val="000000"/>
                </a:solidFill>
                <a:effectLst/>
                <a:latin typeface="Arial"/>
                <a:ea typeface="Arial"/>
                <a:cs typeface="Arial"/>
                <a:sym typeface="Arial"/>
              </a:rPr>
              <a:t> in the diagnostic plot. The targets both have similar temperatures which was an assumption based on the SED plot.</a:t>
            </a:r>
          </a:p>
          <a:p>
            <a:r>
              <a:rPr lang="en-GB" sz="1200" b="0" i="0" u="none" strike="noStrike" cap="none" dirty="0">
                <a:solidFill>
                  <a:srgbClr val="000000"/>
                </a:solidFill>
                <a:effectLst/>
                <a:latin typeface="Arial"/>
                <a:ea typeface="Arial"/>
                <a:cs typeface="Arial"/>
                <a:sym typeface="Arial"/>
              </a:rPr>
              <a:t>This target has a very short period of 2.4 hrs. Currently, only 6 hot subdwarfs are known in compact binary systems with a WD, with a orbital period shorter than 2.5hrs, and therefore this is an extremely rare and exciting find for us. </a:t>
            </a:r>
            <a:endParaRPr lang="en-US" dirty="0"/>
          </a:p>
        </p:txBody>
      </p:sp>
      <p:sp>
        <p:nvSpPr>
          <p:cNvPr id="4" name="Slide Number Placeholder 3"/>
          <p:cNvSpPr>
            <a:spLocks noGrp="1"/>
          </p:cNvSpPr>
          <p:nvPr>
            <p:ph type="sldNum" sz="quarter" idx="5"/>
          </p:nvPr>
        </p:nvSpPr>
        <p:spPr/>
        <p:txBody>
          <a:bodyPr/>
          <a:lstStyle/>
          <a:p>
            <a:fld id="{92C7376A-3ABC-BE41-BEE3-183D21D7D5EC}" type="slidenum">
              <a:rPr lang="en-US" smtClean="0"/>
              <a:t>14</a:t>
            </a:fld>
            <a:endParaRPr lang="en-US"/>
          </a:p>
        </p:txBody>
      </p:sp>
    </p:spTree>
    <p:extLst>
      <p:ext uri="{BB962C8B-B14F-4D97-AF65-F5344CB8AC3E}">
        <p14:creationId xmlns:p14="http://schemas.microsoft.com/office/powerpoint/2010/main" val="3298145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target is labelled as a cataclysmic variable candidate, in which we assume consists of a white dwarf with a low mass main sequence star. We unfortunately do not observe any outbursts in the data we have so we cannot confirm or deny whether it is a CV or not. Again, it is another very short period binary, with a period of 1.88 hrs.</a:t>
            </a:r>
          </a:p>
          <a:p>
            <a:endParaRPr lang="en-US" dirty="0"/>
          </a:p>
        </p:txBody>
      </p:sp>
      <p:sp>
        <p:nvSpPr>
          <p:cNvPr id="4" name="Slide Number Placeholder 3"/>
          <p:cNvSpPr>
            <a:spLocks noGrp="1"/>
          </p:cNvSpPr>
          <p:nvPr>
            <p:ph type="sldNum" sz="quarter" idx="5"/>
          </p:nvPr>
        </p:nvSpPr>
        <p:spPr/>
        <p:txBody>
          <a:bodyPr/>
          <a:lstStyle/>
          <a:p>
            <a:fld id="{92C7376A-3ABC-BE41-BEE3-183D21D7D5EC}" type="slidenum">
              <a:rPr lang="en-US" smtClean="0"/>
              <a:t>15</a:t>
            </a:fld>
            <a:endParaRPr lang="en-US"/>
          </a:p>
        </p:txBody>
      </p:sp>
    </p:spTree>
    <p:extLst>
      <p:ext uri="{BB962C8B-B14F-4D97-AF65-F5344CB8AC3E}">
        <p14:creationId xmlns:p14="http://schemas.microsoft.com/office/powerpoint/2010/main" val="342001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shall leave the summary up, and if you have any questions feel free to ask. Thank you for listening. </a:t>
            </a:r>
          </a:p>
          <a:p>
            <a:endParaRPr lang="en-US" dirty="0"/>
          </a:p>
        </p:txBody>
      </p:sp>
      <p:sp>
        <p:nvSpPr>
          <p:cNvPr id="4" name="Slide Number Placeholder 3"/>
          <p:cNvSpPr>
            <a:spLocks noGrp="1"/>
          </p:cNvSpPr>
          <p:nvPr>
            <p:ph type="sldNum" sz="quarter" idx="5"/>
          </p:nvPr>
        </p:nvSpPr>
        <p:spPr/>
        <p:txBody>
          <a:bodyPr/>
          <a:lstStyle/>
          <a:p>
            <a:fld id="{92C7376A-3ABC-BE41-BEE3-183D21D7D5EC}" type="slidenum">
              <a:rPr lang="en-US" smtClean="0"/>
              <a:t>20</a:t>
            </a:fld>
            <a:endParaRPr lang="en-US"/>
          </a:p>
        </p:txBody>
      </p:sp>
    </p:spTree>
    <p:extLst>
      <p:ext uri="{BB962C8B-B14F-4D97-AF65-F5344CB8AC3E}">
        <p14:creationId xmlns:p14="http://schemas.microsoft.com/office/powerpoint/2010/main" val="861059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Generation Transit Survey is a ground-based transiting exoplanet survey located at the Paranal Observatory in Chile. NGTS consists of twelve identical, 20cm f/2.8 telescopes which have 12s cadence, operates within a band-pass range of 520-890nm and has a field of view of 8 deg$^2$, resulting in a combined instantaneous field of view of 96 deg$^2$. The main goals of this survey was previously to look for Neptune-sized exoplanets however their focus has shifted to focus on long-period transiting planets, confirming transit planet candidates detected by the Transiting Exoplanet Survey Satellite. However, the reason for us choosing NGTS is because of their high cadence and the fact that they spend multiple hours a night on each field meaning we are able to look at both short and long period targets as well as the lack of WD surveys focused on the southern </a:t>
            </a:r>
            <a:r>
              <a:rPr lang="en-US" dirty="0" err="1"/>
              <a:t>hermisphere</a:t>
            </a:r>
            <a:r>
              <a:rPr lang="en-US" dirty="0"/>
              <a:t>. </a:t>
            </a:r>
          </a:p>
        </p:txBody>
      </p:sp>
      <p:sp>
        <p:nvSpPr>
          <p:cNvPr id="4" name="Slide Number Placeholder 3"/>
          <p:cNvSpPr>
            <a:spLocks noGrp="1"/>
          </p:cNvSpPr>
          <p:nvPr>
            <p:ph type="sldNum" sz="quarter" idx="5"/>
          </p:nvPr>
        </p:nvSpPr>
        <p:spPr/>
        <p:txBody>
          <a:bodyPr/>
          <a:lstStyle/>
          <a:p>
            <a:fld id="{92C7376A-3ABC-BE41-BEE3-183D21D7D5EC}" type="slidenum">
              <a:rPr lang="en-US" smtClean="0"/>
              <a:t>2</a:t>
            </a:fld>
            <a:endParaRPr lang="en-US"/>
          </a:p>
        </p:txBody>
      </p:sp>
    </p:spTree>
    <p:extLst>
      <p:ext uri="{BB962C8B-B14F-4D97-AF65-F5344CB8AC3E}">
        <p14:creationId xmlns:p14="http://schemas.microsoft.com/office/powerpoint/2010/main" val="1014544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motivation for the search stems from a similar project I did during my Bachelors in which I searched through a small data sample and discovered NG01, which is a white dwarf—brown dwarf binary system with a very short orbital period of around 1.42 hours. We applied for further observations with XSHOOTER and ULTRACAM which was accepted in 2023 and the final stages of the analysis for this target is still ongoing and the paper is currently in prep too. The significance of this result is based on how rare this finding is, with only a handful of these systems actually being confirmed. And therefore the goal of this project is to extend this search across the entire NGTS private data archive to discovered systems similar to this, as well as any other interesting and rare EBs</a:t>
            </a:r>
          </a:p>
        </p:txBody>
      </p:sp>
      <p:sp>
        <p:nvSpPr>
          <p:cNvPr id="4" name="Slide Number Placeholder 3"/>
          <p:cNvSpPr>
            <a:spLocks noGrp="1"/>
          </p:cNvSpPr>
          <p:nvPr>
            <p:ph type="sldNum" sz="quarter" idx="5"/>
          </p:nvPr>
        </p:nvSpPr>
        <p:spPr/>
        <p:txBody>
          <a:bodyPr/>
          <a:lstStyle/>
          <a:p>
            <a:fld id="{92C7376A-3ABC-BE41-BEE3-183D21D7D5EC}" type="slidenum">
              <a:rPr lang="en-US" smtClean="0"/>
              <a:t>3</a:t>
            </a:fld>
            <a:endParaRPr lang="en-US"/>
          </a:p>
        </p:txBody>
      </p:sp>
    </p:spTree>
    <p:extLst>
      <p:ext uri="{BB962C8B-B14F-4D97-AF65-F5344CB8AC3E}">
        <p14:creationId xmlns:p14="http://schemas.microsoft.com/office/powerpoint/2010/main" val="219741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built a WD pipeline, which comprises of 4 stages that </a:t>
            </a:r>
            <a:r>
              <a:rPr lang="en-GB" dirty="0" err="1"/>
              <a:t>i</a:t>
            </a:r>
            <a:r>
              <a:rPr lang="en-GB" dirty="0"/>
              <a:t> will go through now. The first stage is the crossmatching process, where we start off with the </a:t>
            </a:r>
            <a:r>
              <a:rPr lang="en-GB" dirty="0" err="1"/>
              <a:t>gaia</a:t>
            </a:r>
            <a:r>
              <a:rPr lang="en-GB" dirty="0"/>
              <a:t> table contents from gentile </a:t>
            </a:r>
            <a:r>
              <a:rPr lang="en-GB" dirty="0" err="1"/>
              <a:t>fusillos</a:t>
            </a:r>
            <a:r>
              <a:rPr lang="en-GB" dirty="0"/>
              <a:t> 2021 catalogue. We apply a selection criteria based on their </a:t>
            </a:r>
            <a:r>
              <a:rPr lang="en-GB" dirty="0" err="1"/>
              <a:t>gaia</a:t>
            </a:r>
            <a:r>
              <a:rPr lang="en-GB" dirty="0"/>
              <a:t> magnitudes and then select 100 comparison stars. The overall product for this is a new catalogue for each NGTS field in the database with both WDs and comparison stars that lie within the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2C7376A-3ABC-BE41-BEE3-183D21D7D5EC}" type="slidenum">
              <a:rPr lang="en-US" smtClean="0"/>
              <a:t>4</a:t>
            </a:fld>
            <a:endParaRPr lang="en-US"/>
          </a:p>
        </p:txBody>
      </p:sp>
    </p:spTree>
    <p:extLst>
      <p:ext uri="{BB962C8B-B14F-4D97-AF65-F5344CB8AC3E}">
        <p14:creationId xmlns:p14="http://schemas.microsoft.com/office/powerpoint/2010/main" val="163132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process, we conduct forced photometry by placing apertures on the locations of the known WDs and comparison stars across a field using old and new data that is available. We adjust the reference image through background correction, removal of the 20 pixel overscan and monitoring the defocus level. Then we perform the source extraction for the objects in the field and crossmatch them with the catalogue created in step one. </a:t>
            </a:r>
          </a:p>
          <a:p>
            <a:endParaRPr lang="en-GB" dirty="0"/>
          </a:p>
        </p:txBody>
      </p:sp>
      <p:sp>
        <p:nvSpPr>
          <p:cNvPr id="4" name="Slide Number Placeholder 3"/>
          <p:cNvSpPr>
            <a:spLocks noGrp="1"/>
          </p:cNvSpPr>
          <p:nvPr>
            <p:ph type="sldNum" sz="quarter" idx="5"/>
          </p:nvPr>
        </p:nvSpPr>
        <p:spPr/>
        <p:txBody>
          <a:bodyPr/>
          <a:lstStyle/>
          <a:p>
            <a:fld id="{92C7376A-3ABC-BE41-BEE3-183D21D7D5EC}" type="slidenum">
              <a:rPr lang="en-US" smtClean="0"/>
              <a:t>5</a:t>
            </a:fld>
            <a:endParaRPr lang="en-US"/>
          </a:p>
        </p:txBody>
      </p:sp>
    </p:spTree>
    <p:extLst>
      <p:ext uri="{BB962C8B-B14F-4D97-AF65-F5344CB8AC3E}">
        <p14:creationId xmlns:p14="http://schemas.microsoft.com/office/powerpoint/2010/main" val="3267091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Combine then takes the outputs from process and builds a file containing the light curve for each WD. This is done by first removing the bad comparison stars and then stacking each nightly observation from the outputs of process into a combined multi-night light curve. </a:t>
            </a:r>
            <a:endParaRPr lang="en-US" dirty="0"/>
          </a:p>
        </p:txBody>
      </p:sp>
      <p:sp>
        <p:nvSpPr>
          <p:cNvPr id="4" name="Slide Number Placeholder 3"/>
          <p:cNvSpPr>
            <a:spLocks noGrp="1"/>
          </p:cNvSpPr>
          <p:nvPr>
            <p:ph type="sldNum" sz="quarter" idx="5"/>
          </p:nvPr>
        </p:nvSpPr>
        <p:spPr/>
        <p:txBody>
          <a:bodyPr/>
          <a:lstStyle/>
          <a:p>
            <a:fld id="{92C7376A-3ABC-BE41-BEE3-183D21D7D5EC}" type="slidenum">
              <a:rPr lang="en-US" smtClean="0"/>
              <a:t>6</a:t>
            </a:fld>
            <a:endParaRPr lang="en-US"/>
          </a:p>
        </p:txBody>
      </p:sp>
    </p:spTree>
    <p:extLst>
      <p:ext uri="{BB962C8B-B14F-4D97-AF65-F5344CB8AC3E}">
        <p14:creationId xmlns:p14="http://schemas.microsoft.com/office/powerpoint/2010/main" val="358030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extract the outputs of the combine script and conduct analysis to look for transit-like features in the </a:t>
            </a:r>
            <a:r>
              <a:rPr lang="en-GB" dirty="0" err="1"/>
              <a:t>lightcurves</a:t>
            </a:r>
            <a:r>
              <a:rPr lang="en-GB" dirty="0"/>
              <a:t> using the Box Least Squares algorithm and for oscillatory behaviour using the Lomb-</a:t>
            </a:r>
            <a:r>
              <a:rPr lang="en-GB" dirty="0" err="1"/>
              <a:t>Scargle</a:t>
            </a:r>
            <a:r>
              <a:rPr lang="en-GB" dirty="0"/>
              <a:t> algorithm. The resulting output for analyse stage is a diagnostic plot, collating of key plots and information </a:t>
            </a:r>
            <a:r>
              <a:rPr lang="en-GB" dirty="0" err="1"/>
              <a:t>surrrounding</a:t>
            </a:r>
            <a:r>
              <a:rPr lang="en-GB" dirty="0"/>
              <a:t> the target. And I am just going to briefly breakdown each of these plots.</a:t>
            </a:r>
            <a:endParaRPr lang="en-US" dirty="0"/>
          </a:p>
        </p:txBody>
      </p:sp>
      <p:sp>
        <p:nvSpPr>
          <p:cNvPr id="4" name="Slide Number Placeholder 3"/>
          <p:cNvSpPr>
            <a:spLocks noGrp="1"/>
          </p:cNvSpPr>
          <p:nvPr>
            <p:ph type="sldNum" sz="quarter" idx="5"/>
          </p:nvPr>
        </p:nvSpPr>
        <p:spPr/>
        <p:txBody>
          <a:bodyPr/>
          <a:lstStyle/>
          <a:p>
            <a:fld id="{92C7376A-3ABC-BE41-BEE3-183D21D7D5EC}" type="slidenum">
              <a:rPr lang="en-US" smtClean="0"/>
              <a:t>7</a:t>
            </a:fld>
            <a:endParaRPr lang="en-US"/>
          </a:p>
        </p:txBody>
      </p:sp>
    </p:spTree>
    <p:extLst>
      <p:ext uri="{BB962C8B-B14F-4D97-AF65-F5344CB8AC3E}">
        <p14:creationId xmlns:p14="http://schemas.microsoft.com/office/powerpoint/2010/main" val="194857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DD82-C07D-4612-BD14-596D026AEA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2E7519-A722-EDA3-82E7-1F80BC7ACF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A3C2C-BFF1-7CDC-887E-0DEEDED674C1}"/>
              </a:ext>
            </a:extLst>
          </p:cNvPr>
          <p:cNvSpPr>
            <a:spLocks noGrp="1"/>
          </p:cNvSpPr>
          <p:nvPr>
            <p:ph type="body" idx="1"/>
          </p:nvPr>
        </p:nvSpPr>
        <p:spPr/>
        <p:txBody>
          <a:bodyPr/>
          <a:lstStyle/>
          <a:p>
            <a:r>
              <a:rPr lang="en-GB" dirty="0"/>
              <a:t>here we have the stacked, multi-night </a:t>
            </a:r>
            <a:r>
              <a:rPr lang="en-GB" dirty="0" err="1"/>
              <a:t>lightcurve</a:t>
            </a:r>
            <a:r>
              <a:rPr lang="en-GB" dirty="0"/>
              <a:t> output from combine</a:t>
            </a:r>
            <a:endParaRPr lang="en-US" dirty="0"/>
          </a:p>
        </p:txBody>
      </p:sp>
      <p:sp>
        <p:nvSpPr>
          <p:cNvPr id="4" name="Slide Number Placeholder 3">
            <a:extLst>
              <a:ext uri="{FF2B5EF4-FFF2-40B4-BE49-F238E27FC236}">
                <a16:creationId xmlns:a16="http://schemas.microsoft.com/office/drawing/2014/main" id="{B72FDA46-F765-0FBE-8698-082F45C5061D}"/>
              </a:ext>
            </a:extLst>
          </p:cNvPr>
          <p:cNvSpPr>
            <a:spLocks noGrp="1"/>
          </p:cNvSpPr>
          <p:nvPr>
            <p:ph type="sldNum" sz="quarter" idx="5"/>
          </p:nvPr>
        </p:nvSpPr>
        <p:spPr/>
        <p:txBody>
          <a:bodyPr/>
          <a:lstStyle/>
          <a:p>
            <a:fld id="{92C7376A-3ABC-BE41-BEE3-183D21D7D5EC}" type="slidenum">
              <a:rPr lang="en-US" smtClean="0"/>
              <a:t>8</a:t>
            </a:fld>
            <a:endParaRPr lang="en-US"/>
          </a:p>
        </p:txBody>
      </p:sp>
    </p:spTree>
    <p:extLst>
      <p:ext uri="{BB962C8B-B14F-4D97-AF65-F5344CB8AC3E}">
        <p14:creationId xmlns:p14="http://schemas.microsoft.com/office/powerpoint/2010/main" val="389407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1ADEE-2A95-D774-0D6D-A6AB5252CC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391E4-76E5-B85D-D350-4E8A6C1CF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95D76A-527A-B5F6-D7AF-F953C550E169}"/>
              </a:ext>
            </a:extLst>
          </p:cNvPr>
          <p:cNvSpPr>
            <a:spLocks noGrp="1"/>
          </p:cNvSpPr>
          <p:nvPr>
            <p:ph type="body" idx="1"/>
          </p:nvPr>
        </p:nvSpPr>
        <p:spPr/>
        <p:txBody>
          <a:bodyPr/>
          <a:lstStyle/>
          <a:p>
            <a:r>
              <a:rPr lang="en-GB" dirty="0"/>
              <a:t>we have the periodograms created from BLS, as well as </a:t>
            </a:r>
            <a:r>
              <a:rPr lang="en-GB" dirty="0" err="1"/>
              <a:t>lomb</a:t>
            </a:r>
            <a:r>
              <a:rPr lang="en-GB" dirty="0"/>
              <a:t> </a:t>
            </a:r>
            <a:r>
              <a:rPr lang="en-GB" dirty="0" err="1"/>
              <a:t>scargle</a:t>
            </a:r>
            <a:r>
              <a:rPr lang="en-GB" dirty="0"/>
              <a:t> 1 and 2, where LS 1 is equivalent to a single-term sinusoidal fit to the data at each frequency while the LS 2 expands this to a truncated Fourier series with multiple frequencies.</a:t>
            </a:r>
            <a:endParaRPr lang="en-US" dirty="0"/>
          </a:p>
        </p:txBody>
      </p:sp>
      <p:sp>
        <p:nvSpPr>
          <p:cNvPr id="4" name="Slide Number Placeholder 3">
            <a:extLst>
              <a:ext uri="{FF2B5EF4-FFF2-40B4-BE49-F238E27FC236}">
                <a16:creationId xmlns:a16="http://schemas.microsoft.com/office/drawing/2014/main" id="{646C0009-82BB-E762-4269-DA7F00816E59}"/>
              </a:ext>
            </a:extLst>
          </p:cNvPr>
          <p:cNvSpPr>
            <a:spLocks noGrp="1"/>
          </p:cNvSpPr>
          <p:nvPr>
            <p:ph type="sldNum" sz="quarter" idx="5"/>
          </p:nvPr>
        </p:nvSpPr>
        <p:spPr/>
        <p:txBody>
          <a:bodyPr/>
          <a:lstStyle/>
          <a:p>
            <a:fld id="{92C7376A-3ABC-BE41-BEE3-183D21D7D5EC}" type="slidenum">
              <a:rPr lang="en-US" smtClean="0"/>
              <a:t>9</a:t>
            </a:fld>
            <a:endParaRPr lang="en-US"/>
          </a:p>
        </p:txBody>
      </p:sp>
    </p:spTree>
    <p:extLst>
      <p:ext uri="{BB962C8B-B14F-4D97-AF65-F5344CB8AC3E}">
        <p14:creationId xmlns:p14="http://schemas.microsoft.com/office/powerpoint/2010/main" val="51520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A4F050B-C9A0-0943-B4E2-3FFF02B7CD43}"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7454E-42CF-F344-85F3-CBFA5EB5513D}" type="slidenum">
              <a:rPr lang="en-US" smtClean="0"/>
              <a:t>‹#›</a:t>
            </a:fld>
            <a:endParaRPr lang="en-US"/>
          </a:p>
        </p:txBody>
      </p:sp>
    </p:spTree>
    <p:extLst>
      <p:ext uri="{BB962C8B-B14F-4D97-AF65-F5344CB8AC3E}">
        <p14:creationId xmlns:p14="http://schemas.microsoft.com/office/powerpoint/2010/main" val="21047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A4F050B-C9A0-0943-B4E2-3FFF02B7CD43}"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7454E-42CF-F344-85F3-CBFA5EB5513D}" type="slidenum">
              <a:rPr lang="en-US" smtClean="0"/>
              <a:t>‹#›</a:t>
            </a:fld>
            <a:endParaRPr lang="en-US"/>
          </a:p>
        </p:txBody>
      </p:sp>
    </p:spTree>
    <p:extLst>
      <p:ext uri="{BB962C8B-B14F-4D97-AF65-F5344CB8AC3E}">
        <p14:creationId xmlns:p14="http://schemas.microsoft.com/office/powerpoint/2010/main" val="371282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A4F050B-C9A0-0943-B4E2-3FFF02B7CD43}"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7454E-42CF-F344-85F3-CBFA5EB5513D}" type="slidenum">
              <a:rPr lang="en-US" smtClean="0"/>
              <a:t>‹#›</a:t>
            </a:fld>
            <a:endParaRPr lang="en-US"/>
          </a:p>
        </p:txBody>
      </p:sp>
    </p:spTree>
    <p:extLst>
      <p:ext uri="{BB962C8B-B14F-4D97-AF65-F5344CB8AC3E}">
        <p14:creationId xmlns:p14="http://schemas.microsoft.com/office/powerpoint/2010/main" val="4151870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A4F050B-C9A0-0943-B4E2-3FFF02B7CD43}"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7454E-42CF-F344-85F3-CBFA5EB5513D}" type="slidenum">
              <a:rPr lang="en-US" smtClean="0"/>
              <a:t>‹#›</a:t>
            </a:fld>
            <a:endParaRPr lang="en-US"/>
          </a:p>
        </p:txBody>
      </p:sp>
    </p:spTree>
    <p:extLst>
      <p:ext uri="{BB962C8B-B14F-4D97-AF65-F5344CB8AC3E}">
        <p14:creationId xmlns:p14="http://schemas.microsoft.com/office/powerpoint/2010/main" val="3582807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A4F050B-C9A0-0943-B4E2-3FFF02B7CD43}" type="datetimeFigureOut">
              <a:rPr lang="en-US" smtClean="0"/>
              <a:t>6/26/25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7454E-42CF-F344-85F3-CBFA5EB5513D}" type="slidenum">
              <a:rPr lang="en-US" smtClean="0"/>
              <a:t>‹#›</a:t>
            </a:fld>
            <a:endParaRPr lang="en-US"/>
          </a:p>
        </p:txBody>
      </p:sp>
    </p:spTree>
    <p:extLst>
      <p:ext uri="{BB962C8B-B14F-4D97-AF65-F5344CB8AC3E}">
        <p14:creationId xmlns:p14="http://schemas.microsoft.com/office/powerpoint/2010/main" val="196335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A4F050B-C9A0-0943-B4E2-3FFF02B7CD43}"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7454E-42CF-F344-85F3-CBFA5EB5513D}" type="slidenum">
              <a:rPr lang="en-US" smtClean="0"/>
              <a:t>‹#›</a:t>
            </a:fld>
            <a:endParaRPr lang="en-US"/>
          </a:p>
        </p:txBody>
      </p:sp>
    </p:spTree>
    <p:extLst>
      <p:ext uri="{BB962C8B-B14F-4D97-AF65-F5344CB8AC3E}">
        <p14:creationId xmlns:p14="http://schemas.microsoft.com/office/powerpoint/2010/main" val="421051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A4F050B-C9A0-0943-B4E2-3FFF02B7CD43}" type="datetimeFigureOut">
              <a:rPr lang="en-US" smtClean="0"/>
              <a:t>6/26/25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7454E-42CF-F344-85F3-CBFA5EB5513D}" type="slidenum">
              <a:rPr lang="en-US" smtClean="0"/>
              <a:t>‹#›</a:t>
            </a:fld>
            <a:endParaRPr lang="en-US"/>
          </a:p>
        </p:txBody>
      </p:sp>
    </p:spTree>
    <p:extLst>
      <p:ext uri="{BB962C8B-B14F-4D97-AF65-F5344CB8AC3E}">
        <p14:creationId xmlns:p14="http://schemas.microsoft.com/office/powerpoint/2010/main" val="33140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A4F050B-C9A0-0943-B4E2-3FFF02B7CD43}" type="datetimeFigureOut">
              <a:rPr lang="en-US" smtClean="0"/>
              <a:t>6/26/25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7454E-42CF-F344-85F3-CBFA5EB5513D}" type="slidenum">
              <a:rPr lang="en-US" smtClean="0"/>
              <a:t>‹#›</a:t>
            </a:fld>
            <a:endParaRPr lang="en-US"/>
          </a:p>
        </p:txBody>
      </p:sp>
    </p:spTree>
    <p:extLst>
      <p:ext uri="{BB962C8B-B14F-4D97-AF65-F5344CB8AC3E}">
        <p14:creationId xmlns:p14="http://schemas.microsoft.com/office/powerpoint/2010/main" val="2950612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F050B-C9A0-0943-B4E2-3FFF02B7CD43}" type="datetimeFigureOut">
              <a:rPr lang="en-US" smtClean="0"/>
              <a:t>6/26/25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7454E-42CF-F344-85F3-CBFA5EB5513D}" type="slidenum">
              <a:rPr lang="en-US" smtClean="0"/>
              <a:t>‹#›</a:t>
            </a:fld>
            <a:endParaRPr lang="en-US"/>
          </a:p>
        </p:txBody>
      </p:sp>
    </p:spTree>
    <p:extLst>
      <p:ext uri="{BB962C8B-B14F-4D97-AF65-F5344CB8AC3E}">
        <p14:creationId xmlns:p14="http://schemas.microsoft.com/office/powerpoint/2010/main" val="2115988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A4F050B-C9A0-0943-B4E2-3FFF02B7CD43}"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7454E-42CF-F344-85F3-CBFA5EB5513D}" type="slidenum">
              <a:rPr lang="en-US" smtClean="0"/>
              <a:t>‹#›</a:t>
            </a:fld>
            <a:endParaRPr lang="en-US"/>
          </a:p>
        </p:txBody>
      </p:sp>
    </p:spTree>
    <p:extLst>
      <p:ext uri="{BB962C8B-B14F-4D97-AF65-F5344CB8AC3E}">
        <p14:creationId xmlns:p14="http://schemas.microsoft.com/office/powerpoint/2010/main" val="901894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0A4F050B-C9A0-0943-B4E2-3FFF02B7CD43}" type="datetimeFigureOut">
              <a:rPr lang="en-US" smtClean="0"/>
              <a:t>6/26/25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A7454E-42CF-F344-85F3-CBFA5EB5513D}" type="slidenum">
              <a:rPr lang="en-US" smtClean="0"/>
              <a:t>‹#›</a:t>
            </a:fld>
            <a:endParaRPr lang="en-US"/>
          </a:p>
        </p:txBody>
      </p:sp>
    </p:spTree>
    <p:extLst>
      <p:ext uri="{BB962C8B-B14F-4D97-AF65-F5344CB8AC3E}">
        <p14:creationId xmlns:p14="http://schemas.microsoft.com/office/powerpoint/2010/main" val="2855243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0A4F050B-C9A0-0943-B4E2-3FFF02B7CD43}" type="datetimeFigureOut">
              <a:rPr lang="en-US" smtClean="0"/>
              <a:t>6/26/25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EFA7454E-42CF-F344-85F3-CBFA5EB5513D}" type="slidenum">
              <a:rPr lang="en-US" smtClean="0"/>
              <a:t>‹#›</a:t>
            </a:fld>
            <a:endParaRPr lang="en-US"/>
          </a:p>
        </p:txBody>
      </p:sp>
      <p:pic>
        <p:nvPicPr>
          <p:cNvPr id="2050" name="Picture 2">
            <a:extLst>
              <a:ext uri="{FF2B5EF4-FFF2-40B4-BE49-F238E27FC236}">
                <a16:creationId xmlns:a16="http://schemas.microsoft.com/office/drawing/2014/main" id="{61174E91-68C5-5B53-4C83-17C132D1458C}"/>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2297" r="3404"/>
          <a:stretch>
            <a:fillRect/>
          </a:stretch>
        </p:blipFill>
        <p:spPr bwMode="auto">
          <a:xfrm>
            <a:off x="8016766" y="235346"/>
            <a:ext cx="1965434" cy="8913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ac | University of Warwick">
            <a:extLst>
              <a:ext uri="{FF2B5EF4-FFF2-40B4-BE49-F238E27FC236}">
                <a16:creationId xmlns:a16="http://schemas.microsoft.com/office/drawing/2014/main" id="{BE48F5F8-D15D-E088-4E6A-6FA8CA9C6EF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305393" y="-164307"/>
            <a:ext cx="1886607" cy="169068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lanets orbiting two white dwarf stars could be common in the Universe |  BBC Sky at Night Magazine">
            <a:extLst>
              <a:ext uri="{FF2B5EF4-FFF2-40B4-BE49-F238E27FC236}">
                <a16:creationId xmlns:a16="http://schemas.microsoft.com/office/drawing/2014/main" id="{FC3DF8EA-E38B-421B-95A2-62A79A0E5471}"/>
              </a:ext>
            </a:extLst>
          </p:cNvPr>
          <p:cNvPicPr>
            <a:picLocks noChangeAspect="1" noChangeArrowheads="1"/>
          </p:cNvPicPr>
          <p:nvPr userDrawn="1"/>
        </p:nvPicPr>
        <p:blipFill>
          <a:blip r:embed="rId15">
            <a:alphaModFix amt="60000"/>
            <a:extLst>
              <a:ext uri="{28A0092B-C50C-407E-A947-70E740481C1C}">
                <a14:useLocalDpi xmlns:a14="http://schemas.microsoft.com/office/drawing/2010/main" val="0"/>
              </a:ext>
            </a:extLst>
          </a:blip>
          <a:srcRect t="15730"/>
          <a:stretch>
            <a:fillRect/>
          </a:stretch>
        </p:blipFill>
        <p:spPr bwMode="auto">
          <a:xfrm>
            <a:off x="0" y="1"/>
            <a:ext cx="1219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88095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D65BF-7A8F-5364-C7CF-F404F6F4D10A}"/>
              </a:ext>
            </a:extLst>
          </p:cNvPr>
          <p:cNvSpPr>
            <a:spLocks noGrp="1"/>
          </p:cNvSpPr>
          <p:nvPr>
            <p:ph type="title"/>
          </p:nvPr>
        </p:nvSpPr>
        <p:spPr>
          <a:xfrm>
            <a:off x="831850" y="1709738"/>
            <a:ext cx="10515600" cy="2852737"/>
          </a:xfrm>
        </p:spPr>
        <p:txBody>
          <a:bodyPr anchor="b">
            <a:normAutofit/>
          </a:bodyPr>
          <a:lstStyle/>
          <a:p>
            <a:r>
              <a:rPr lang="en-GB" dirty="0"/>
              <a:t>The discovery of new eclipsing white dwarf binary systems from NGTS</a:t>
            </a:r>
            <a:r>
              <a:rPr lang="en-US" dirty="0"/>
              <a:t> </a:t>
            </a:r>
          </a:p>
        </p:txBody>
      </p:sp>
      <p:sp>
        <p:nvSpPr>
          <p:cNvPr id="3" name="Subtitle 2">
            <a:extLst>
              <a:ext uri="{FF2B5EF4-FFF2-40B4-BE49-F238E27FC236}">
                <a16:creationId xmlns:a16="http://schemas.microsoft.com/office/drawing/2014/main" id="{031B920B-433C-C3B5-8756-9250EB4F39EE}"/>
              </a:ext>
            </a:extLst>
          </p:cNvPr>
          <p:cNvSpPr>
            <a:spLocks noGrp="1"/>
          </p:cNvSpPr>
          <p:nvPr>
            <p:ph type="body" idx="1"/>
          </p:nvPr>
        </p:nvSpPr>
        <p:spPr>
          <a:xfrm>
            <a:off x="831850" y="5148262"/>
            <a:ext cx="10515600" cy="1500187"/>
          </a:xfrm>
        </p:spPr>
        <p:txBody>
          <a:bodyPr>
            <a:normAutofit/>
          </a:bodyPr>
          <a:lstStyle/>
          <a:p>
            <a:r>
              <a:rPr lang="en-US" dirty="0"/>
              <a:t>Taf </a:t>
            </a:r>
            <a:r>
              <a:rPr lang="en-US" dirty="0" err="1"/>
              <a:t>Zivave</a:t>
            </a:r>
            <a:endParaRPr lang="en-US" dirty="0"/>
          </a:p>
          <a:p>
            <a:r>
              <a:rPr lang="en-US" dirty="0"/>
              <a:t>1</a:t>
            </a:r>
            <a:r>
              <a:rPr lang="en-US" baseline="30000" dirty="0"/>
              <a:t>st</a:t>
            </a:r>
            <a:r>
              <a:rPr lang="en-US" dirty="0"/>
              <a:t> Year PhD Student</a:t>
            </a:r>
          </a:p>
          <a:p>
            <a:r>
              <a:rPr lang="en-US" dirty="0"/>
              <a:t>Supervisors: Dr Ingrid </a:t>
            </a:r>
            <a:r>
              <a:rPr lang="en-US" dirty="0" err="1"/>
              <a:t>Pelisoli</a:t>
            </a:r>
            <a:r>
              <a:rPr lang="en-US" dirty="0"/>
              <a:t> &amp; Dr James McCormac</a:t>
            </a:r>
          </a:p>
        </p:txBody>
      </p:sp>
    </p:spTree>
    <p:extLst>
      <p:ext uri="{BB962C8B-B14F-4D97-AF65-F5344CB8AC3E}">
        <p14:creationId xmlns:p14="http://schemas.microsoft.com/office/powerpoint/2010/main" val="1645096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EC548-5272-25C9-D28A-B2927461B4E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F2F61D4-490D-EA9B-227E-456BA22137A0}"/>
              </a:ext>
            </a:extLst>
          </p:cNvPr>
          <p:cNvSpPr/>
          <p:nvPr/>
        </p:nvSpPr>
        <p:spPr>
          <a:xfrm>
            <a:off x="-139700" y="-292100"/>
            <a:ext cx="3225800" cy="73533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473BE4-6817-4570-694B-DA0C5B0E9AC9}"/>
              </a:ext>
            </a:extLst>
          </p:cNvPr>
          <p:cNvSpPr>
            <a:spLocks noGrp="1"/>
          </p:cNvSpPr>
          <p:nvPr>
            <p:ph type="title"/>
          </p:nvPr>
        </p:nvSpPr>
        <p:spPr>
          <a:xfrm>
            <a:off x="0" y="223836"/>
            <a:ext cx="3340100" cy="1325563"/>
          </a:xfrm>
        </p:spPr>
        <p:txBody>
          <a:bodyPr anchor="ctr">
            <a:normAutofit/>
          </a:bodyPr>
          <a:lstStyle/>
          <a:p>
            <a:r>
              <a:rPr lang="en-US" dirty="0">
                <a:solidFill>
                  <a:schemeClr val="bg1"/>
                </a:solidFill>
              </a:rPr>
              <a:t>WD Pipeline</a:t>
            </a:r>
          </a:p>
        </p:txBody>
      </p:sp>
      <p:sp>
        <p:nvSpPr>
          <p:cNvPr id="6" name="Rectangle 5">
            <a:extLst>
              <a:ext uri="{FF2B5EF4-FFF2-40B4-BE49-F238E27FC236}">
                <a16:creationId xmlns:a16="http://schemas.microsoft.com/office/drawing/2014/main" id="{BE88765B-4139-3CC6-43BC-0FA35C44B3E3}"/>
              </a:ext>
            </a:extLst>
          </p:cNvPr>
          <p:cNvSpPr/>
          <p:nvPr/>
        </p:nvSpPr>
        <p:spPr>
          <a:xfrm>
            <a:off x="279400" y="141168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Crossmatch</a:t>
            </a:r>
          </a:p>
        </p:txBody>
      </p:sp>
      <p:sp>
        <p:nvSpPr>
          <p:cNvPr id="7" name="Rectangle 6">
            <a:extLst>
              <a:ext uri="{FF2B5EF4-FFF2-40B4-BE49-F238E27FC236}">
                <a16:creationId xmlns:a16="http://schemas.microsoft.com/office/drawing/2014/main" id="{8E720F63-E98D-3F9C-7887-CEA4CB6535A8}"/>
              </a:ext>
            </a:extLst>
          </p:cNvPr>
          <p:cNvSpPr/>
          <p:nvPr/>
        </p:nvSpPr>
        <p:spPr>
          <a:xfrm>
            <a:off x="279400" y="273526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Process</a:t>
            </a:r>
          </a:p>
        </p:txBody>
      </p:sp>
      <p:sp>
        <p:nvSpPr>
          <p:cNvPr id="8" name="Rectangle 7">
            <a:extLst>
              <a:ext uri="{FF2B5EF4-FFF2-40B4-BE49-F238E27FC236}">
                <a16:creationId xmlns:a16="http://schemas.microsoft.com/office/drawing/2014/main" id="{807D08CD-C4AC-C5C4-799D-4CA514645B46}"/>
              </a:ext>
            </a:extLst>
          </p:cNvPr>
          <p:cNvSpPr/>
          <p:nvPr/>
        </p:nvSpPr>
        <p:spPr>
          <a:xfrm>
            <a:off x="279400" y="405884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Combine</a:t>
            </a:r>
          </a:p>
        </p:txBody>
      </p:sp>
      <p:sp>
        <p:nvSpPr>
          <p:cNvPr id="9" name="Rectangle 8">
            <a:extLst>
              <a:ext uri="{FF2B5EF4-FFF2-40B4-BE49-F238E27FC236}">
                <a16:creationId xmlns:a16="http://schemas.microsoft.com/office/drawing/2014/main" id="{E46C4540-FB7E-55D8-F9D6-C37D43D332A6}"/>
              </a:ext>
            </a:extLst>
          </p:cNvPr>
          <p:cNvSpPr/>
          <p:nvPr/>
        </p:nvSpPr>
        <p:spPr>
          <a:xfrm>
            <a:off x="279400" y="5461002"/>
            <a:ext cx="2616200" cy="1028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Analyse</a:t>
            </a:r>
            <a:endParaRPr lang="en-US" sz="2400" dirty="0">
              <a:solidFill>
                <a:schemeClr val="bg1"/>
              </a:solidFill>
            </a:endParaRPr>
          </a:p>
        </p:txBody>
      </p:sp>
      <p:pic>
        <p:nvPicPr>
          <p:cNvPr id="5" name="Picture 4" descr="A group of images of a graph&#10;&#10;AI-generated content may be incorrect.">
            <a:extLst>
              <a:ext uri="{FF2B5EF4-FFF2-40B4-BE49-F238E27FC236}">
                <a16:creationId xmlns:a16="http://schemas.microsoft.com/office/drawing/2014/main" id="{C8B8A291-99C9-A493-080B-C59579AFE6B2}"/>
              </a:ext>
            </a:extLst>
          </p:cNvPr>
          <p:cNvPicPr>
            <a:picLocks noChangeAspect="1"/>
          </p:cNvPicPr>
          <p:nvPr/>
        </p:nvPicPr>
        <p:blipFill>
          <a:blip r:embed="rId3"/>
          <a:stretch>
            <a:fillRect/>
          </a:stretch>
        </p:blipFill>
        <p:spPr>
          <a:xfrm>
            <a:off x="3651250" y="2120839"/>
            <a:ext cx="7931150" cy="3286244"/>
          </a:xfrm>
          <a:prstGeom prst="rect">
            <a:avLst/>
          </a:prstGeom>
        </p:spPr>
      </p:pic>
    </p:spTree>
    <p:extLst>
      <p:ext uri="{BB962C8B-B14F-4D97-AF65-F5344CB8AC3E}">
        <p14:creationId xmlns:p14="http://schemas.microsoft.com/office/powerpoint/2010/main" val="296886858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A8510-20A1-FC0D-DAF4-A5AE515C49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EC47956-D7B4-714A-D805-D0DA302F9670}"/>
              </a:ext>
            </a:extLst>
          </p:cNvPr>
          <p:cNvSpPr/>
          <p:nvPr/>
        </p:nvSpPr>
        <p:spPr>
          <a:xfrm>
            <a:off x="-139700" y="-292100"/>
            <a:ext cx="3225800" cy="73533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B4B8675-0A92-F540-4265-A64FBFA78B8A}"/>
              </a:ext>
            </a:extLst>
          </p:cNvPr>
          <p:cNvSpPr>
            <a:spLocks noGrp="1"/>
          </p:cNvSpPr>
          <p:nvPr>
            <p:ph type="title"/>
          </p:nvPr>
        </p:nvSpPr>
        <p:spPr>
          <a:xfrm>
            <a:off x="0" y="223836"/>
            <a:ext cx="3340100" cy="1325563"/>
          </a:xfrm>
        </p:spPr>
        <p:txBody>
          <a:bodyPr anchor="ctr">
            <a:normAutofit/>
          </a:bodyPr>
          <a:lstStyle/>
          <a:p>
            <a:r>
              <a:rPr lang="en-US" dirty="0">
                <a:solidFill>
                  <a:schemeClr val="bg1"/>
                </a:solidFill>
              </a:rPr>
              <a:t>WD Pipeline</a:t>
            </a:r>
          </a:p>
        </p:txBody>
      </p:sp>
      <p:sp>
        <p:nvSpPr>
          <p:cNvPr id="6" name="Rectangle 5">
            <a:extLst>
              <a:ext uri="{FF2B5EF4-FFF2-40B4-BE49-F238E27FC236}">
                <a16:creationId xmlns:a16="http://schemas.microsoft.com/office/drawing/2014/main" id="{E70D0E48-7BA2-2B34-D539-59D4955C377D}"/>
              </a:ext>
            </a:extLst>
          </p:cNvPr>
          <p:cNvSpPr/>
          <p:nvPr/>
        </p:nvSpPr>
        <p:spPr>
          <a:xfrm>
            <a:off x="279400" y="141168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Crossmatch</a:t>
            </a:r>
          </a:p>
        </p:txBody>
      </p:sp>
      <p:sp>
        <p:nvSpPr>
          <p:cNvPr id="7" name="Rectangle 6">
            <a:extLst>
              <a:ext uri="{FF2B5EF4-FFF2-40B4-BE49-F238E27FC236}">
                <a16:creationId xmlns:a16="http://schemas.microsoft.com/office/drawing/2014/main" id="{5866ABF0-DFC3-945D-A555-C87EFBC1254F}"/>
              </a:ext>
            </a:extLst>
          </p:cNvPr>
          <p:cNvSpPr/>
          <p:nvPr/>
        </p:nvSpPr>
        <p:spPr>
          <a:xfrm>
            <a:off x="279400" y="273526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Process</a:t>
            </a:r>
          </a:p>
        </p:txBody>
      </p:sp>
      <p:sp>
        <p:nvSpPr>
          <p:cNvPr id="8" name="Rectangle 7">
            <a:extLst>
              <a:ext uri="{FF2B5EF4-FFF2-40B4-BE49-F238E27FC236}">
                <a16:creationId xmlns:a16="http://schemas.microsoft.com/office/drawing/2014/main" id="{FC0EAC52-9CE0-0669-7700-4E1972F6E729}"/>
              </a:ext>
            </a:extLst>
          </p:cNvPr>
          <p:cNvSpPr/>
          <p:nvPr/>
        </p:nvSpPr>
        <p:spPr>
          <a:xfrm>
            <a:off x="279400" y="405884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Combine</a:t>
            </a:r>
          </a:p>
        </p:txBody>
      </p:sp>
      <p:sp>
        <p:nvSpPr>
          <p:cNvPr id="9" name="Rectangle 8">
            <a:extLst>
              <a:ext uri="{FF2B5EF4-FFF2-40B4-BE49-F238E27FC236}">
                <a16:creationId xmlns:a16="http://schemas.microsoft.com/office/drawing/2014/main" id="{536EA646-6AC0-3CD2-06EE-BA5D9CD9D153}"/>
              </a:ext>
            </a:extLst>
          </p:cNvPr>
          <p:cNvSpPr/>
          <p:nvPr/>
        </p:nvSpPr>
        <p:spPr>
          <a:xfrm>
            <a:off x="279400" y="5461002"/>
            <a:ext cx="2616200" cy="1028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Analyse</a:t>
            </a:r>
            <a:endParaRPr lang="en-US" sz="2400" dirty="0">
              <a:solidFill>
                <a:schemeClr val="bg1"/>
              </a:solidFill>
            </a:endParaRPr>
          </a:p>
        </p:txBody>
      </p:sp>
      <p:pic>
        <p:nvPicPr>
          <p:cNvPr id="10" name="Picture 9" descr="A comparison of images of a number of pixels&#10;&#10;AI-generated content may be incorrect.">
            <a:extLst>
              <a:ext uri="{FF2B5EF4-FFF2-40B4-BE49-F238E27FC236}">
                <a16:creationId xmlns:a16="http://schemas.microsoft.com/office/drawing/2014/main" id="{91590DD6-ED96-F916-11BA-9EC747AF5C2F}"/>
              </a:ext>
            </a:extLst>
          </p:cNvPr>
          <p:cNvPicPr>
            <a:picLocks noChangeAspect="1"/>
          </p:cNvPicPr>
          <p:nvPr/>
        </p:nvPicPr>
        <p:blipFill>
          <a:blip r:embed="rId3"/>
          <a:stretch>
            <a:fillRect/>
          </a:stretch>
        </p:blipFill>
        <p:spPr>
          <a:xfrm>
            <a:off x="5765802" y="1411681"/>
            <a:ext cx="3340100" cy="4892541"/>
          </a:xfrm>
          <a:prstGeom prst="rect">
            <a:avLst/>
          </a:prstGeom>
        </p:spPr>
      </p:pic>
    </p:spTree>
    <p:extLst>
      <p:ext uri="{BB962C8B-B14F-4D97-AF65-F5344CB8AC3E}">
        <p14:creationId xmlns:p14="http://schemas.microsoft.com/office/powerpoint/2010/main" val="247598843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E5C7C-611D-45D0-70EC-9398DDEFCA2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423C096-9658-17CF-0104-E19B0A9DF492}"/>
              </a:ext>
            </a:extLst>
          </p:cNvPr>
          <p:cNvSpPr/>
          <p:nvPr/>
        </p:nvSpPr>
        <p:spPr>
          <a:xfrm>
            <a:off x="-139700" y="-292100"/>
            <a:ext cx="3225800" cy="73533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F70B10C-58D7-FD30-7ED9-7B862E13D882}"/>
              </a:ext>
            </a:extLst>
          </p:cNvPr>
          <p:cNvSpPr>
            <a:spLocks noGrp="1"/>
          </p:cNvSpPr>
          <p:nvPr>
            <p:ph type="title"/>
          </p:nvPr>
        </p:nvSpPr>
        <p:spPr>
          <a:xfrm>
            <a:off x="0" y="223836"/>
            <a:ext cx="3340100" cy="1325563"/>
          </a:xfrm>
        </p:spPr>
        <p:txBody>
          <a:bodyPr anchor="ctr">
            <a:normAutofit/>
          </a:bodyPr>
          <a:lstStyle/>
          <a:p>
            <a:r>
              <a:rPr lang="en-US" dirty="0">
                <a:solidFill>
                  <a:schemeClr val="bg1"/>
                </a:solidFill>
              </a:rPr>
              <a:t>WD Pipeline</a:t>
            </a:r>
          </a:p>
        </p:txBody>
      </p:sp>
      <p:sp>
        <p:nvSpPr>
          <p:cNvPr id="6" name="Rectangle 5">
            <a:extLst>
              <a:ext uri="{FF2B5EF4-FFF2-40B4-BE49-F238E27FC236}">
                <a16:creationId xmlns:a16="http://schemas.microsoft.com/office/drawing/2014/main" id="{2B9C5026-6789-BA57-A4DB-1EAF2D052FE8}"/>
              </a:ext>
            </a:extLst>
          </p:cNvPr>
          <p:cNvSpPr/>
          <p:nvPr/>
        </p:nvSpPr>
        <p:spPr>
          <a:xfrm>
            <a:off x="279400" y="141168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Crossmatch</a:t>
            </a:r>
          </a:p>
        </p:txBody>
      </p:sp>
      <p:sp>
        <p:nvSpPr>
          <p:cNvPr id="7" name="Rectangle 6">
            <a:extLst>
              <a:ext uri="{FF2B5EF4-FFF2-40B4-BE49-F238E27FC236}">
                <a16:creationId xmlns:a16="http://schemas.microsoft.com/office/drawing/2014/main" id="{A9653654-B794-346F-2595-8A0B4BFE213F}"/>
              </a:ext>
            </a:extLst>
          </p:cNvPr>
          <p:cNvSpPr/>
          <p:nvPr/>
        </p:nvSpPr>
        <p:spPr>
          <a:xfrm>
            <a:off x="279400" y="273526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Process</a:t>
            </a:r>
          </a:p>
        </p:txBody>
      </p:sp>
      <p:sp>
        <p:nvSpPr>
          <p:cNvPr id="8" name="Rectangle 7">
            <a:extLst>
              <a:ext uri="{FF2B5EF4-FFF2-40B4-BE49-F238E27FC236}">
                <a16:creationId xmlns:a16="http://schemas.microsoft.com/office/drawing/2014/main" id="{119F8C42-1022-0D84-6A1D-989F1E3D25FA}"/>
              </a:ext>
            </a:extLst>
          </p:cNvPr>
          <p:cNvSpPr/>
          <p:nvPr/>
        </p:nvSpPr>
        <p:spPr>
          <a:xfrm>
            <a:off x="279400" y="405884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Combine</a:t>
            </a:r>
          </a:p>
        </p:txBody>
      </p:sp>
      <p:sp>
        <p:nvSpPr>
          <p:cNvPr id="9" name="Rectangle 8">
            <a:extLst>
              <a:ext uri="{FF2B5EF4-FFF2-40B4-BE49-F238E27FC236}">
                <a16:creationId xmlns:a16="http://schemas.microsoft.com/office/drawing/2014/main" id="{518B693B-731F-AE62-9192-21E1D08F6612}"/>
              </a:ext>
            </a:extLst>
          </p:cNvPr>
          <p:cNvSpPr/>
          <p:nvPr/>
        </p:nvSpPr>
        <p:spPr>
          <a:xfrm>
            <a:off x="279400" y="5461002"/>
            <a:ext cx="2616200" cy="1028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Analyse</a:t>
            </a:r>
            <a:endParaRPr lang="en-US" sz="2400" dirty="0">
              <a:solidFill>
                <a:schemeClr val="bg1"/>
              </a:solidFill>
            </a:endParaRPr>
          </a:p>
        </p:txBody>
      </p:sp>
      <p:pic>
        <p:nvPicPr>
          <p:cNvPr id="5" name="Picture 4" descr="A comparison of a graph&#10;&#10;AI-generated content may be incorrect.">
            <a:extLst>
              <a:ext uri="{FF2B5EF4-FFF2-40B4-BE49-F238E27FC236}">
                <a16:creationId xmlns:a16="http://schemas.microsoft.com/office/drawing/2014/main" id="{1AAA5824-19EC-508A-8050-53461684D737}"/>
              </a:ext>
            </a:extLst>
          </p:cNvPr>
          <p:cNvPicPr>
            <a:picLocks noChangeAspect="1"/>
          </p:cNvPicPr>
          <p:nvPr/>
        </p:nvPicPr>
        <p:blipFill>
          <a:blip r:embed="rId3"/>
          <a:stretch>
            <a:fillRect/>
          </a:stretch>
        </p:blipFill>
        <p:spPr>
          <a:xfrm>
            <a:off x="5740401" y="1485902"/>
            <a:ext cx="3698011" cy="4724398"/>
          </a:xfrm>
          <a:prstGeom prst="rect">
            <a:avLst/>
          </a:prstGeom>
        </p:spPr>
      </p:pic>
    </p:spTree>
    <p:extLst>
      <p:ext uri="{BB962C8B-B14F-4D97-AF65-F5344CB8AC3E}">
        <p14:creationId xmlns:p14="http://schemas.microsoft.com/office/powerpoint/2010/main" val="196584944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1A7AE-369F-9F00-D1D5-E986DAD53B55}"/>
              </a:ext>
            </a:extLst>
          </p:cNvPr>
          <p:cNvSpPr>
            <a:spLocks noGrp="1"/>
          </p:cNvSpPr>
          <p:nvPr>
            <p:ph type="title"/>
          </p:nvPr>
        </p:nvSpPr>
        <p:spPr/>
        <p:txBody>
          <a:bodyPr/>
          <a:lstStyle/>
          <a:p>
            <a:r>
              <a:rPr lang="en" dirty="0"/>
              <a:t>Current Pipeline Outputs</a:t>
            </a:r>
            <a:endParaRPr lang="en-US" dirty="0"/>
          </a:p>
        </p:txBody>
      </p:sp>
      <p:sp>
        <p:nvSpPr>
          <p:cNvPr id="3" name="Content Placeholder 2">
            <a:extLst>
              <a:ext uri="{FF2B5EF4-FFF2-40B4-BE49-F238E27FC236}">
                <a16:creationId xmlns:a16="http://schemas.microsoft.com/office/drawing/2014/main" id="{441AA83A-ABB8-D131-159C-C65A76B5F17E}"/>
              </a:ext>
            </a:extLst>
          </p:cNvPr>
          <p:cNvSpPr>
            <a:spLocks noGrp="1"/>
          </p:cNvSpPr>
          <p:nvPr>
            <p:ph sz="half" idx="1"/>
          </p:nvPr>
        </p:nvSpPr>
        <p:spPr>
          <a:xfrm>
            <a:off x="838199" y="1825625"/>
            <a:ext cx="10647948" cy="4351338"/>
          </a:xfrm>
        </p:spPr>
        <p:txBody>
          <a:bodyPr>
            <a:normAutofit/>
          </a:bodyPr>
          <a:lstStyle/>
          <a:p>
            <a:pPr marL="285750" lvl="0" indent="-285750">
              <a:spcBef>
                <a:spcPts val="0"/>
              </a:spcBef>
              <a:spcAft>
                <a:spcPts val="1200"/>
              </a:spcAft>
              <a:buFont typeface="System Font Regular"/>
              <a:buChar char="-"/>
            </a:pPr>
            <a:r>
              <a:rPr lang="en-GB" dirty="0"/>
              <a:t>Currently looked at ~2500/4859 fields available in the NGTS private data archive </a:t>
            </a:r>
          </a:p>
          <a:p>
            <a:pPr marL="285750" lvl="0" indent="-285750">
              <a:spcBef>
                <a:spcPts val="0"/>
              </a:spcBef>
              <a:spcAft>
                <a:spcPts val="1200"/>
              </a:spcAft>
              <a:buFont typeface="System Font Regular"/>
              <a:buChar char="-"/>
            </a:pPr>
            <a:r>
              <a:rPr lang="en-GB" dirty="0"/>
              <a:t>Discovered 10 new EBs so far, along with 6 new variable candidates </a:t>
            </a:r>
          </a:p>
          <a:p>
            <a:pPr marL="285750" indent="-285750">
              <a:spcAft>
                <a:spcPts val="1200"/>
              </a:spcAft>
              <a:buFont typeface="System Font Regular"/>
              <a:buChar char="-"/>
            </a:pPr>
            <a:r>
              <a:rPr lang="en-GB" dirty="0"/>
              <a:t>2 candidates were submitted in an ESO proposal in March (Accepted: </a:t>
            </a:r>
            <a:r>
              <a:rPr lang="en-GB" dirty="0" err="1"/>
              <a:t>Ultracam</a:t>
            </a:r>
            <a:r>
              <a:rPr lang="en-GB" dirty="0"/>
              <a:t> time of 14hrs in total)</a:t>
            </a:r>
          </a:p>
          <a:p>
            <a:pPr marL="742950" lvl="1" indent="-285750">
              <a:spcAft>
                <a:spcPts val="1200"/>
              </a:spcAft>
              <a:buFont typeface="System Font Regular"/>
              <a:buChar char="-"/>
            </a:pPr>
            <a:r>
              <a:rPr lang="en-GB" dirty="0">
                <a:latin typeface="CMSS10"/>
              </a:rPr>
              <a:t>hot subdwarf + hot subdwarf/WD</a:t>
            </a:r>
          </a:p>
          <a:p>
            <a:pPr marL="742950" lvl="1" indent="-285750">
              <a:spcAft>
                <a:spcPts val="1200"/>
              </a:spcAft>
              <a:buFont typeface="System Font Regular"/>
              <a:buChar char="-"/>
            </a:pPr>
            <a:r>
              <a:rPr lang="en-GB" dirty="0">
                <a:latin typeface="CMSS10"/>
              </a:rPr>
              <a:t>cataclysmic variable: WD+MS</a:t>
            </a:r>
          </a:p>
          <a:p>
            <a:endParaRPr lang="en-US" dirty="0"/>
          </a:p>
        </p:txBody>
      </p:sp>
    </p:spTree>
    <p:extLst>
      <p:ext uri="{BB962C8B-B14F-4D97-AF65-F5344CB8AC3E}">
        <p14:creationId xmlns:p14="http://schemas.microsoft.com/office/powerpoint/2010/main" val="2755476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aph of different colored lines&#10;&#10;AI-generated content may be incorrect.">
            <a:extLst>
              <a:ext uri="{FF2B5EF4-FFF2-40B4-BE49-F238E27FC236}">
                <a16:creationId xmlns:a16="http://schemas.microsoft.com/office/drawing/2014/main" id="{AE85AED4-9ED6-DF92-8FA3-655888318E18}"/>
              </a:ext>
            </a:extLst>
          </p:cNvPr>
          <p:cNvPicPr>
            <a:picLocks noGrp="1" noChangeAspect="1"/>
          </p:cNvPicPr>
          <p:nvPr>
            <p:ph sz="half" idx="2"/>
          </p:nvPr>
        </p:nvPicPr>
        <p:blipFill>
          <a:blip r:embed="rId3"/>
          <a:stretch>
            <a:fillRect/>
          </a:stretch>
        </p:blipFill>
        <p:spPr>
          <a:xfrm>
            <a:off x="6673429" y="2407398"/>
            <a:ext cx="5239171" cy="4047377"/>
          </a:xfrm>
          <a:prstGeom prst="rect">
            <a:avLst/>
          </a:prstGeom>
        </p:spPr>
      </p:pic>
      <p:sp>
        <p:nvSpPr>
          <p:cNvPr id="9" name="Title 1">
            <a:extLst>
              <a:ext uri="{FF2B5EF4-FFF2-40B4-BE49-F238E27FC236}">
                <a16:creationId xmlns:a16="http://schemas.microsoft.com/office/drawing/2014/main" id="{C0963436-BA84-B693-6E5D-461B9492CA57}"/>
              </a:ext>
            </a:extLst>
          </p:cNvPr>
          <p:cNvSpPr>
            <a:spLocks noGrp="1"/>
          </p:cNvSpPr>
          <p:nvPr>
            <p:ph type="title"/>
          </p:nvPr>
        </p:nvSpPr>
        <p:spPr>
          <a:xfrm>
            <a:off x="152400" y="403225"/>
            <a:ext cx="10515600" cy="1325563"/>
          </a:xfrm>
        </p:spPr>
        <p:txBody>
          <a:bodyPr/>
          <a:lstStyle/>
          <a:p>
            <a:r>
              <a:rPr lang="en" dirty="0"/>
              <a:t>ESO Proposal: HS+HS/WD candidate</a:t>
            </a:r>
            <a:endParaRPr lang="en-US" dirty="0"/>
          </a:p>
        </p:txBody>
      </p:sp>
      <p:pic>
        <p:nvPicPr>
          <p:cNvPr id="15" name="Picture 14" descr="A graph of a model&#10;&#10;AI-generated content may be incorrect.">
            <a:extLst>
              <a:ext uri="{FF2B5EF4-FFF2-40B4-BE49-F238E27FC236}">
                <a16:creationId xmlns:a16="http://schemas.microsoft.com/office/drawing/2014/main" id="{40C2C079-5D2B-8658-659A-48FC8F4C2FEE}"/>
              </a:ext>
            </a:extLst>
          </p:cNvPr>
          <p:cNvPicPr>
            <a:picLocks noChangeAspect="1"/>
          </p:cNvPicPr>
          <p:nvPr/>
        </p:nvPicPr>
        <p:blipFill rotWithShape="1">
          <a:blip r:embed="rId4"/>
          <a:srcRect l="1296" t="10185" r="6481" b="3333"/>
          <a:stretch>
            <a:fillRect/>
          </a:stretch>
        </p:blipFill>
        <p:spPr>
          <a:xfrm>
            <a:off x="1104900" y="1774365"/>
            <a:ext cx="4991100" cy="4680410"/>
          </a:xfrm>
          <a:prstGeom prst="rect">
            <a:avLst/>
          </a:prstGeom>
        </p:spPr>
      </p:pic>
    </p:spTree>
    <p:extLst>
      <p:ext uri="{BB962C8B-B14F-4D97-AF65-F5344CB8AC3E}">
        <p14:creationId xmlns:p14="http://schemas.microsoft.com/office/powerpoint/2010/main" val="1703297169"/>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A1CBF-AA46-9335-D97F-74EA4820612C}"/>
            </a:ext>
          </a:extLst>
        </p:cNvPr>
        <p:cNvGrpSpPr/>
        <p:nvPr/>
      </p:nvGrpSpPr>
      <p:grpSpPr>
        <a:xfrm>
          <a:off x="0" y="0"/>
          <a:ext cx="0" cy="0"/>
          <a:chOff x="0" y="0"/>
          <a:chExt cx="0" cy="0"/>
        </a:xfrm>
      </p:grpSpPr>
      <p:pic>
        <p:nvPicPr>
          <p:cNvPr id="4" name="Picture 3" descr="A graph of different colors and numbers&#10;&#10;AI-generated content may be incorrect.">
            <a:extLst>
              <a:ext uri="{FF2B5EF4-FFF2-40B4-BE49-F238E27FC236}">
                <a16:creationId xmlns:a16="http://schemas.microsoft.com/office/drawing/2014/main" id="{328A8F95-0937-5F02-766B-DCE2B4567B53}"/>
              </a:ext>
            </a:extLst>
          </p:cNvPr>
          <p:cNvPicPr>
            <a:picLocks noChangeAspect="1"/>
          </p:cNvPicPr>
          <p:nvPr/>
        </p:nvPicPr>
        <p:blipFill>
          <a:blip r:embed="rId3"/>
          <a:stretch>
            <a:fillRect/>
          </a:stretch>
        </p:blipFill>
        <p:spPr>
          <a:xfrm>
            <a:off x="6780446" y="2467142"/>
            <a:ext cx="5178275" cy="4000333"/>
          </a:xfrm>
          <a:prstGeom prst="rect">
            <a:avLst/>
          </a:prstGeom>
        </p:spPr>
      </p:pic>
      <p:sp>
        <p:nvSpPr>
          <p:cNvPr id="7" name="Title 1">
            <a:extLst>
              <a:ext uri="{FF2B5EF4-FFF2-40B4-BE49-F238E27FC236}">
                <a16:creationId xmlns:a16="http://schemas.microsoft.com/office/drawing/2014/main" id="{A14991DB-C32B-6115-33DB-6FC09FA1DF14}"/>
              </a:ext>
            </a:extLst>
          </p:cNvPr>
          <p:cNvSpPr>
            <a:spLocks noGrp="1"/>
          </p:cNvSpPr>
          <p:nvPr>
            <p:ph type="title"/>
          </p:nvPr>
        </p:nvSpPr>
        <p:spPr>
          <a:xfrm>
            <a:off x="114300" y="390525"/>
            <a:ext cx="10515600" cy="1325563"/>
          </a:xfrm>
        </p:spPr>
        <p:txBody>
          <a:bodyPr/>
          <a:lstStyle/>
          <a:p>
            <a:r>
              <a:rPr lang="en" dirty="0"/>
              <a:t>ESO Proposal: CV candidate</a:t>
            </a:r>
            <a:endParaRPr lang="en-US" dirty="0"/>
          </a:p>
        </p:txBody>
      </p:sp>
      <p:pic>
        <p:nvPicPr>
          <p:cNvPr id="9" name="Picture 8" descr="A graph of a function&#10;&#10;AI-generated content may be incorrect.">
            <a:extLst>
              <a:ext uri="{FF2B5EF4-FFF2-40B4-BE49-F238E27FC236}">
                <a16:creationId xmlns:a16="http://schemas.microsoft.com/office/drawing/2014/main" id="{84605AA4-D1B8-7C57-3D9E-77E843675644}"/>
              </a:ext>
            </a:extLst>
          </p:cNvPr>
          <p:cNvPicPr>
            <a:picLocks noChangeAspect="1"/>
          </p:cNvPicPr>
          <p:nvPr/>
        </p:nvPicPr>
        <p:blipFill>
          <a:blip r:embed="rId4"/>
          <a:srcRect l="3333" t="10002" r="6111" b="3148"/>
          <a:stretch>
            <a:fillRect/>
          </a:stretch>
        </p:blipFill>
        <p:spPr>
          <a:xfrm>
            <a:off x="1091320" y="1536700"/>
            <a:ext cx="5296780" cy="4930776"/>
          </a:xfrm>
          <a:prstGeom prst="rect">
            <a:avLst/>
          </a:prstGeom>
        </p:spPr>
      </p:pic>
    </p:spTree>
    <p:extLst>
      <p:ext uri="{BB962C8B-B14F-4D97-AF65-F5344CB8AC3E}">
        <p14:creationId xmlns:p14="http://schemas.microsoft.com/office/powerpoint/2010/main" val="257881865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01FE-20D8-4103-8B8C-AEEFC37B96E5}"/>
              </a:ext>
            </a:extLst>
          </p:cNvPr>
          <p:cNvSpPr>
            <a:spLocks noGrp="1"/>
          </p:cNvSpPr>
          <p:nvPr>
            <p:ph type="title"/>
          </p:nvPr>
        </p:nvSpPr>
        <p:spPr/>
        <p:txBody>
          <a:bodyPr/>
          <a:lstStyle/>
          <a:p>
            <a:r>
              <a:rPr lang="en-US" dirty="0"/>
              <a:t>WD + MS</a:t>
            </a:r>
          </a:p>
        </p:txBody>
      </p:sp>
      <p:pic>
        <p:nvPicPr>
          <p:cNvPr id="6" name="Picture 5" descr="A diagram of a phase&#10;&#10;AI-generated content may be incorrect.">
            <a:extLst>
              <a:ext uri="{FF2B5EF4-FFF2-40B4-BE49-F238E27FC236}">
                <a16:creationId xmlns:a16="http://schemas.microsoft.com/office/drawing/2014/main" id="{70405BD3-FB39-D14B-2010-4B65E3CF86C6}"/>
              </a:ext>
            </a:extLst>
          </p:cNvPr>
          <p:cNvPicPr>
            <a:picLocks noChangeAspect="1"/>
          </p:cNvPicPr>
          <p:nvPr/>
        </p:nvPicPr>
        <p:blipFill>
          <a:blip r:embed="rId2"/>
          <a:stretch>
            <a:fillRect/>
          </a:stretch>
        </p:blipFill>
        <p:spPr>
          <a:xfrm>
            <a:off x="5842000" y="1404144"/>
            <a:ext cx="3708400" cy="2311400"/>
          </a:xfrm>
          <a:prstGeom prst="rect">
            <a:avLst/>
          </a:prstGeom>
        </p:spPr>
      </p:pic>
      <p:pic>
        <p:nvPicPr>
          <p:cNvPr id="8" name="Picture 7" descr="A red line with black dots&#10;&#10;AI-generated content may be incorrect.">
            <a:extLst>
              <a:ext uri="{FF2B5EF4-FFF2-40B4-BE49-F238E27FC236}">
                <a16:creationId xmlns:a16="http://schemas.microsoft.com/office/drawing/2014/main" id="{CB1336AA-54C4-DBBB-694B-DAC9A11E8226}"/>
              </a:ext>
            </a:extLst>
          </p:cNvPr>
          <p:cNvPicPr>
            <a:picLocks noChangeAspect="1"/>
          </p:cNvPicPr>
          <p:nvPr/>
        </p:nvPicPr>
        <p:blipFill>
          <a:blip r:embed="rId3"/>
          <a:stretch>
            <a:fillRect/>
          </a:stretch>
        </p:blipFill>
        <p:spPr>
          <a:xfrm>
            <a:off x="1600200" y="1581150"/>
            <a:ext cx="3708400" cy="2311400"/>
          </a:xfrm>
          <a:prstGeom prst="rect">
            <a:avLst/>
          </a:prstGeom>
        </p:spPr>
      </p:pic>
      <p:pic>
        <p:nvPicPr>
          <p:cNvPr id="10" name="Picture 9" descr="A diagram of a phase&#10;&#10;AI-generated content may be incorrect.">
            <a:extLst>
              <a:ext uri="{FF2B5EF4-FFF2-40B4-BE49-F238E27FC236}">
                <a16:creationId xmlns:a16="http://schemas.microsoft.com/office/drawing/2014/main" id="{AAEEE44A-CB45-8DBB-D5B2-DF36C8792ED8}"/>
              </a:ext>
            </a:extLst>
          </p:cNvPr>
          <p:cNvPicPr>
            <a:picLocks noChangeAspect="1"/>
          </p:cNvPicPr>
          <p:nvPr/>
        </p:nvPicPr>
        <p:blipFill>
          <a:blip r:embed="rId4"/>
          <a:stretch>
            <a:fillRect/>
          </a:stretch>
        </p:blipFill>
        <p:spPr>
          <a:xfrm>
            <a:off x="190500" y="3952875"/>
            <a:ext cx="3708400" cy="2311400"/>
          </a:xfrm>
          <a:prstGeom prst="rect">
            <a:avLst/>
          </a:prstGeom>
        </p:spPr>
      </p:pic>
      <p:pic>
        <p:nvPicPr>
          <p:cNvPr id="12" name="Picture 11" descr="A diagram of a phase&#10;&#10;AI-generated content may be incorrect.">
            <a:extLst>
              <a:ext uri="{FF2B5EF4-FFF2-40B4-BE49-F238E27FC236}">
                <a16:creationId xmlns:a16="http://schemas.microsoft.com/office/drawing/2014/main" id="{CC8714C1-3DC4-EC02-4549-4065462BA63B}"/>
              </a:ext>
            </a:extLst>
          </p:cNvPr>
          <p:cNvPicPr>
            <a:picLocks noChangeAspect="1"/>
          </p:cNvPicPr>
          <p:nvPr/>
        </p:nvPicPr>
        <p:blipFill>
          <a:blip r:embed="rId5"/>
          <a:stretch>
            <a:fillRect/>
          </a:stretch>
        </p:blipFill>
        <p:spPr>
          <a:xfrm>
            <a:off x="3721100" y="3715544"/>
            <a:ext cx="3708400" cy="2311400"/>
          </a:xfrm>
          <a:prstGeom prst="rect">
            <a:avLst/>
          </a:prstGeom>
        </p:spPr>
      </p:pic>
      <p:pic>
        <p:nvPicPr>
          <p:cNvPr id="14" name="Picture 13" descr="A black and red line&#10;&#10;AI-generated content may be incorrect.">
            <a:extLst>
              <a:ext uri="{FF2B5EF4-FFF2-40B4-BE49-F238E27FC236}">
                <a16:creationId xmlns:a16="http://schemas.microsoft.com/office/drawing/2014/main" id="{D8F8D13A-5E35-B33E-88E6-E8383DC2B810}"/>
              </a:ext>
            </a:extLst>
          </p:cNvPr>
          <p:cNvPicPr>
            <a:picLocks noChangeAspect="1"/>
          </p:cNvPicPr>
          <p:nvPr/>
        </p:nvPicPr>
        <p:blipFill>
          <a:blip r:embed="rId6"/>
          <a:stretch>
            <a:fillRect/>
          </a:stretch>
        </p:blipFill>
        <p:spPr>
          <a:xfrm>
            <a:off x="7035800" y="3899694"/>
            <a:ext cx="3708400" cy="2311400"/>
          </a:xfrm>
          <a:prstGeom prst="rect">
            <a:avLst/>
          </a:prstGeom>
        </p:spPr>
      </p:pic>
    </p:spTree>
    <p:extLst>
      <p:ext uri="{BB962C8B-B14F-4D97-AF65-F5344CB8AC3E}">
        <p14:creationId xmlns:p14="http://schemas.microsoft.com/office/powerpoint/2010/main" val="167804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C88E-B01A-0D80-BA96-550D7C2565C2}"/>
              </a:ext>
            </a:extLst>
          </p:cNvPr>
          <p:cNvSpPr>
            <a:spLocks noGrp="1"/>
          </p:cNvSpPr>
          <p:nvPr>
            <p:ph type="title"/>
          </p:nvPr>
        </p:nvSpPr>
        <p:spPr/>
        <p:txBody>
          <a:bodyPr/>
          <a:lstStyle/>
          <a:p>
            <a:r>
              <a:rPr lang="en-US" dirty="0"/>
              <a:t>CV</a:t>
            </a:r>
          </a:p>
        </p:txBody>
      </p:sp>
      <p:pic>
        <p:nvPicPr>
          <p:cNvPr id="6" name="Picture 5" descr="A graph of a phase&#10;&#10;AI-generated content may be incorrect.">
            <a:extLst>
              <a:ext uri="{FF2B5EF4-FFF2-40B4-BE49-F238E27FC236}">
                <a16:creationId xmlns:a16="http://schemas.microsoft.com/office/drawing/2014/main" id="{3E276011-9253-06D8-3E0C-2FA11E8ACFB0}"/>
              </a:ext>
            </a:extLst>
          </p:cNvPr>
          <p:cNvPicPr>
            <a:picLocks noChangeAspect="1"/>
          </p:cNvPicPr>
          <p:nvPr/>
        </p:nvPicPr>
        <p:blipFill>
          <a:blip r:embed="rId2"/>
          <a:stretch>
            <a:fillRect/>
          </a:stretch>
        </p:blipFill>
        <p:spPr>
          <a:xfrm>
            <a:off x="673102" y="2806700"/>
            <a:ext cx="3708400" cy="2311400"/>
          </a:xfrm>
          <a:prstGeom prst="rect">
            <a:avLst/>
          </a:prstGeom>
        </p:spPr>
      </p:pic>
      <p:pic>
        <p:nvPicPr>
          <p:cNvPr id="8" name="Picture 7" descr="A graph showing a red line&#10;&#10;AI-generated content may be incorrect.">
            <a:extLst>
              <a:ext uri="{FF2B5EF4-FFF2-40B4-BE49-F238E27FC236}">
                <a16:creationId xmlns:a16="http://schemas.microsoft.com/office/drawing/2014/main" id="{293E24FB-E001-9820-D4B8-F5CF0B52703B}"/>
              </a:ext>
            </a:extLst>
          </p:cNvPr>
          <p:cNvPicPr>
            <a:picLocks noChangeAspect="1"/>
          </p:cNvPicPr>
          <p:nvPr/>
        </p:nvPicPr>
        <p:blipFill>
          <a:blip r:embed="rId3"/>
          <a:stretch>
            <a:fillRect/>
          </a:stretch>
        </p:blipFill>
        <p:spPr>
          <a:xfrm>
            <a:off x="4991102" y="4546600"/>
            <a:ext cx="3708400" cy="2311400"/>
          </a:xfrm>
          <a:prstGeom prst="rect">
            <a:avLst/>
          </a:prstGeom>
        </p:spPr>
      </p:pic>
      <p:pic>
        <p:nvPicPr>
          <p:cNvPr id="10" name="Picture 9" descr="A close-up of a graph&#10;&#10;AI-generated content may be incorrect.">
            <a:extLst>
              <a:ext uri="{FF2B5EF4-FFF2-40B4-BE49-F238E27FC236}">
                <a16:creationId xmlns:a16="http://schemas.microsoft.com/office/drawing/2014/main" id="{B65F383B-1143-FE67-DACD-E1A7B3DE1A4F}"/>
              </a:ext>
            </a:extLst>
          </p:cNvPr>
          <p:cNvPicPr>
            <a:picLocks noChangeAspect="1"/>
          </p:cNvPicPr>
          <p:nvPr/>
        </p:nvPicPr>
        <p:blipFill>
          <a:blip r:embed="rId4"/>
          <a:stretch>
            <a:fillRect/>
          </a:stretch>
        </p:blipFill>
        <p:spPr>
          <a:xfrm>
            <a:off x="3505202" y="1397000"/>
            <a:ext cx="7696200" cy="2311400"/>
          </a:xfrm>
          <a:prstGeom prst="rect">
            <a:avLst/>
          </a:prstGeom>
        </p:spPr>
      </p:pic>
    </p:spTree>
    <p:extLst>
      <p:ext uri="{BB962C8B-B14F-4D97-AF65-F5344CB8AC3E}">
        <p14:creationId xmlns:p14="http://schemas.microsoft.com/office/powerpoint/2010/main" val="1501878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D69A1-1FF0-9D06-A36E-9D8DD0056941}"/>
              </a:ext>
            </a:extLst>
          </p:cNvPr>
          <p:cNvSpPr>
            <a:spLocks noGrp="1"/>
          </p:cNvSpPr>
          <p:nvPr>
            <p:ph type="title"/>
          </p:nvPr>
        </p:nvSpPr>
        <p:spPr/>
        <p:txBody>
          <a:bodyPr/>
          <a:lstStyle/>
          <a:p>
            <a:r>
              <a:rPr lang="en-US" dirty="0"/>
              <a:t>HS + WD</a:t>
            </a:r>
          </a:p>
        </p:txBody>
      </p:sp>
      <p:pic>
        <p:nvPicPr>
          <p:cNvPr id="6" name="Picture 5" descr="A graph showing a red line&#10;&#10;AI-generated content may be incorrect.">
            <a:extLst>
              <a:ext uri="{FF2B5EF4-FFF2-40B4-BE49-F238E27FC236}">
                <a16:creationId xmlns:a16="http://schemas.microsoft.com/office/drawing/2014/main" id="{59E0547C-3B7A-1269-CC20-BE8A09E1CBEB}"/>
              </a:ext>
            </a:extLst>
          </p:cNvPr>
          <p:cNvPicPr>
            <a:picLocks noChangeAspect="1"/>
          </p:cNvPicPr>
          <p:nvPr/>
        </p:nvPicPr>
        <p:blipFill>
          <a:blip r:embed="rId2"/>
          <a:stretch>
            <a:fillRect/>
          </a:stretch>
        </p:blipFill>
        <p:spPr>
          <a:xfrm>
            <a:off x="3390900" y="2273300"/>
            <a:ext cx="4421554" cy="2755900"/>
          </a:xfrm>
          <a:prstGeom prst="rect">
            <a:avLst/>
          </a:prstGeom>
        </p:spPr>
      </p:pic>
    </p:spTree>
    <p:extLst>
      <p:ext uri="{BB962C8B-B14F-4D97-AF65-F5344CB8AC3E}">
        <p14:creationId xmlns:p14="http://schemas.microsoft.com/office/powerpoint/2010/main" val="234744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2835-C3D7-ABE3-B549-87121D60CCF1}"/>
              </a:ext>
            </a:extLst>
          </p:cNvPr>
          <p:cNvSpPr>
            <a:spLocks noGrp="1"/>
          </p:cNvSpPr>
          <p:nvPr>
            <p:ph type="title"/>
          </p:nvPr>
        </p:nvSpPr>
        <p:spPr/>
        <p:txBody>
          <a:bodyPr/>
          <a:lstStyle/>
          <a:p>
            <a:r>
              <a:rPr lang="en-US" dirty="0"/>
              <a:t>Non-EBs</a:t>
            </a:r>
          </a:p>
        </p:txBody>
      </p:sp>
      <p:pic>
        <p:nvPicPr>
          <p:cNvPr id="8" name="Picture 7" descr="A red and black dotted line&#10;&#10;AI-generated content may be incorrect.">
            <a:extLst>
              <a:ext uri="{FF2B5EF4-FFF2-40B4-BE49-F238E27FC236}">
                <a16:creationId xmlns:a16="http://schemas.microsoft.com/office/drawing/2014/main" id="{18C619FC-49A1-184E-09F5-E3D4A4255B5A}"/>
              </a:ext>
            </a:extLst>
          </p:cNvPr>
          <p:cNvPicPr>
            <a:picLocks noChangeAspect="1"/>
          </p:cNvPicPr>
          <p:nvPr/>
        </p:nvPicPr>
        <p:blipFill>
          <a:blip r:embed="rId2"/>
          <a:stretch>
            <a:fillRect/>
          </a:stretch>
        </p:blipFill>
        <p:spPr>
          <a:xfrm>
            <a:off x="647700" y="1690688"/>
            <a:ext cx="3708400" cy="2311400"/>
          </a:xfrm>
          <a:prstGeom prst="rect">
            <a:avLst/>
          </a:prstGeom>
        </p:spPr>
      </p:pic>
      <p:pic>
        <p:nvPicPr>
          <p:cNvPr id="10" name="Picture 9" descr="A red and black dotted line&#10;&#10;AI-generated content may be incorrect.">
            <a:extLst>
              <a:ext uri="{FF2B5EF4-FFF2-40B4-BE49-F238E27FC236}">
                <a16:creationId xmlns:a16="http://schemas.microsoft.com/office/drawing/2014/main" id="{A1D8B72A-DC55-CF63-B095-00936E05B837}"/>
              </a:ext>
            </a:extLst>
          </p:cNvPr>
          <p:cNvPicPr>
            <a:picLocks noChangeAspect="1"/>
          </p:cNvPicPr>
          <p:nvPr/>
        </p:nvPicPr>
        <p:blipFill>
          <a:blip r:embed="rId3"/>
          <a:stretch>
            <a:fillRect/>
          </a:stretch>
        </p:blipFill>
        <p:spPr>
          <a:xfrm>
            <a:off x="3937000" y="1325960"/>
            <a:ext cx="3708400" cy="2311400"/>
          </a:xfrm>
          <a:prstGeom prst="rect">
            <a:avLst/>
          </a:prstGeom>
        </p:spPr>
      </p:pic>
      <p:pic>
        <p:nvPicPr>
          <p:cNvPr id="12" name="Picture 11" descr="A graph showing a red line&#10;&#10;AI-generated content may be incorrect.">
            <a:extLst>
              <a:ext uri="{FF2B5EF4-FFF2-40B4-BE49-F238E27FC236}">
                <a16:creationId xmlns:a16="http://schemas.microsoft.com/office/drawing/2014/main" id="{9A213692-B6AE-8F5A-DD54-C037FCDA9D22}"/>
              </a:ext>
            </a:extLst>
          </p:cNvPr>
          <p:cNvPicPr>
            <a:picLocks noChangeAspect="1"/>
          </p:cNvPicPr>
          <p:nvPr/>
        </p:nvPicPr>
        <p:blipFill>
          <a:blip r:embed="rId4"/>
          <a:stretch>
            <a:fillRect/>
          </a:stretch>
        </p:blipFill>
        <p:spPr>
          <a:xfrm>
            <a:off x="7645400" y="1959769"/>
            <a:ext cx="3708400" cy="2311400"/>
          </a:xfrm>
          <a:prstGeom prst="rect">
            <a:avLst/>
          </a:prstGeom>
        </p:spPr>
      </p:pic>
      <p:pic>
        <p:nvPicPr>
          <p:cNvPr id="14" name="Picture 13" descr="A red line with black dots&#10;&#10;AI-generated content may be incorrect.">
            <a:extLst>
              <a:ext uri="{FF2B5EF4-FFF2-40B4-BE49-F238E27FC236}">
                <a16:creationId xmlns:a16="http://schemas.microsoft.com/office/drawing/2014/main" id="{409EB2E3-965C-14F2-BA5E-7DB977C6F309}"/>
              </a:ext>
            </a:extLst>
          </p:cNvPr>
          <p:cNvPicPr>
            <a:picLocks noChangeAspect="1"/>
          </p:cNvPicPr>
          <p:nvPr/>
        </p:nvPicPr>
        <p:blipFill>
          <a:blip r:embed="rId5"/>
          <a:stretch>
            <a:fillRect/>
          </a:stretch>
        </p:blipFill>
        <p:spPr>
          <a:xfrm>
            <a:off x="742950" y="3771900"/>
            <a:ext cx="3708400" cy="2311400"/>
          </a:xfrm>
          <a:prstGeom prst="rect">
            <a:avLst/>
          </a:prstGeom>
        </p:spPr>
      </p:pic>
      <p:pic>
        <p:nvPicPr>
          <p:cNvPr id="16" name="Picture 15" descr="A graph showing a red line&#10;&#10;AI-generated content may be incorrect.">
            <a:extLst>
              <a:ext uri="{FF2B5EF4-FFF2-40B4-BE49-F238E27FC236}">
                <a16:creationId xmlns:a16="http://schemas.microsoft.com/office/drawing/2014/main" id="{5B5870E7-331B-C60E-A2AD-DC92BE961540}"/>
              </a:ext>
            </a:extLst>
          </p:cNvPr>
          <p:cNvPicPr>
            <a:picLocks noChangeAspect="1"/>
          </p:cNvPicPr>
          <p:nvPr/>
        </p:nvPicPr>
        <p:blipFill>
          <a:blip r:embed="rId4"/>
          <a:stretch>
            <a:fillRect/>
          </a:stretch>
        </p:blipFill>
        <p:spPr>
          <a:xfrm>
            <a:off x="3937000" y="4181475"/>
            <a:ext cx="3708400" cy="2311400"/>
          </a:xfrm>
          <a:prstGeom prst="rect">
            <a:avLst/>
          </a:prstGeom>
        </p:spPr>
      </p:pic>
      <p:pic>
        <p:nvPicPr>
          <p:cNvPr id="18" name="Picture 17" descr="A red line with black dots&#10;&#10;AI-generated content may be incorrect.">
            <a:extLst>
              <a:ext uri="{FF2B5EF4-FFF2-40B4-BE49-F238E27FC236}">
                <a16:creationId xmlns:a16="http://schemas.microsoft.com/office/drawing/2014/main" id="{B10399CB-E89D-FF31-A544-5199D9FDD325}"/>
              </a:ext>
            </a:extLst>
          </p:cNvPr>
          <p:cNvPicPr>
            <a:picLocks noChangeAspect="1"/>
          </p:cNvPicPr>
          <p:nvPr/>
        </p:nvPicPr>
        <p:blipFill>
          <a:blip r:embed="rId6"/>
          <a:stretch>
            <a:fillRect/>
          </a:stretch>
        </p:blipFill>
        <p:spPr>
          <a:xfrm>
            <a:off x="7467600" y="4360862"/>
            <a:ext cx="3708400" cy="2311400"/>
          </a:xfrm>
          <a:prstGeom prst="rect">
            <a:avLst/>
          </a:prstGeom>
        </p:spPr>
      </p:pic>
    </p:spTree>
    <p:extLst>
      <p:ext uri="{BB962C8B-B14F-4D97-AF65-F5344CB8AC3E}">
        <p14:creationId xmlns:p14="http://schemas.microsoft.com/office/powerpoint/2010/main" val="2225760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NGTS DATA">
            <a:extLst>
              <a:ext uri="{FF2B5EF4-FFF2-40B4-BE49-F238E27FC236}">
                <a16:creationId xmlns:a16="http://schemas.microsoft.com/office/drawing/2014/main" id="{CD784C26-5922-CD38-8C82-EA0F97FFB1E4}"/>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4048" r="15695" b="1"/>
          <a:stretch>
            <a:fillRect/>
          </a:stretch>
        </p:blipFill>
        <p:spPr bwMode="auto">
          <a:xfrm>
            <a:off x="0" y="0"/>
            <a:ext cx="12192000" cy="6858000"/>
          </a:xfrm>
          <a:prstGeom prst="rect">
            <a:avLst/>
          </a:prstGeom>
          <a:solidFill>
            <a:srgbClr val="FFFFFF"/>
          </a:solidFill>
        </p:spPr>
      </p:pic>
      <p:sp>
        <p:nvSpPr>
          <p:cNvPr id="2" name="Title 1">
            <a:extLst>
              <a:ext uri="{FF2B5EF4-FFF2-40B4-BE49-F238E27FC236}">
                <a16:creationId xmlns:a16="http://schemas.microsoft.com/office/drawing/2014/main" id="{C40EFFD2-3704-C87E-3D7A-E63F5CCDB716}"/>
              </a:ext>
            </a:extLst>
          </p:cNvPr>
          <p:cNvSpPr>
            <a:spLocks noGrp="1"/>
          </p:cNvSpPr>
          <p:nvPr>
            <p:ph type="title"/>
          </p:nvPr>
        </p:nvSpPr>
        <p:spPr>
          <a:xfrm>
            <a:off x="340242" y="266073"/>
            <a:ext cx="10515600" cy="1325563"/>
          </a:xfrm>
        </p:spPr>
        <p:txBody>
          <a:bodyPr/>
          <a:lstStyle/>
          <a:p>
            <a:r>
              <a:rPr lang="en-US" dirty="0"/>
              <a:t>Next-Generation Transit Survey</a:t>
            </a:r>
          </a:p>
        </p:txBody>
      </p:sp>
      <p:sp>
        <p:nvSpPr>
          <p:cNvPr id="13" name="TextBox 12">
            <a:extLst>
              <a:ext uri="{FF2B5EF4-FFF2-40B4-BE49-F238E27FC236}">
                <a16:creationId xmlns:a16="http://schemas.microsoft.com/office/drawing/2014/main" id="{7533C4B6-DA60-ACD9-BD4A-7C9873DA793E}"/>
              </a:ext>
            </a:extLst>
          </p:cNvPr>
          <p:cNvSpPr txBox="1"/>
          <p:nvPr/>
        </p:nvSpPr>
        <p:spPr>
          <a:xfrm>
            <a:off x="7343258" y="2090172"/>
            <a:ext cx="4721742" cy="2677656"/>
          </a:xfrm>
          <a:prstGeom prst="rect">
            <a:avLst/>
          </a:prstGeom>
          <a:solidFill>
            <a:schemeClr val="bg1">
              <a:alpha val="21193"/>
            </a:schemeClr>
          </a:solidFill>
        </p:spPr>
        <p:txBody>
          <a:bodyPr wrap="square" rtlCol="0">
            <a:spAutoFit/>
          </a:bodyPr>
          <a:lstStyle/>
          <a:p>
            <a:pPr marL="285750" indent="-285750">
              <a:buFont typeface="Arial" panose="020B0604020202020204" pitchFamily="34" charset="0"/>
              <a:buChar char="•"/>
            </a:pPr>
            <a:r>
              <a:rPr lang="en-US" sz="2400" dirty="0"/>
              <a:t>Consists of 12, 20cm telescopes </a:t>
            </a:r>
          </a:p>
          <a:p>
            <a:pPr marL="285750" indent="-285750">
              <a:buFont typeface="Arial" panose="020B0604020202020204" pitchFamily="34" charset="0"/>
              <a:buChar char="•"/>
            </a:pPr>
            <a:r>
              <a:rPr lang="en-US" sz="2400" dirty="0"/>
              <a:t>12 second cadence</a:t>
            </a:r>
          </a:p>
          <a:p>
            <a:pPr marL="285750" indent="-285750">
              <a:buFont typeface="Arial" panose="020B0604020202020204" pitchFamily="34" charset="0"/>
              <a:buChar char="•"/>
            </a:pPr>
            <a:r>
              <a:rPr lang="en-US" sz="2400" dirty="0"/>
              <a:t>Operates within a band pass range of 520 – 890nm</a:t>
            </a:r>
          </a:p>
          <a:p>
            <a:pPr marL="285750" indent="-285750">
              <a:buFont typeface="Arial" panose="020B0604020202020204" pitchFamily="34" charset="0"/>
              <a:buChar char="•"/>
            </a:pPr>
            <a:r>
              <a:rPr lang="en-US" sz="2400" dirty="0"/>
              <a:t>Instantaneous field of view of 96 deg</a:t>
            </a:r>
            <a:r>
              <a:rPr lang="en-US" sz="2400" baseline="30000" dirty="0"/>
              <a:t>2</a:t>
            </a:r>
            <a:endParaRPr lang="en-US" sz="2400" dirty="0"/>
          </a:p>
        </p:txBody>
      </p:sp>
    </p:spTree>
    <p:extLst>
      <p:ext uri="{BB962C8B-B14F-4D97-AF65-F5344CB8AC3E}">
        <p14:creationId xmlns:p14="http://schemas.microsoft.com/office/powerpoint/2010/main" val="200356536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8283F-3D08-71EE-E40F-BC33083A3F9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75925B2-761E-1CA1-F27E-4E8A1C492A1F}"/>
              </a:ext>
            </a:extLst>
          </p:cNvPr>
          <p:cNvSpPr>
            <a:spLocks noGrp="1"/>
          </p:cNvSpPr>
          <p:nvPr>
            <p:ph idx="1"/>
          </p:nvPr>
        </p:nvSpPr>
        <p:spPr>
          <a:xfrm>
            <a:off x="838200" y="1825625"/>
            <a:ext cx="10515600" cy="2987007"/>
          </a:xfrm>
          <a:noFill/>
        </p:spPr>
        <p:txBody>
          <a:bodyPr/>
          <a:lstStyle/>
          <a:p>
            <a:r>
              <a:rPr lang="en-US" dirty="0"/>
              <a:t>Applied a pipeline across the available NGTS fields in the private data archive </a:t>
            </a:r>
          </a:p>
          <a:p>
            <a:r>
              <a:rPr lang="en-US" dirty="0"/>
              <a:t>So far, discovered new 10 EBs, along with 6 new non-EB systems</a:t>
            </a:r>
          </a:p>
          <a:p>
            <a:pPr lvl="1"/>
            <a:r>
              <a:rPr lang="en-US" dirty="0"/>
              <a:t>2 were submitted for an ESO proposal</a:t>
            </a:r>
          </a:p>
          <a:p>
            <a:r>
              <a:rPr lang="en-US" dirty="0"/>
              <a:t>Currently reviewing the remaining ~2300 number of NGTS fields</a:t>
            </a:r>
          </a:p>
          <a:p>
            <a:r>
              <a:rPr lang="en-US" dirty="0"/>
              <a:t>In the process of conducting nightly observations of WD fields</a:t>
            </a:r>
          </a:p>
        </p:txBody>
      </p:sp>
    </p:spTree>
    <p:extLst>
      <p:ext uri="{BB962C8B-B14F-4D97-AF65-F5344CB8AC3E}">
        <p14:creationId xmlns:p14="http://schemas.microsoft.com/office/powerpoint/2010/main" val="3914136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C0-285E-0910-2634-45568BD36D10}"/>
              </a:ext>
            </a:extLst>
          </p:cNvPr>
          <p:cNvSpPr>
            <a:spLocks noGrp="1"/>
          </p:cNvSpPr>
          <p:nvPr>
            <p:ph type="title"/>
          </p:nvPr>
        </p:nvSpPr>
        <p:spPr>
          <a:xfrm>
            <a:off x="838200" y="365125"/>
            <a:ext cx="10515600" cy="1325563"/>
          </a:xfrm>
        </p:spPr>
        <p:txBody>
          <a:bodyPr anchor="ctr">
            <a:normAutofit/>
          </a:bodyPr>
          <a:lstStyle/>
          <a:p>
            <a:r>
              <a:rPr lang="en-US" dirty="0"/>
              <a:t>WD Nightly Observations</a:t>
            </a:r>
          </a:p>
        </p:txBody>
      </p:sp>
      <p:pic>
        <p:nvPicPr>
          <p:cNvPr id="5" name="Content Placeholder 4" descr="A map of the earth&#10;&#10;AI-generated content may be incorrect.">
            <a:extLst>
              <a:ext uri="{FF2B5EF4-FFF2-40B4-BE49-F238E27FC236}">
                <a16:creationId xmlns:a16="http://schemas.microsoft.com/office/drawing/2014/main" id="{CE580E57-D3B7-08BB-63E2-DE1592802971}"/>
              </a:ext>
            </a:extLst>
          </p:cNvPr>
          <p:cNvPicPr>
            <a:picLocks noGrp="1" noChangeAspect="1"/>
          </p:cNvPicPr>
          <p:nvPr>
            <p:ph idx="1"/>
          </p:nvPr>
        </p:nvPicPr>
        <p:blipFill>
          <a:blip r:embed="rId2"/>
          <a:stretch>
            <a:fillRect/>
          </a:stretch>
        </p:blipFill>
        <p:spPr>
          <a:xfrm>
            <a:off x="1744662" y="1825625"/>
            <a:ext cx="8702676" cy="4351338"/>
          </a:xfrm>
          <a:noFill/>
        </p:spPr>
      </p:pic>
    </p:spTree>
    <p:extLst>
      <p:ext uri="{BB962C8B-B14F-4D97-AF65-F5344CB8AC3E}">
        <p14:creationId xmlns:p14="http://schemas.microsoft.com/office/powerpoint/2010/main" val="256301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40719-4CFD-8C6E-A0F6-0DC60A1010B2}"/>
              </a:ext>
            </a:extLst>
          </p:cNvPr>
          <p:cNvSpPr>
            <a:spLocks noGrp="1"/>
          </p:cNvSpPr>
          <p:nvPr>
            <p:ph type="title"/>
          </p:nvPr>
        </p:nvSpPr>
        <p:spPr>
          <a:xfrm>
            <a:off x="838200" y="365125"/>
            <a:ext cx="10515600" cy="1325563"/>
          </a:xfrm>
        </p:spPr>
        <p:txBody>
          <a:bodyPr anchor="ctr">
            <a:normAutofit/>
          </a:bodyPr>
          <a:lstStyle/>
          <a:p>
            <a:r>
              <a:rPr lang="en-US" dirty="0"/>
              <a:t>Motivation</a:t>
            </a:r>
          </a:p>
        </p:txBody>
      </p:sp>
      <p:sp>
        <p:nvSpPr>
          <p:cNvPr id="3" name="Content Placeholder 2">
            <a:extLst>
              <a:ext uri="{FF2B5EF4-FFF2-40B4-BE49-F238E27FC236}">
                <a16:creationId xmlns:a16="http://schemas.microsoft.com/office/drawing/2014/main" id="{8D133D3A-7D69-E6D7-AD93-9317F8E296D9}"/>
              </a:ext>
            </a:extLst>
          </p:cNvPr>
          <p:cNvSpPr>
            <a:spLocks noGrp="1"/>
          </p:cNvSpPr>
          <p:nvPr>
            <p:ph sz="half" idx="1"/>
          </p:nvPr>
        </p:nvSpPr>
        <p:spPr>
          <a:xfrm>
            <a:off x="838200" y="1825625"/>
            <a:ext cx="5181600" cy="4351338"/>
          </a:xfrm>
        </p:spPr>
        <p:txBody>
          <a:bodyPr>
            <a:normAutofit/>
          </a:bodyPr>
          <a:lstStyle/>
          <a:p>
            <a:pPr marL="571500" lvl="0" indent="-457200">
              <a:spcBef>
                <a:spcPts val="0"/>
              </a:spcBef>
              <a:buSzPts val="1800"/>
            </a:pPr>
            <a:r>
              <a:rPr lang="en-GB" sz="2200" dirty="0"/>
              <a:t>Discovery of NG01: WD+BD system with an orbital period of 0.0592 days (1.42 hours) </a:t>
            </a:r>
          </a:p>
          <a:p>
            <a:pPr marL="571500" lvl="0" indent="-457200">
              <a:spcBef>
                <a:spcPts val="0"/>
              </a:spcBef>
              <a:buSzPts val="1800"/>
            </a:pPr>
            <a:r>
              <a:rPr lang="en-GB" sz="2200" dirty="0"/>
              <a:t>WD: 8400±400 K &amp; 0.017±0.002 solar radius</a:t>
            </a:r>
          </a:p>
          <a:p>
            <a:pPr marL="571500" lvl="0" indent="-457200">
              <a:spcBef>
                <a:spcPts val="0"/>
              </a:spcBef>
              <a:buSzPts val="1800"/>
            </a:pPr>
            <a:r>
              <a:rPr lang="en-GB" sz="2200" dirty="0"/>
              <a:t>BD: 2250±200 K &amp; 0.13±0.02 solar radius</a:t>
            </a:r>
          </a:p>
          <a:p>
            <a:pPr marL="571500" lvl="0" indent="-457200">
              <a:spcBef>
                <a:spcPts val="0"/>
              </a:spcBef>
              <a:buSzPts val="1800"/>
            </a:pPr>
            <a:r>
              <a:rPr lang="en-GB" sz="2200" dirty="0"/>
              <a:t>Only a handful of close WD+BD binaries known, with around 0.1-0.5% of WDs thought to have a BD companion</a:t>
            </a:r>
          </a:p>
          <a:p>
            <a:pPr marL="571500" lvl="0" indent="-457200">
              <a:spcBef>
                <a:spcPts val="0"/>
              </a:spcBef>
              <a:buSzPts val="1800"/>
            </a:pPr>
            <a:r>
              <a:rPr lang="en-GB" sz="2200" dirty="0"/>
              <a:t>Goal to extend the search for white dwarfs in EBs to the entire NGTS data archive</a:t>
            </a:r>
          </a:p>
          <a:p>
            <a:pPr marL="0" indent="0">
              <a:buNone/>
            </a:pPr>
            <a:endParaRPr lang="en-US" sz="2200" dirty="0"/>
          </a:p>
        </p:txBody>
      </p:sp>
      <p:pic>
        <p:nvPicPr>
          <p:cNvPr id="7" name="Google Shape;63;p14" title="Screenshot 2025-05-07 at 19.33.51.png">
            <a:extLst>
              <a:ext uri="{FF2B5EF4-FFF2-40B4-BE49-F238E27FC236}">
                <a16:creationId xmlns:a16="http://schemas.microsoft.com/office/drawing/2014/main" id="{3FAEC0EB-1D9F-FD77-682D-A039CD824A57}"/>
              </a:ext>
            </a:extLst>
          </p:cNvPr>
          <p:cNvPicPr preferRelativeResize="0"/>
          <p:nvPr/>
        </p:nvPicPr>
        <p:blipFill>
          <a:blip r:embed="rId3"/>
          <a:stretch>
            <a:fillRect/>
          </a:stretch>
        </p:blipFill>
        <p:spPr>
          <a:xfrm>
            <a:off x="6172202" y="2036121"/>
            <a:ext cx="5347010" cy="3930345"/>
          </a:xfrm>
          <a:prstGeom prst="rect">
            <a:avLst/>
          </a:prstGeom>
          <a:noFill/>
          <a:ln>
            <a:noFill/>
          </a:ln>
        </p:spPr>
      </p:pic>
    </p:spTree>
    <p:extLst>
      <p:ext uri="{BB962C8B-B14F-4D97-AF65-F5344CB8AC3E}">
        <p14:creationId xmlns:p14="http://schemas.microsoft.com/office/powerpoint/2010/main" val="86146380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B7E36AF-12B9-1248-A01F-A93C5E785CBB}"/>
              </a:ext>
            </a:extLst>
          </p:cNvPr>
          <p:cNvSpPr/>
          <p:nvPr/>
        </p:nvSpPr>
        <p:spPr>
          <a:xfrm>
            <a:off x="-139700" y="-292100"/>
            <a:ext cx="3225800" cy="73533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CD498A-2EB6-9579-881A-1D454514C56B}"/>
              </a:ext>
            </a:extLst>
          </p:cNvPr>
          <p:cNvSpPr>
            <a:spLocks noGrp="1"/>
          </p:cNvSpPr>
          <p:nvPr>
            <p:ph type="title"/>
          </p:nvPr>
        </p:nvSpPr>
        <p:spPr>
          <a:xfrm>
            <a:off x="0" y="223836"/>
            <a:ext cx="3340100" cy="1325563"/>
          </a:xfrm>
        </p:spPr>
        <p:txBody>
          <a:bodyPr anchor="ctr">
            <a:normAutofit/>
          </a:bodyPr>
          <a:lstStyle/>
          <a:p>
            <a:r>
              <a:rPr lang="en-US" dirty="0">
                <a:solidFill>
                  <a:schemeClr val="bg1"/>
                </a:solidFill>
              </a:rPr>
              <a:t>WD Pipeline</a:t>
            </a:r>
          </a:p>
        </p:txBody>
      </p:sp>
      <p:sp>
        <p:nvSpPr>
          <p:cNvPr id="6" name="Rectangle 5">
            <a:extLst>
              <a:ext uri="{FF2B5EF4-FFF2-40B4-BE49-F238E27FC236}">
                <a16:creationId xmlns:a16="http://schemas.microsoft.com/office/drawing/2014/main" id="{5DA42A77-8FC4-A489-BBD1-9774B9904371}"/>
              </a:ext>
            </a:extLst>
          </p:cNvPr>
          <p:cNvSpPr/>
          <p:nvPr/>
        </p:nvSpPr>
        <p:spPr>
          <a:xfrm>
            <a:off x="279400" y="1411681"/>
            <a:ext cx="2616200" cy="10287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Crossmatch</a:t>
            </a:r>
          </a:p>
        </p:txBody>
      </p:sp>
      <p:sp>
        <p:nvSpPr>
          <p:cNvPr id="7" name="Rectangle 6">
            <a:extLst>
              <a:ext uri="{FF2B5EF4-FFF2-40B4-BE49-F238E27FC236}">
                <a16:creationId xmlns:a16="http://schemas.microsoft.com/office/drawing/2014/main" id="{89BBAD6D-9825-F96F-6AC2-C3DE7AF980F8}"/>
              </a:ext>
            </a:extLst>
          </p:cNvPr>
          <p:cNvSpPr/>
          <p:nvPr/>
        </p:nvSpPr>
        <p:spPr>
          <a:xfrm>
            <a:off x="279400" y="273526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Process</a:t>
            </a:r>
          </a:p>
        </p:txBody>
      </p:sp>
      <p:sp>
        <p:nvSpPr>
          <p:cNvPr id="8" name="Rectangle 7">
            <a:extLst>
              <a:ext uri="{FF2B5EF4-FFF2-40B4-BE49-F238E27FC236}">
                <a16:creationId xmlns:a16="http://schemas.microsoft.com/office/drawing/2014/main" id="{B1E4A6DA-88A0-20C9-F0E1-6B04E1F82416}"/>
              </a:ext>
            </a:extLst>
          </p:cNvPr>
          <p:cNvSpPr/>
          <p:nvPr/>
        </p:nvSpPr>
        <p:spPr>
          <a:xfrm>
            <a:off x="279400" y="405884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Combine</a:t>
            </a:r>
          </a:p>
        </p:txBody>
      </p:sp>
      <p:sp>
        <p:nvSpPr>
          <p:cNvPr id="9" name="Rectangle 8">
            <a:extLst>
              <a:ext uri="{FF2B5EF4-FFF2-40B4-BE49-F238E27FC236}">
                <a16:creationId xmlns:a16="http://schemas.microsoft.com/office/drawing/2014/main" id="{F85F0486-4CEC-B876-BC56-D8A3B3280594}"/>
              </a:ext>
            </a:extLst>
          </p:cNvPr>
          <p:cNvSpPr/>
          <p:nvPr/>
        </p:nvSpPr>
        <p:spPr>
          <a:xfrm>
            <a:off x="279400" y="5461002"/>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Analyse</a:t>
            </a:r>
            <a:endParaRPr lang="en-US" sz="2400" dirty="0">
              <a:solidFill>
                <a:schemeClr val="bg1"/>
              </a:solidFill>
            </a:endParaRPr>
          </a:p>
        </p:txBody>
      </p:sp>
      <p:pic>
        <p:nvPicPr>
          <p:cNvPr id="20" name="Picture 19" descr="A graph of a triangle&#10;&#10;AI-generated content may be incorrect.">
            <a:extLst>
              <a:ext uri="{FF2B5EF4-FFF2-40B4-BE49-F238E27FC236}">
                <a16:creationId xmlns:a16="http://schemas.microsoft.com/office/drawing/2014/main" id="{E5D47476-0CA4-5410-7CBF-B4CD69C6F1F5}"/>
              </a:ext>
            </a:extLst>
          </p:cNvPr>
          <p:cNvPicPr>
            <a:picLocks noChangeAspect="1"/>
          </p:cNvPicPr>
          <p:nvPr/>
        </p:nvPicPr>
        <p:blipFill>
          <a:blip r:embed="rId3"/>
          <a:srcRect r="7353"/>
          <a:stretch>
            <a:fillRect/>
          </a:stretch>
        </p:blipFill>
        <p:spPr>
          <a:xfrm>
            <a:off x="4216400" y="1899841"/>
            <a:ext cx="7200900" cy="4317999"/>
          </a:xfrm>
          <a:prstGeom prst="rect">
            <a:avLst/>
          </a:prstGeom>
        </p:spPr>
      </p:pic>
    </p:spTree>
    <p:extLst>
      <p:ext uri="{BB962C8B-B14F-4D97-AF65-F5344CB8AC3E}">
        <p14:creationId xmlns:p14="http://schemas.microsoft.com/office/powerpoint/2010/main" val="216582329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9F77D-A612-43E3-7C4B-4D01B6F534E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4D08083-8C31-C8BF-19FA-9CB9F942A98F}"/>
              </a:ext>
            </a:extLst>
          </p:cNvPr>
          <p:cNvSpPr/>
          <p:nvPr/>
        </p:nvSpPr>
        <p:spPr>
          <a:xfrm>
            <a:off x="-139700" y="-292100"/>
            <a:ext cx="3225800" cy="73533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A98F70-9615-74DA-1FAC-F3C7BFADC168}"/>
              </a:ext>
            </a:extLst>
          </p:cNvPr>
          <p:cNvSpPr>
            <a:spLocks noGrp="1"/>
          </p:cNvSpPr>
          <p:nvPr>
            <p:ph type="title"/>
          </p:nvPr>
        </p:nvSpPr>
        <p:spPr>
          <a:xfrm>
            <a:off x="0" y="223836"/>
            <a:ext cx="3340100" cy="1325563"/>
          </a:xfrm>
        </p:spPr>
        <p:txBody>
          <a:bodyPr anchor="ctr">
            <a:normAutofit/>
          </a:bodyPr>
          <a:lstStyle/>
          <a:p>
            <a:r>
              <a:rPr lang="en-US" dirty="0">
                <a:solidFill>
                  <a:schemeClr val="bg1"/>
                </a:solidFill>
              </a:rPr>
              <a:t>WD Pipeline</a:t>
            </a:r>
          </a:p>
        </p:txBody>
      </p:sp>
      <p:sp>
        <p:nvSpPr>
          <p:cNvPr id="6" name="Rectangle 5">
            <a:extLst>
              <a:ext uri="{FF2B5EF4-FFF2-40B4-BE49-F238E27FC236}">
                <a16:creationId xmlns:a16="http://schemas.microsoft.com/office/drawing/2014/main" id="{9B1C0D1B-9D22-6367-DB55-27963D9553B7}"/>
              </a:ext>
            </a:extLst>
          </p:cNvPr>
          <p:cNvSpPr/>
          <p:nvPr/>
        </p:nvSpPr>
        <p:spPr>
          <a:xfrm>
            <a:off x="279400" y="141168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Crossmatch</a:t>
            </a:r>
          </a:p>
        </p:txBody>
      </p:sp>
      <p:sp>
        <p:nvSpPr>
          <p:cNvPr id="7" name="Rectangle 6">
            <a:extLst>
              <a:ext uri="{FF2B5EF4-FFF2-40B4-BE49-F238E27FC236}">
                <a16:creationId xmlns:a16="http://schemas.microsoft.com/office/drawing/2014/main" id="{77E94E59-D358-32F3-43A1-7432458AEAD4}"/>
              </a:ext>
            </a:extLst>
          </p:cNvPr>
          <p:cNvSpPr/>
          <p:nvPr/>
        </p:nvSpPr>
        <p:spPr>
          <a:xfrm>
            <a:off x="279400" y="2735261"/>
            <a:ext cx="2616200" cy="1028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Process</a:t>
            </a:r>
          </a:p>
        </p:txBody>
      </p:sp>
      <p:sp>
        <p:nvSpPr>
          <p:cNvPr id="8" name="Rectangle 7">
            <a:extLst>
              <a:ext uri="{FF2B5EF4-FFF2-40B4-BE49-F238E27FC236}">
                <a16:creationId xmlns:a16="http://schemas.microsoft.com/office/drawing/2014/main" id="{06E0D06D-6A74-6B3A-9CBB-3C110CB3315C}"/>
              </a:ext>
            </a:extLst>
          </p:cNvPr>
          <p:cNvSpPr/>
          <p:nvPr/>
        </p:nvSpPr>
        <p:spPr>
          <a:xfrm>
            <a:off x="279400" y="405884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Combine</a:t>
            </a:r>
          </a:p>
        </p:txBody>
      </p:sp>
      <p:sp>
        <p:nvSpPr>
          <p:cNvPr id="9" name="Rectangle 8">
            <a:extLst>
              <a:ext uri="{FF2B5EF4-FFF2-40B4-BE49-F238E27FC236}">
                <a16:creationId xmlns:a16="http://schemas.microsoft.com/office/drawing/2014/main" id="{F7230A60-F816-003E-3404-7A459F80E3C7}"/>
              </a:ext>
            </a:extLst>
          </p:cNvPr>
          <p:cNvSpPr/>
          <p:nvPr/>
        </p:nvSpPr>
        <p:spPr>
          <a:xfrm>
            <a:off x="279400" y="5461002"/>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Analyse</a:t>
            </a:r>
            <a:endParaRPr lang="en-US" sz="2400" dirty="0">
              <a:solidFill>
                <a:schemeClr val="bg1"/>
              </a:solidFill>
            </a:endParaRPr>
          </a:p>
        </p:txBody>
      </p:sp>
      <p:pic>
        <p:nvPicPr>
          <p:cNvPr id="16" name="Content Placeholder 7" descr="A grey background with blue and green dots&#10;&#10;AI-generated content may be incorrect.">
            <a:extLst>
              <a:ext uri="{FF2B5EF4-FFF2-40B4-BE49-F238E27FC236}">
                <a16:creationId xmlns:a16="http://schemas.microsoft.com/office/drawing/2014/main" id="{185C09E9-67EE-61F4-7581-856709475ACD}"/>
              </a:ext>
            </a:extLst>
          </p:cNvPr>
          <p:cNvPicPr>
            <a:picLocks noGrp="1" noChangeAspect="1"/>
          </p:cNvPicPr>
          <p:nvPr>
            <p:ph sz="half" idx="2"/>
          </p:nvPr>
        </p:nvPicPr>
        <p:blipFill>
          <a:blip r:embed="rId3"/>
          <a:srcRect l="9992" t="3283" r="4602" b="8865"/>
          <a:stretch>
            <a:fillRect/>
          </a:stretch>
        </p:blipFill>
        <p:spPr>
          <a:xfrm>
            <a:off x="4924926" y="1549400"/>
            <a:ext cx="5078997" cy="4707022"/>
          </a:xfrm>
        </p:spPr>
      </p:pic>
    </p:spTree>
    <p:extLst>
      <p:ext uri="{BB962C8B-B14F-4D97-AF65-F5344CB8AC3E}">
        <p14:creationId xmlns:p14="http://schemas.microsoft.com/office/powerpoint/2010/main" val="3480165375"/>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7D7A0-712F-F5EC-CFB8-617F0A8ABB6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1D6800E-AC50-6574-2307-1C10BB85B167}"/>
              </a:ext>
            </a:extLst>
          </p:cNvPr>
          <p:cNvSpPr/>
          <p:nvPr/>
        </p:nvSpPr>
        <p:spPr>
          <a:xfrm>
            <a:off x="-139700" y="-292100"/>
            <a:ext cx="3225800" cy="73533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28A9E46-EDC7-230B-079E-FE899E2B5B5F}"/>
              </a:ext>
            </a:extLst>
          </p:cNvPr>
          <p:cNvSpPr>
            <a:spLocks noGrp="1"/>
          </p:cNvSpPr>
          <p:nvPr>
            <p:ph type="title"/>
          </p:nvPr>
        </p:nvSpPr>
        <p:spPr>
          <a:xfrm>
            <a:off x="0" y="223836"/>
            <a:ext cx="3340100" cy="1325563"/>
          </a:xfrm>
        </p:spPr>
        <p:txBody>
          <a:bodyPr anchor="ctr">
            <a:normAutofit/>
          </a:bodyPr>
          <a:lstStyle/>
          <a:p>
            <a:r>
              <a:rPr lang="en-US" dirty="0">
                <a:solidFill>
                  <a:schemeClr val="bg1"/>
                </a:solidFill>
              </a:rPr>
              <a:t>WD Pipeline</a:t>
            </a:r>
          </a:p>
        </p:txBody>
      </p:sp>
      <p:sp>
        <p:nvSpPr>
          <p:cNvPr id="6" name="Rectangle 5">
            <a:extLst>
              <a:ext uri="{FF2B5EF4-FFF2-40B4-BE49-F238E27FC236}">
                <a16:creationId xmlns:a16="http://schemas.microsoft.com/office/drawing/2014/main" id="{4C705ED0-71F2-504C-C855-705252187652}"/>
              </a:ext>
            </a:extLst>
          </p:cNvPr>
          <p:cNvSpPr/>
          <p:nvPr/>
        </p:nvSpPr>
        <p:spPr>
          <a:xfrm>
            <a:off x="279400" y="141168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Crossmatch</a:t>
            </a:r>
          </a:p>
        </p:txBody>
      </p:sp>
      <p:sp>
        <p:nvSpPr>
          <p:cNvPr id="7" name="Rectangle 6">
            <a:extLst>
              <a:ext uri="{FF2B5EF4-FFF2-40B4-BE49-F238E27FC236}">
                <a16:creationId xmlns:a16="http://schemas.microsoft.com/office/drawing/2014/main" id="{A79ED7C7-5BC7-A6D0-5971-FF839D994642}"/>
              </a:ext>
            </a:extLst>
          </p:cNvPr>
          <p:cNvSpPr/>
          <p:nvPr/>
        </p:nvSpPr>
        <p:spPr>
          <a:xfrm>
            <a:off x="279400" y="273526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Process</a:t>
            </a:r>
          </a:p>
        </p:txBody>
      </p:sp>
      <p:sp>
        <p:nvSpPr>
          <p:cNvPr id="8" name="Rectangle 7">
            <a:extLst>
              <a:ext uri="{FF2B5EF4-FFF2-40B4-BE49-F238E27FC236}">
                <a16:creationId xmlns:a16="http://schemas.microsoft.com/office/drawing/2014/main" id="{2935ABE5-89D8-4179-AE02-C4BA267CBF57}"/>
              </a:ext>
            </a:extLst>
          </p:cNvPr>
          <p:cNvSpPr/>
          <p:nvPr/>
        </p:nvSpPr>
        <p:spPr>
          <a:xfrm>
            <a:off x="279400" y="4058841"/>
            <a:ext cx="2616200" cy="1028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Combine</a:t>
            </a:r>
          </a:p>
        </p:txBody>
      </p:sp>
      <p:sp>
        <p:nvSpPr>
          <p:cNvPr id="9" name="Rectangle 8">
            <a:extLst>
              <a:ext uri="{FF2B5EF4-FFF2-40B4-BE49-F238E27FC236}">
                <a16:creationId xmlns:a16="http://schemas.microsoft.com/office/drawing/2014/main" id="{87B82C99-DCB0-BA99-C287-463DFABBB9D4}"/>
              </a:ext>
            </a:extLst>
          </p:cNvPr>
          <p:cNvSpPr/>
          <p:nvPr/>
        </p:nvSpPr>
        <p:spPr>
          <a:xfrm>
            <a:off x="279400" y="5461002"/>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Analyse</a:t>
            </a:r>
            <a:endParaRPr lang="en-US" sz="2400" dirty="0">
              <a:solidFill>
                <a:schemeClr val="bg1"/>
              </a:solidFill>
            </a:endParaRPr>
          </a:p>
        </p:txBody>
      </p:sp>
      <p:pic>
        <p:nvPicPr>
          <p:cNvPr id="18" name="Picture 17" descr="A group of blue lines&#10;&#10;AI-generated content may be incorrect.">
            <a:extLst>
              <a:ext uri="{FF2B5EF4-FFF2-40B4-BE49-F238E27FC236}">
                <a16:creationId xmlns:a16="http://schemas.microsoft.com/office/drawing/2014/main" id="{1B60D35D-50D6-D101-B289-95034663407B}"/>
              </a:ext>
            </a:extLst>
          </p:cNvPr>
          <p:cNvPicPr>
            <a:picLocks noChangeAspect="1"/>
          </p:cNvPicPr>
          <p:nvPr/>
        </p:nvPicPr>
        <p:blipFill>
          <a:blip r:embed="rId3"/>
          <a:stretch>
            <a:fillRect/>
          </a:stretch>
        </p:blipFill>
        <p:spPr>
          <a:xfrm>
            <a:off x="4975726" y="1181101"/>
            <a:ext cx="5339352" cy="5308601"/>
          </a:xfrm>
          <a:prstGeom prst="rect">
            <a:avLst/>
          </a:prstGeom>
        </p:spPr>
      </p:pic>
    </p:spTree>
    <p:extLst>
      <p:ext uri="{BB962C8B-B14F-4D97-AF65-F5344CB8AC3E}">
        <p14:creationId xmlns:p14="http://schemas.microsoft.com/office/powerpoint/2010/main" val="1173345368"/>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AE5B4-8741-CD94-1745-93E054E15C4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F1CCB15-E1F0-52DD-0C20-314E7F0A2B75}"/>
              </a:ext>
            </a:extLst>
          </p:cNvPr>
          <p:cNvSpPr/>
          <p:nvPr/>
        </p:nvSpPr>
        <p:spPr>
          <a:xfrm>
            <a:off x="-139700" y="-292100"/>
            <a:ext cx="3225800" cy="73533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DB4392-5667-8E0C-9CCC-7F30A9489F87}"/>
              </a:ext>
            </a:extLst>
          </p:cNvPr>
          <p:cNvSpPr>
            <a:spLocks noGrp="1"/>
          </p:cNvSpPr>
          <p:nvPr>
            <p:ph type="title"/>
          </p:nvPr>
        </p:nvSpPr>
        <p:spPr>
          <a:xfrm>
            <a:off x="0" y="223836"/>
            <a:ext cx="3340100" cy="1325563"/>
          </a:xfrm>
        </p:spPr>
        <p:txBody>
          <a:bodyPr anchor="ctr">
            <a:normAutofit/>
          </a:bodyPr>
          <a:lstStyle/>
          <a:p>
            <a:r>
              <a:rPr lang="en-US" dirty="0">
                <a:solidFill>
                  <a:schemeClr val="bg1"/>
                </a:solidFill>
              </a:rPr>
              <a:t>WD Pipeline</a:t>
            </a:r>
          </a:p>
        </p:txBody>
      </p:sp>
      <p:sp>
        <p:nvSpPr>
          <p:cNvPr id="6" name="Rectangle 5">
            <a:extLst>
              <a:ext uri="{FF2B5EF4-FFF2-40B4-BE49-F238E27FC236}">
                <a16:creationId xmlns:a16="http://schemas.microsoft.com/office/drawing/2014/main" id="{9E1844DC-2BCF-A25E-1C6C-C3C0AD7791CD}"/>
              </a:ext>
            </a:extLst>
          </p:cNvPr>
          <p:cNvSpPr/>
          <p:nvPr/>
        </p:nvSpPr>
        <p:spPr>
          <a:xfrm>
            <a:off x="279400" y="141168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Crossmatch</a:t>
            </a:r>
          </a:p>
        </p:txBody>
      </p:sp>
      <p:sp>
        <p:nvSpPr>
          <p:cNvPr id="7" name="Rectangle 6">
            <a:extLst>
              <a:ext uri="{FF2B5EF4-FFF2-40B4-BE49-F238E27FC236}">
                <a16:creationId xmlns:a16="http://schemas.microsoft.com/office/drawing/2014/main" id="{0BC85C9F-B76D-F3C2-3C26-61E12196A79F}"/>
              </a:ext>
            </a:extLst>
          </p:cNvPr>
          <p:cNvSpPr/>
          <p:nvPr/>
        </p:nvSpPr>
        <p:spPr>
          <a:xfrm>
            <a:off x="279400" y="273526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Process</a:t>
            </a:r>
          </a:p>
        </p:txBody>
      </p:sp>
      <p:sp>
        <p:nvSpPr>
          <p:cNvPr id="8" name="Rectangle 7">
            <a:extLst>
              <a:ext uri="{FF2B5EF4-FFF2-40B4-BE49-F238E27FC236}">
                <a16:creationId xmlns:a16="http://schemas.microsoft.com/office/drawing/2014/main" id="{D79330DD-E49D-9272-C58A-4A4045BCC109}"/>
              </a:ext>
            </a:extLst>
          </p:cNvPr>
          <p:cNvSpPr/>
          <p:nvPr/>
        </p:nvSpPr>
        <p:spPr>
          <a:xfrm>
            <a:off x="279400" y="405884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Combine</a:t>
            </a:r>
          </a:p>
        </p:txBody>
      </p:sp>
      <p:sp>
        <p:nvSpPr>
          <p:cNvPr id="9" name="Rectangle 8">
            <a:extLst>
              <a:ext uri="{FF2B5EF4-FFF2-40B4-BE49-F238E27FC236}">
                <a16:creationId xmlns:a16="http://schemas.microsoft.com/office/drawing/2014/main" id="{130B9132-C4E8-5C14-1F45-4841E12652A6}"/>
              </a:ext>
            </a:extLst>
          </p:cNvPr>
          <p:cNvSpPr/>
          <p:nvPr/>
        </p:nvSpPr>
        <p:spPr>
          <a:xfrm>
            <a:off x="279400" y="5461002"/>
            <a:ext cx="2616200" cy="1028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Analyse</a:t>
            </a:r>
            <a:endParaRPr lang="en-US" sz="2400" dirty="0">
              <a:solidFill>
                <a:schemeClr val="bg1"/>
              </a:solidFill>
            </a:endParaRPr>
          </a:p>
        </p:txBody>
      </p:sp>
      <p:pic>
        <p:nvPicPr>
          <p:cNvPr id="14" name="Picture 13" descr="A screenshot of a computer screen&#10;&#10;AI-generated content may be incorrect.">
            <a:extLst>
              <a:ext uri="{FF2B5EF4-FFF2-40B4-BE49-F238E27FC236}">
                <a16:creationId xmlns:a16="http://schemas.microsoft.com/office/drawing/2014/main" id="{4D84FC05-F49E-BEF3-81C9-854A5F2AD294}"/>
              </a:ext>
            </a:extLst>
          </p:cNvPr>
          <p:cNvPicPr>
            <a:picLocks noChangeAspect="1"/>
          </p:cNvPicPr>
          <p:nvPr/>
        </p:nvPicPr>
        <p:blipFill>
          <a:blip r:embed="rId3"/>
          <a:stretch>
            <a:fillRect/>
          </a:stretch>
        </p:blipFill>
        <p:spPr>
          <a:xfrm>
            <a:off x="3848100" y="1411681"/>
            <a:ext cx="7721600" cy="5041900"/>
          </a:xfrm>
          <a:prstGeom prst="rect">
            <a:avLst/>
          </a:prstGeom>
        </p:spPr>
      </p:pic>
    </p:spTree>
    <p:extLst>
      <p:ext uri="{BB962C8B-B14F-4D97-AF65-F5344CB8AC3E}">
        <p14:creationId xmlns:p14="http://schemas.microsoft.com/office/powerpoint/2010/main" val="1001555193"/>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50377-48C2-B33C-1506-25B30B7E387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E9898C-CC14-ECFB-1440-146187427944}"/>
              </a:ext>
            </a:extLst>
          </p:cNvPr>
          <p:cNvSpPr/>
          <p:nvPr/>
        </p:nvSpPr>
        <p:spPr>
          <a:xfrm>
            <a:off x="-139700" y="-292100"/>
            <a:ext cx="3225800" cy="73533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B2DD5E-6BFD-1FCD-F8C6-6BA5C9C729C9}"/>
              </a:ext>
            </a:extLst>
          </p:cNvPr>
          <p:cNvSpPr>
            <a:spLocks noGrp="1"/>
          </p:cNvSpPr>
          <p:nvPr>
            <p:ph type="title"/>
          </p:nvPr>
        </p:nvSpPr>
        <p:spPr>
          <a:xfrm>
            <a:off x="0" y="223836"/>
            <a:ext cx="3340100" cy="1325563"/>
          </a:xfrm>
        </p:spPr>
        <p:txBody>
          <a:bodyPr anchor="ctr">
            <a:normAutofit/>
          </a:bodyPr>
          <a:lstStyle/>
          <a:p>
            <a:r>
              <a:rPr lang="en-US" dirty="0">
                <a:solidFill>
                  <a:schemeClr val="bg1"/>
                </a:solidFill>
              </a:rPr>
              <a:t>WD Pipeline</a:t>
            </a:r>
          </a:p>
        </p:txBody>
      </p:sp>
      <p:sp>
        <p:nvSpPr>
          <p:cNvPr id="6" name="Rectangle 5">
            <a:extLst>
              <a:ext uri="{FF2B5EF4-FFF2-40B4-BE49-F238E27FC236}">
                <a16:creationId xmlns:a16="http://schemas.microsoft.com/office/drawing/2014/main" id="{26200AC3-A0A8-6DD5-7DC6-93409195E025}"/>
              </a:ext>
            </a:extLst>
          </p:cNvPr>
          <p:cNvSpPr/>
          <p:nvPr/>
        </p:nvSpPr>
        <p:spPr>
          <a:xfrm>
            <a:off x="279400" y="141168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Crossmatch</a:t>
            </a:r>
          </a:p>
        </p:txBody>
      </p:sp>
      <p:sp>
        <p:nvSpPr>
          <p:cNvPr id="7" name="Rectangle 6">
            <a:extLst>
              <a:ext uri="{FF2B5EF4-FFF2-40B4-BE49-F238E27FC236}">
                <a16:creationId xmlns:a16="http://schemas.microsoft.com/office/drawing/2014/main" id="{22CF5071-79A7-F164-043B-B890B0C0425C}"/>
              </a:ext>
            </a:extLst>
          </p:cNvPr>
          <p:cNvSpPr/>
          <p:nvPr/>
        </p:nvSpPr>
        <p:spPr>
          <a:xfrm>
            <a:off x="279400" y="273526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Process</a:t>
            </a:r>
          </a:p>
        </p:txBody>
      </p:sp>
      <p:sp>
        <p:nvSpPr>
          <p:cNvPr id="8" name="Rectangle 7">
            <a:extLst>
              <a:ext uri="{FF2B5EF4-FFF2-40B4-BE49-F238E27FC236}">
                <a16:creationId xmlns:a16="http://schemas.microsoft.com/office/drawing/2014/main" id="{DAE6CC6E-5C6F-0859-1B6C-015C7F4A4061}"/>
              </a:ext>
            </a:extLst>
          </p:cNvPr>
          <p:cNvSpPr/>
          <p:nvPr/>
        </p:nvSpPr>
        <p:spPr>
          <a:xfrm>
            <a:off x="279400" y="405884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Combine</a:t>
            </a:r>
          </a:p>
        </p:txBody>
      </p:sp>
      <p:sp>
        <p:nvSpPr>
          <p:cNvPr id="9" name="Rectangle 8">
            <a:extLst>
              <a:ext uri="{FF2B5EF4-FFF2-40B4-BE49-F238E27FC236}">
                <a16:creationId xmlns:a16="http://schemas.microsoft.com/office/drawing/2014/main" id="{45CDB0CB-DEBF-F64A-DF28-56519AE59425}"/>
              </a:ext>
            </a:extLst>
          </p:cNvPr>
          <p:cNvSpPr/>
          <p:nvPr/>
        </p:nvSpPr>
        <p:spPr>
          <a:xfrm>
            <a:off x="279400" y="5461002"/>
            <a:ext cx="2616200" cy="1028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Analyse</a:t>
            </a:r>
            <a:endParaRPr lang="en-US" sz="2400" dirty="0">
              <a:solidFill>
                <a:schemeClr val="bg1"/>
              </a:solidFill>
            </a:endParaRPr>
          </a:p>
        </p:txBody>
      </p:sp>
      <p:pic>
        <p:nvPicPr>
          <p:cNvPr id="5" name="Picture 4" descr="A black lines on a white background&#10;&#10;AI-generated content may be incorrect.">
            <a:extLst>
              <a:ext uri="{FF2B5EF4-FFF2-40B4-BE49-F238E27FC236}">
                <a16:creationId xmlns:a16="http://schemas.microsoft.com/office/drawing/2014/main" id="{522A175F-7B96-73BC-7595-734FDB2EA26E}"/>
              </a:ext>
            </a:extLst>
          </p:cNvPr>
          <p:cNvPicPr>
            <a:picLocks noChangeAspect="1"/>
          </p:cNvPicPr>
          <p:nvPr/>
        </p:nvPicPr>
        <p:blipFill>
          <a:blip r:embed="rId3"/>
          <a:srcRect t="1569" b="-1"/>
          <a:stretch>
            <a:fillRect/>
          </a:stretch>
        </p:blipFill>
        <p:spPr>
          <a:xfrm>
            <a:off x="3505200" y="2735261"/>
            <a:ext cx="8120931" cy="1594191"/>
          </a:xfrm>
          <a:prstGeom prst="rect">
            <a:avLst/>
          </a:prstGeom>
        </p:spPr>
      </p:pic>
    </p:spTree>
    <p:extLst>
      <p:ext uri="{BB962C8B-B14F-4D97-AF65-F5344CB8AC3E}">
        <p14:creationId xmlns:p14="http://schemas.microsoft.com/office/powerpoint/2010/main" val="3780492764"/>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6150-AFD4-A912-EA32-65C4F29D57E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B3DC29D-9BD1-4BE8-08E1-E1FD41591355}"/>
              </a:ext>
            </a:extLst>
          </p:cNvPr>
          <p:cNvSpPr/>
          <p:nvPr/>
        </p:nvSpPr>
        <p:spPr>
          <a:xfrm>
            <a:off x="-139700" y="-292100"/>
            <a:ext cx="3225800" cy="73533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3644AC-2F45-13C5-5EEC-FFCEF3C6062D}"/>
              </a:ext>
            </a:extLst>
          </p:cNvPr>
          <p:cNvSpPr>
            <a:spLocks noGrp="1"/>
          </p:cNvSpPr>
          <p:nvPr>
            <p:ph type="title"/>
          </p:nvPr>
        </p:nvSpPr>
        <p:spPr>
          <a:xfrm>
            <a:off x="0" y="223836"/>
            <a:ext cx="3340100" cy="1325563"/>
          </a:xfrm>
        </p:spPr>
        <p:txBody>
          <a:bodyPr anchor="ctr">
            <a:normAutofit/>
          </a:bodyPr>
          <a:lstStyle/>
          <a:p>
            <a:r>
              <a:rPr lang="en-US" dirty="0">
                <a:solidFill>
                  <a:schemeClr val="bg1"/>
                </a:solidFill>
              </a:rPr>
              <a:t>WD Pipeline</a:t>
            </a:r>
          </a:p>
        </p:txBody>
      </p:sp>
      <p:sp>
        <p:nvSpPr>
          <p:cNvPr id="6" name="Rectangle 5">
            <a:extLst>
              <a:ext uri="{FF2B5EF4-FFF2-40B4-BE49-F238E27FC236}">
                <a16:creationId xmlns:a16="http://schemas.microsoft.com/office/drawing/2014/main" id="{5C4E4FE2-B417-15A0-9C72-119433D67CE3}"/>
              </a:ext>
            </a:extLst>
          </p:cNvPr>
          <p:cNvSpPr/>
          <p:nvPr/>
        </p:nvSpPr>
        <p:spPr>
          <a:xfrm>
            <a:off x="279400" y="141168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Crossmatch</a:t>
            </a:r>
          </a:p>
        </p:txBody>
      </p:sp>
      <p:sp>
        <p:nvSpPr>
          <p:cNvPr id="7" name="Rectangle 6">
            <a:extLst>
              <a:ext uri="{FF2B5EF4-FFF2-40B4-BE49-F238E27FC236}">
                <a16:creationId xmlns:a16="http://schemas.microsoft.com/office/drawing/2014/main" id="{05E7C892-3022-7AB3-5FB8-A336E4C1123C}"/>
              </a:ext>
            </a:extLst>
          </p:cNvPr>
          <p:cNvSpPr/>
          <p:nvPr/>
        </p:nvSpPr>
        <p:spPr>
          <a:xfrm>
            <a:off x="279400" y="273526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Process</a:t>
            </a:r>
          </a:p>
        </p:txBody>
      </p:sp>
      <p:sp>
        <p:nvSpPr>
          <p:cNvPr id="8" name="Rectangle 7">
            <a:extLst>
              <a:ext uri="{FF2B5EF4-FFF2-40B4-BE49-F238E27FC236}">
                <a16:creationId xmlns:a16="http://schemas.microsoft.com/office/drawing/2014/main" id="{BB474828-D875-2084-0B26-C7632E64A551}"/>
              </a:ext>
            </a:extLst>
          </p:cNvPr>
          <p:cNvSpPr/>
          <p:nvPr/>
        </p:nvSpPr>
        <p:spPr>
          <a:xfrm>
            <a:off x="279400" y="4058841"/>
            <a:ext cx="2616200" cy="10287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Combine</a:t>
            </a:r>
          </a:p>
        </p:txBody>
      </p:sp>
      <p:sp>
        <p:nvSpPr>
          <p:cNvPr id="9" name="Rectangle 8">
            <a:extLst>
              <a:ext uri="{FF2B5EF4-FFF2-40B4-BE49-F238E27FC236}">
                <a16:creationId xmlns:a16="http://schemas.microsoft.com/office/drawing/2014/main" id="{22D9859E-A741-E76A-F962-85391D4CD272}"/>
              </a:ext>
            </a:extLst>
          </p:cNvPr>
          <p:cNvSpPr/>
          <p:nvPr/>
        </p:nvSpPr>
        <p:spPr>
          <a:xfrm>
            <a:off x="279400" y="5461002"/>
            <a:ext cx="2616200" cy="10287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bg1"/>
                </a:solidFill>
              </a:rPr>
              <a:t>Analyse</a:t>
            </a:r>
            <a:endParaRPr lang="en-US" sz="2400" dirty="0">
              <a:solidFill>
                <a:schemeClr val="bg1"/>
              </a:solidFill>
            </a:endParaRPr>
          </a:p>
        </p:txBody>
      </p:sp>
      <p:pic>
        <p:nvPicPr>
          <p:cNvPr id="10" name="Picture 9" descr="A graph of a graph&#10;&#10;AI-generated content may be incorrect.">
            <a:extLst>
              <a:ext uri="{FF2B5EF4-FFF2-40B4-BE49-F238E27FC236}">
                <a16:creationId xmlns:a16="http://schemas.microsoft.com/office/drawing/2014/main" id="{31DCDA70-0EA3-DA2E-12F1-51C75C2F4A2B}"/>
              </a:ext>
            </a:extLst>
          </p:cNvPr>
          <p:cNvPicPr>
            <a:picLocks noChangeAspect="1"/>
          </p:cNvPicPr>
          <p:nvPr/>
        </p:nvPicPr>
        <p:blipFill>
          <a:blip r:embed="rId3"/>
          <a:stretch>
            <a:fillRect/>
          </a:stretch>
        </p:blipFill>
        <p:spPr>
          <a:xfrm>
            <a:off x="3778250" y="2735261"/>
            <a:ext cx="7772400" cy="1718792"/>
          </a:xfrm>
          <a:prstGeom prst="rect">
            <a:avLst/>
          </a:prstGeom>
        </p:spPr>
      </p:pic>
    </p:spTree>
    <p:extLst>
      <p:ext uri="{BB962C8B-B14F-4D97-AF65-F5344CB8AC3E}">
        <p14:creationId xmlns:p14="http://schemas.microsoft.com/office/powerpoint/2010/main" val="1136591216"/>
      </p:ext>
    </p:extLst>
  </p:cSld>
  <p:clrMapOvr>
    <a:masterClrMapping/>
  </p:clrMapOvr>
  <mc:AlternateContent xmlns:mc="http://schemas.openxmlformats.org/markup-compatibility/2006">
    <mc:Choice xmlns:p159="http://schemas.microsoft.com/office/powerpoint/2015/09/main" Requires="p159">
      <p:transition spd="slow">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20611</TotalTime>
  <Words>1306</Words>
  <Application>Microsoft Macintosh PowerPoint</Application>
  <PresentationFormat>Widescreen</PresentationFormat>
  <Paragraphs>110</Paragraphs>
  <Slides>21</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CMSS10</vt:lpstr>
      <vt:lpstr>System Font Regular</vt:lpstr>
      <vt:lpstr>Office Theme</vt:lpstr>
      <vt:lpstr>The discovery of new eclipsing white dwarf binary systems from NGTS </vt:lpstr>
      <vt:lpstr>Next-Generation Transit Survey</vt:lpstr>
      <vt:lpstr>Motivation</vt:lpstr>
      <vt:lpstr>WD Pipeline</vt:lpstr>
      <vt:lpstr>WD Pipeline</vt:lpstr>
      <vt:lpstr>WD Pipeline</vt:lpstr>
      <vt:lpstr>WD Pipeline</vt:lpstr>
      <vt:lpstr>WD Pipeline</vt:lpstr>
      <vt:lpstr>WD Pipeline</vt:lpstr>
      <vt:lpstr>WD Pipeline</vt:lpstr>
      <vt:lpstr>WD Pipeline</vt:lpstr>
      <vt:lpstr>WD Pipeline</vt:lpstr>
      <vt:lpstr>Current Pipeline Outputs</vt:lpstr>
      <vt:lpstr>ESO Proposal: HS+HS/WD candidate</vt:lpstr>
      <vt:lpstr>ESO Proposal: CV candidate</vt:lpstr>
      <vt:lpstr>WD + MS</vt:lpstr>
      <vt:lpstr>CV</vt:lpstr>
      <vt:lpstr>HS + WD</vt:lpstr>
      <vt:lpstr>Non-EBs</vt:lpstr>
      <vt:lpstr>Summary</vt:lpstr>
      <vt:lpstr>WD Nightly Observations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ZIVAVE, TAF (PGR)</dc:creator>
  <cp:lastModifiedBy>ZIVAVE, TAF (PGR)</cp:lastModifiedBy>
  <cp:revision>2</cp:revision>
  <dcterms:created xsi:type="dcterms:W3CDTF">2025-06-25T19:01:50Z</dcterms:created>
  <dcterms:modified xsi:type="dcterms:W3CDTF">2025-07-10T16:27:13Z</dcterms:modified>
</cp:coreProperties>
</file>