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88" r:id="rId5"/>
    <p:sldId id="291" r:id="rId6"/>
    <p:sldId id="290" r:id="rId7"/>
    <p:sldId id="258" r:id="rId8"/>
    <p:sldId id="257" r:id="rId9"/>
    <p:sldId id="267" r:id="rId10"/>
    <p:sldId id="268" r:id="rId11"/>
    <p:sldId id="271" r:id="rId12"/>
    <p:sldId id="282" r:id="rId13"/>
    <p:sldId id="292" r:id="rId14"/>
    <p:sldId id="293" r:id="rId15"/>
    <p:sldId id="294" r:id="rId16"/>
    <p:sldId id="265" r:id="rId17"/>
    <p:sldId id="264" r:id="rId18"/>
    <p:sldId id="263" r:id="rId19"/>
    <p:sldId id="284" r:id="rId20"/>
    <p:sldId id="296" r:id="rId21"/>
    <p:sldId id="29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3B7CC6-5D9A-4D12-A8F7-F89D982B25B7}" v="20" dt="2025-07-10T09:54:00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7" autoAdjust="0"/>
    <p:restoredTop sz="94660"/>
  </p:normalViewPr>
  <p:slideViewPr>
    <p:cSldViewPr snapToGrid="0">
      <p:cViewPr>
        <p:scale>
          <a:sx n="75" d="100"/>
          <a:sy n="75" d="100"/>
        </p:scale>
        <p:origin x="90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8826-4819-8D38-E0CC-3B1283AB8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7FA83-B08A-2C56-9C39-A008EBD0B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D39D8-5D64-DAF9-5D3B-B59C5B24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1E20B-BDD8-03FA-CC98-54A9357A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6A6B8-44AC-55ED-2E14-6AA171A5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4C2E-819D-BE4F-DD5D-978F9FE2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BFB3D-18E2-8027-DBA5-6FD22C061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D3166-F539-9E2B-6861-EEB208BD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0FEF-6A04-C02E-E2C6-7C5E35C5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1737B-1ED3-4AF7-D2C1-2A58EF5F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15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39204-FD66-DE6F-EA1A-FE49D9437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95338-3350-4B2E-C2BB-A4C4A1F83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200F1-FA01-9953-F9E3-8D03120B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AC71C-2F3C-D761-3874-24078687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2C3AA-08CB-4C46-D192-BC3265D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256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+mj-l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>
                <a:latin typeface="+mj-lt"/>
              </a:defRPr>
            </a:lvl1pPr>
            <a:lvl2pPr marL="0" indent="342900" algn="ctr">
              <a:buSzTx/>
              <a:buFontTx/>
              <a:buNone/>
              <a:defRPr sz="1800">
                <a:latin typeface="+mj-lt"/>
              </a:defRPr>
            </a:lvl2pPr>
            <a:lvl3pPr marL="0" indent="685800" algn="ctr">
              <a:buSzTx/>
              <a:buFontTx/>
              <a:buNone/>
              <a:defRPr sz="1800">
                <a:latin typeface="+mj-lt"/>
              </a:defRPr>
            </a:lvl3pPr>
            <a:lvl4pPr marL="0" indent="1028700" algn="ctr">
              <a:buSzTx/>
              <a:buFontTx/>
              <a:buNone/>
              <a:defRPr sz="1800">
                <a:latin typeface="+mj-lt"/>
              </a:defRPr>
            </a:lvl4pPr>
            <a:lvl5pPr marL="0" indent="1371600" algn="ctr">
              <a:buSzTx/>
              <a:buFontTx/>
              <a:buNone/>
              <a:defRPr sz="1800">
                <a:latin typeface="+mj-l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6818" y="6417206"/>
            <a:ext cx="257440" cy="2539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0191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94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83414" y="6398417"/>
            <a:ext cx="257441" cy="2539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30969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38891" y="6411955"/>
            <a:ext cx="614910" cy="2539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152395"/>
            <a:ext cx="10972800" cy="4973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41501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63144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traight Connector 8"/>
          <p:cNvSpPr/>
          <p:nvPr/>
        </p:nvSpPr>
        <p:spPr>
          <a:xfrm>
            <a:off x="3415429" y="12986"/>
            <a:ext cx="1" cy="828447"/>
          </a:xfrm>
          <a:prstGeom prst="line">
            <a:avLst/>
          </a:prstGeom>
          <a:ln w="34925">
            <a:solidFill>
              <a:srgbClr val="000000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3509670" y="50564"/>
            <a:ext cx="8648743" cy="769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83414" y="6411956"/>
            <a:ext cx="257441" cy="2539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Footer Placeholder 3"/>
          <p:cNvSpPr txBox="1"/>
          <p:nvPr/>
        </p:nvSpPr>
        <p:spPr>
          <a:xfrm>
            <a:off x="3229353" y="6411954"/>
            <a:ext cx="598248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1400" b="1">
                <a:solidFill>
                  <a:srgbClr val="88888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sz="1050" dirty="0">
                <a:latin typeface="+mj-lt"/>
              </a:rPr>
              <a:t>April 2020 APS: Advances in Spectroscopic Cosmology, A. Einstein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10031-AE73-5D4F-9551-C11F899AA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321187" cy="10897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340688-68B8-7C45-B626-5B9CD6A9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2395"/>
            <a:ext cx="10972800" cy="4973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71226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6E4FE-2576-926F-C924-85D4575B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DB4D2-2683-0C42-D538-A91133C42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3806F-2315-DE66-C001-2DA1CA52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0E16D-32AE-E95D-73F3-A3405F4B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9FF9E-FA94-07F5-7F12-2B3EC874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60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E511-AE8F-B33E-E490-F6AFD0D1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B649-CB0A-6385-BEB3-26D8462E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A0FDD-FBBF-1EE7-8111-8CE8F371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24CB-A36A-C93C-0FD6-3A6D58AB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21FB-A369-AFE2-FE19-A18E8B1E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93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4877C-FE3D-E807-BDEF-504A3BDA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D764-92A1-EA8C-F373-5692BA625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1437E-5F34-2BFE-69E8-32366171E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12C6F-F586-6080-76E0-EA925FA1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34285-BEB7-3A03-63A3-8D9D783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D8449-BAC2-A553-9E58-57EDCB8F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3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9052-B5C8-AF96-ADAF-8B3066DA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57AA1-9D11-E1CA-F160-59C558496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49BF4-BB65-7C6B-EF8F-E72544F42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E0214-4874-0168-61C5-D24F62604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57423-6E2F-5B98-DD42-20B3D7D42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0E68D3-2B48-9D9F-5724-19C89CCA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81D4F3-7186-E567-CD08-A86D70255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006AC-3598-FE85-DFD7-0983B9A4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6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75B18-B78B-A6C9-83FF-289FA000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A7881-9A45-3727-059D-8EEC8E3D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E36D0-25E6-F0CB-81EC-ECA404E9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FBAD2-9287-CCCA-257B-1737AD81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2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0534F-9BFA-A147-199E-97E6C4A1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C23EB-53C8-B309-7244-2AA6172E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5E7EA-D35D-3CBF-2B29-972FC185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2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3961-BE3F-695F-90B8-A07AA16D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D01D-2AC1-3B69-8FA5-98BDEE16F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BD64B-CCB9-A306-12C9-8F4476FF7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B5B36-7673-7444-5B2D-E10B4A6F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658EC-0087-1C05-865F-F3CF6553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ECD23-8541-F567-57C6-9B179EB9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0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102E-EA6E-4E3E-1417-F3BE600E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29CAA-8942-7525-98D2-DC30758B7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DE15A-7D90-03CE-53F0-32E8064A1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32F53-63B0-3347-6332-638EF886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9139-7D33-93AE-2488-F2FC1F45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E1C38-F3E1-42F9-4D07-B261B409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2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F0279-2CF6-7543-FEC1-A27541B7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4F115-594B-0DAC-4BE7-7725BA9C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E76F-E189-9E59-D839-8AF6B9EF9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AE7179-D794-44A9-96AB-D946B2DAFC1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02A4-618B-38AA-9FA7-AFF2E3A3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ECB5-603C-1F81-554A-7A88BA197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CC885-08E4-47FB-B0AE-56FDCC5CC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75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490586" y="50564"/>
            <a:ext cx="8667825" cy="769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125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나눔고딕"/>
          <a:ea typeface="나눔고딕"/>
          <a:cs typeface="나눔고딕"/>
          <a:sym typeface="나눔고딕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50EF-55E1-6D9C-891C-F5934AF668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DESI DR1</a:t>
            </a:r>
            <a:br>
              <a:rPr lang="en-GB" dirty="0"/>
            </a:br>
            <a:r>
              <a:rPr lang="en-GB" dirty="0"/>
              <a:t>White Dwarf Catalogue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B6DB7-4AF7-E378-046A-B04C84345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4640" y="4038600"/>
            <a:ext cx="6522720" cy="1219200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Andrew Swan</a:t>
            </a:r>
          </a:p>
          <a:p>
            <a:r>
              <a:rPr lang="en-GB" dirty="0"/>
              <a:t>with Boris Gänsicke, Paula Izquierdo, Chris Manser, Laura Rogers, Siyi Xu</a:t>
            </a:r>
          </a:p>
        </p:txBody>
      </p:sp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9823A38-C445-3AE1-8EFB-2AAA6DE3B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65" y="44932"/>
            <a:ext cx="2872532" cy="1166966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4051982-6D53-1429-48A6-B8667609E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0123" y="5273230"/>
            <a:ext cx="1216152" cy="1476185"/>
          </a:xfrm>
          <a:prstGeom prst="rect">
            <a:avLst/>
          </a:prstGeom>
        </p:spPr>
      </p:pic>
      <p:pic>
        <p:nvPicPr>
          <p:cNvPr id="5" name="Picture 4" descr="A cartoon of a dog on a black background&#10;&#10;AI-generated content may be incorrect.">
            <a:extLst>
              <a:ext uri="{FF2B5EF4-FFF2-40B4-BE49-F238E27FC236}">
                <a16:creationId xmlns:a16="http://schemas.microsoft.com/office/drawing/2014/main" id="{FAA8F33D-4DCD-EEF9-C3DE-4B0C95209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82" y="181212"/>
            <a:ext cx="2037081" cy="8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1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0FCB-42F2-D904-B62B-AFCEE749D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8B77E-05E8-5C2C-3A62-E209B56A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40" y="168003"/>
            <a:ext cx="8300720" cy="652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3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C9A2-0BFD-C71C-6CDF-BFB650187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AB603-5355-5ED2-00B5-D1013A9F2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90013"/>
            <a:ext cx="10134600" cy="66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2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7687B-3968-D5BF-3C11-15215B0FE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8F098-6202-F6EE-1C6B-5583E0F6C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67" y="0"/>
            <a:ext cx="10192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B8E14-1D13-C111-4113-B5971F6D6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266F0-3D65-0E40-C924-63BC95022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00" y="185777"/>
            <a:ext cx="9880600" cy="64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1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64681-DE56-BC80-E3E2-8A2E90CD2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2BADB-0FDC-3FD2-E235-A9AF3A5B1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00" y="178415"/>
            <a:ext cx="9880600" cy="65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4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1A561-6BB7-41BF-92CC-716AC461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2A1C4-94D1-C43F-8631-C08E43CA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63" y="0"/>
            <a:ext cx="11378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E14B-DE6F-4B4C-2A66-7C9F90B1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DF403-1A38-168B-505A-3C94B0EA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19" y="0"/>
            <a:ext cx="11407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4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12094-FCE1-3BB3-266E-FB6DD7B69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19E6F-F082-D3E0-D208-B1747CAC3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76" y="24513"/>
            <a:ext cx="11403648" cy="68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BD2C-D8F2-2ABE-C0A5-D75A00411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E68C9-300D-24BC-D939-99361C8F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663" y="74972"/>
            <a:ext cx="11378674" cy="67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73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C3C17-E0FD-CD22-453D-EE12F23E6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0DF3-0E9A-39D4-B1FA-C8E87444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  <a:br>
              <a:rPr lang="en-GB" dirty="0"/>
            </a:br>
            <a:r>
              <a:rPr lang="en-GB" dirty="0"/>
              <a:t>Kao+2024, Byrne+2024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DB19F7-10C0-F9DE-AE4F-02E45FD61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8183" y="1828800"/>
            <a:ext cx="6499838" cy="445961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1727B-5886-FBEE-D4DC-245591ED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96" y="1937080"/>
            <a:ext cx="5388106" cy="39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6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Mayall Telescope (tallest telescope at right) at Kitt Peak National Observatory near Tucson, Arizona. (Credit_ Marilyn Chung_Berkeley Lab).tif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5885B54-B151-7156-E79F-BF7F7680023E}"/>
              </a:ext>
            </a:extLst>
          </p:cNvPr>
          <p:cNvGrpSpPr/>
          <p:nvPr/>
        </p:nvGrpSpPr>
        <p:grpSpPr>
          <a:xfrm>
            <a:off x="1892158" y="2478765"/>
            <a:ext cx="2589180" cy="4114801"/>
            <a:chOff x="368158" y="2478764"/>
            <a:chExt cx="2589180" cy="4114801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C65A7A29-392D-3A3B-135D-6396E69C053B}"/>
                </a:ext>
              </a:extLst>
            </p:cNvPr>
            <p:cNvGrpSpPr/>
            <p:nvPr/>
          </p:nvGrpSpPr>
          <p:grpSpPr>
            <a:xfrm>
              <a:off x="368158" y="2478764"/>
              <a:ext cx="2589180" cy="4114801"/>
              <a:chOff x="0" y="0"/>
              <a:chExt cx="2589179" cy="4114800"/>
            </a:xfrm>
          </p:grpSpPr>
          <p:sp>
            <p:nvSpPr>
              <p:cNvPr id="22" name="Rectangle 1">
                <a:extLst>
                  <a:ext uri="{FF2B5EF4-FFF2-40B4-BE49-F238E27FC236}">
                    <a16:creationId xmlns:a16="http://schemas.microsoft.com/office/drawing/2014/main" id="{77584F0A-D1A7-B59A-C46A-AB71274A1D78}"/>
                  </a:ext>
                </a:extLst>
              </p:cNvPr>
              <p:cNvSpPr/>
              <p:nvPr/>
            </p:nvSpPr>
            <p:spPr>
              <a:xfrm>
                <a:off x="0" y="0"/>
                <a:ext cx="2589180" cy="41148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hangingPunct="0">
                  <a:defRPr>
                    <a:solidFill>
                      <a:srgbClr val="FFFFFF"/>
                    </a:solidFill>
                  </a:defRPr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Picture 171" descr="Picture 171">
                <a:extLst>
                  <a:ext uri="{FF2B5EF4-FFF2-40B4-BE49-F238E27FC236}">
                    <a16:creationId xmlns:a16="http://schemas.microsoft.com/office/drawing/2014/main" id="{385244D4-FF91-9A1A-B20A-1D87B9EC4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209" y="244449"/>
                <a:ext cx="967155" cy="9671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73" descr="Picture 173">
                <a:extLst>
                  <a:ext uri="{FF2B5EF4-FFF2-40B4-BE49-F238E27FC236}">
                    <a16:creationId xmlns:a16="http://schemas.microsoft.com/office/drawing/2014/main" id="{72BA7732-86AE-3768-9910-5B6BBA047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15" y="69067"/>
                <a:ext cx="1538189" cy="14717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174" descr="Picture 174">
                <a:extLst>
                  <a:ext uri="{FF2B5EF4-FFF2-40B4-BE49-F238E27FC236}">
                    <a16:creationId xmlns:a16="http://schemas.microsoft.com/office/drawing/2014/main" id="{301F8B14-5ECD-543E-0698-BCE269D41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5762" y="1315102"/>
                <a:ext cx="903371" cy="7385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icture 175" descr="Picture 175">
                <a:extLst>
                  <a:ext uri="{FF2B5EF4-FFF2-40B4-BE49-F238E27FC236}">
                    <a16:creationId xmlns:a16="http://schemas.microsoft.com/office/drawing/2014/main" id="{55AE7309-5B18-BD72-2D8F-8169EDD10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15" y="3464829"/>
                <a:ext cx="2444011" cy="6092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Picture 167" descr="Picture 167">
                <a:extLst>
                  <a:ext uri="{FF2B5EF4-FFF2-40B4-BE49-F238E27FC236}">
                    <a16:creationId xmlns:a16="http://schemas.microsoft.com/office/drawing/2014/main" id="{B93CD663-4BEB-1C22-121E-4CFFB63FB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0944" y="2619958"/>
                <a:ext cx="1538189" cy="5127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" name="Picture 178" descr="Picture 178">
                <a:extLst>
                  <a:ext uri="{FF2B5EF4-FFF2-40B4-BE49-F238E27FC236}">
                    <a16:creationId xmlns:a16="http://schemas.microsoft.com/office/drawing/2014/main" id="{76D1D095-EF73-5B25-FD72-6B9B451D4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1333507"/>
                <a:ext cx="1490519" cy="1001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" name="Picture 5" descr="Picture 5">
                <a:extLst>
                  <a:ext uri="{FF2B5EF4-FFF2-40B4-BE49-F238E27FC236}">
                    <a16:creationId xmlns:a16="http://schemas.microsoft.com/office/drawing/2014/main" id="{DD110B94-FEC5-47A3-3868-E5DA5912A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4517" y="2088356"/>
                <a:ext cx="1943122" cy="5534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" name="Picture 168" descr="Picture 168">
                <a:extLst>
                  <a:ext uri="{FF2B5EF4-FFF2-40B4-BE49-F238E27FC236}">
                    <a16:creationId xmlns:a16="http://schemas.microsoft.com/office/drawing/2014/main" id="{80021451-98F7-1587-B435-EC9C595D1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8644" y="3049068"/>
                <a:ext cx="1538189" cy="512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" name="logo_conacyt_con_sintagma_azul_completo.png" descr="logo_conacyt_con_sintagma_azul_completo.png">
              <a:extLst>
                <a:ext uri="{FF2B5EF4-FFF2-40B4-BE49-F238E27FC236}">
                  <a16:creationId xmlns:a16="http://schemas.microsoft.com/office/drawing/2014/main" id="{621C3779-3852-7AAE-A842-C7B2C256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856" y="5200770"/>
              <a:ext cx="820227" cy="76076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8" name="TextBox 177"/>
          <p:cNvSpPr txBox="1"/>
          <p:nvPr/>
        </p:nvSpPr>
        <p:spPr>
          <a:xfrm>
            <a:off x="5021454" y="5505714"/>
            <a:ext cx="5462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US" sz="3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Thanks to our sponsors and </a:t>
            </a:r>
            <a:br>
              <a:rPr lang="en-US" sz="36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72 </a:t>
            </a:r>
            <a:r>
              <a:rPr lang="en-US" sz="3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Participating Institutions!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41139-C4A7-A046-86AE-555DAB8714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4838" y="13416"/>
            <a:ext cx="4962249" cy="21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8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EE08-C989-65B6-431C-F5808423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 DR1 vs Vincent+2023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9C7C-3DBB-09B5-9F46-E06946E1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8A718-5752-3B2F-C260-1106C830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05" y="1725824"/>
            <a:ext cx="5663796" cy="51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2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5C0F8-7760-0B9A-0F5B-FB15946F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13C3-9EED-DF1A-2B2C-BB4F394F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 DR1 white dwarf catalogue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717BA-A689-BB1B-746F-548D2F17D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7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What’s in it:</a:t>
            </a:r>
          </a:p>
          <a:p>
            <a:r>
              <a:rPr lang="en-GB" dirty="0"/>
              <a:t>Spectral types</a:t>
            </a:r>
          </a:p>
          <a:p>
            <a:r>
              <a:rPr lang="en-GB" dirty="0"/>
              <a:t>Atmosphere types (H / He / </a:t>
            </a:r>
            <a:r>
              <a:rPr lang="en-GB" dirty="0" err="1"/>
              <a:t>He+H</a:t>
            </a:r>
            <a:r>
              <a:rPr lang="en-GB" dirty="0"/>
              <a:t>)</a:t>
            </a:r>
          </a:p>
          <a:p>
            <a:r>
              <a:rPr lang="en-GB" i="1" dirty="0"/>
              <a:t>T</a:t>
            </a:r>
            <a:r>
              <a:rPr lang="en-GB" baseline="-25000" dirty="0"/>
              <a:t>eff</a:t>
            </a:r>
            <a:r>
              <a:rPr lang="en-GB" dirty="0"/>
              <a:t>, log(</a:t>
            </a:r>
            <a:r>
              <a:rPr lang="en-GB" i="1" dirty="0"/>
              <a:t>g</a:t>
            </a:r>
            <a:r>
              <a:rPr lang="en-GB" dirty="0"/>
              <a:t>), distance, E</a:t>
            </a:r>
            <a:r>
              <a:rPr lang="en-GB" i="1" baseline="-25000" dirty="0"/>
              <a:t>B</a:t>
            </a:r>
            <a:r>
              <a:rPr lang="en-GB" baseline="-25000" dirty="0"/>
              <a:t>-</a:t>
            </a:r>
            <a:r>
              <a:rPr lang="en-GB" i="1" baseline="-25000" dirty="0"/>
              <a:t>V</a:t>
            </a:r>
            <a:r>
              <a:rPr lang="en-GB" dirty="0"/>
              <a:t>, H/He</a:t>
            </a:r>
          </a:p>
          <a:p>
            <a:r>
              <a:rPr lang="en-GB" dirty="0"/>
              <a:t>Radial velocities</a:t>
            </a:r>
          </a:p>
          <a:p>
            <a:r>
              <a:rPr lang="en-GB" dirty="0"/>
              <a:t>RV variation</a:t>
            </a:r>
          </a:p>
          <a:p>
            <a:r>
              <a:rPr lang="en-GB" dirty="0"/>
              <a:t>Flux contamination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EBD358-08FD-C318-8968-A10A6540A2EC}"/>
              </a:ext>
            </a:extLst>
          </p:cNvPr>
          <p:cNvSpPr txBox="1">
            <a:spLocks/>
          </p:cNvSpPr>
          <p:nvPr/>
        </p:nvSpPr>
        <p:spPr>
          <a:xfrm>
            <a:off x="7213600" y="1825625"/>
            <a:ext cx="4140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What’s </a:t>
            </a:r>
            <a:r>
              <a:rPr lang="en-GB" i="1" dirty="0"/>
              <a:t>not </a:t>
            </a:r>
            <a:r>
              <a:rPr lang="en-GB" dirty="0"/>
              <a:t>in it:</a:t>
            </a:r>
          </a:p>
          <a:p>
            <a:r>
              <a:rPr lang="en-GB" dirty="0"/>
              <a:t>Binaries</a:t>
            </a:r>
          </a:p>
          <a:p>
            <a:r>
              <a:rPr lang="en-GB" dirty="0"/>
              <a:t>C/He abundances</a:t>
            </a:r>
          </a:p>
          <a:p>
            <a:r>
              <a:rPr lang="en-GB" dirty="0"/>
              <a:t>Ca/H(e) abundances</a:t>
            </a:r>
          </a:p>
          <a:p>
            <a:r>
              <a:rPr lang="en-GB" dirty="0"/>
              <a:t>Magnetic fits</a:t>
            </a:r>
          </a:p>
        </p:txBody>
      </p:sp>
    </p:spTree>
    <p:extLst>
      <p:ext uri="{BB962C8B-B14F-4D97-AF65-F5344CB8AC3E}">
        <p14:creationId xmlns:p14="http://schemas.microsoft.com/office/powerpoint/2010/main" val="287267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5A6E-2C85-8EBD-0145-30BD57F0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Mayall Telescope, Arizona</a:t>
            </a:r>
          </a:p>
        </p:txBody>
      </p:sp>
      <p:pic>
        <p:nvPicPr>
          <p:cNvPr id="5" name="Content Placeholder 4" descr="A white tower on a hill&#10;&#10;AI-generated content may be incorrect.">
            <a:extLst>
              <a:ext uri="{FF2B5EF4-FFF2-40B4-BE49-F238E27FC236}">
                <a16:creationId xmlns:a16="http://schemas.microsoft.com/office/drawing/2014/main" id="{7CC173D3-4990-1F85-BB32-385866D4E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548"/>
            <a:ext cx="12192000" cy="4509492"/>
          </a:xfrm>
        </p:spPr>
      </p:pic>
    </p:spTree>
    <p:extLst>
      <p:ext uri="{BB962C8B-B14F-4D97-AF65-F5344CB8AC3E}">
        <p14:creationId xmlns:p14="http://schemas.microsoft.com/office/powerpoint/2010/main" val="53277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6E4F-77BE-BD34-7B7F-71FC6652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560E-07B8-258A-F311-9549B5882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Mayall Telescope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ECE0E-ED5B-26EB-CBAD-72EED35F7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4999"/>
            <a:ext cx="12192000" cy="8127998"/>
          </a:xfrm>
        </p:spPr>
      </p:pic>
    </p:spTree>
    <p:extLst>
      <p:ext uri="{BB962C8B-B14F-4D97-AF65-F5344CB8AC3E}">
        <p14:creationId xmlns:p14="http://schemas.microsoft.com/office/powerpoint/2010/main" val="71875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1CBF-9C04-CC89-6C29-D49B1770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and green light&#10;&#10;AI-generated content may be incorrect.">
            <a:extLst>
              <a:ext uri="{FF2B5EF4-FFF2-40B4-BE49-F238E27FC236}">
                <a16:creationId xmlns:a16="http://schemas.microsoft.com/office/drawing/2014/main" id="{80499F02-5A71-77C1-7204-B0CB5A0C6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1" y="-207169"/>
            <a:ext cx="12304462" cy="7272338"/>
          </a:xfrm>
        </p:spPr>
      </p:pic>
    </p:spTree>
    <p:extLst>
      <p:ext uri="{BB962C8B-B14F-4D97-AF65-F5344CB8AC3E}">
        <p14:creationId xmlns:p14="http://schemas.microsoft.com/office/powerpoint/2010/main" val="205097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E46C-856D-49B1-6419-24D180B1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958" y="0"/>
            <a:ext cx="541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ACDA-2FD9-543F-92A1-B7C7804A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 DR1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B1C22-AFB4-BAAF-9AC2-0D8F552FA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Input catalogue:</a:t>
            </a:r>
          </a:p>
          <a:p>
            <a:r>
              <a:rPr lang="en-GB" i="1" dirty="0"/>
              <a:t>Gaia</a:t>
            </a:r>
            <a:r>
              <a:rPr lang="en-GB" dirty="0"/>
              <a:t> DR2 white dwarfs (Gentile-Fusillo 2018)</a:t>
            </a:r>
          </a:p>
          <a:p>
            <a:r>
              <a:rPr lang="en-GB" i="1" dirty="0"/>
              <a:t>G</a:t>
            </a:r>
            <a:r>
              <a:rPr lang="en-GB" dirty="0"/>
              <a:t> &lt; 20 mag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DESI DR1 observations:</a:t>
            </a:r>
          </a:p>
          <a:p>
            <a:r>
              <a:rPr lang="en-GB" dirty="0"/>
              <a:t>51,000 sources</a:t>
            </a:r>
          </a:p>
          <a:p>
            <a:r>
              <a:rPr lang="en-GB" dirty="0"/>
              <a:t>42,000 white dwarfs</a:t>
            </a:r>
          </a:p>
        </p:txBody>
      </p:sp>
    </p:spTree>
    <p:extLst>
      <p:ext uri="{BB962C8B-B14F-4D97-AF65-F5344CB8AC3E}">
        <p14:creationId xmlns:p14="http://schemas.microsoft.com/office/powerpoint/2010/main" val="96536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ACAF9-28F6-7197-24B5-28D49E30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758D6-79B5-5A80-9FC5-75309D21A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39460"/>
            <a:ext cx="7924800" cy="63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3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A5A0-1E28-5559-6456-69490C4E1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BEB8D-9DBF-C40D-DC43-E1F85249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89" t="10074" r="10126" b="-10068"/>
          <a:stretch>
            <a:fillRect/>
          </a:stretch>
        </p:blipFill>
        <p:spPr>
          <a:xfrm>
            <a:off x="522100" y="1438710"/>
            <a:ext cx="11123800" cy="45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71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142</Words>
  <Application>Microsoft Office PowerPoint</Application>
  <PresentationFormat>Widescreen</PresentationFormat>
  <Paragraphs>29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나눔고딕</vt:lpstr>
      <vt:lpstr>Aptos</vt:lpstr>
      <vt:lpstr>Aptos Display</vt:lpstr>
      <vt:lpstr>Arial</vt:lpstr>
      <vt:lpstr>Calibri</vt:lpstr>
      <vt:lpstr>Office Theme</vt:lpstr>
      <vt:lpstr>1_Office Theme</vt:lpstr>
      <vt:lpstr>DESI DR1 White Dwarf Catalogue</vt:lpstr>
      <vt:lpstr>PowerPoint Presentation</vt:lpstr>
      <vt:lpstr>Mayall Telescope, Arizona</vt:lpstr>
      <vt:lpstr>Mayall Telescope</vt:lpstr>
      <vt:lpstr>PowerPoint Presentation</vt:lpstr>
      <vt:lpstr>PowerPoint Presentation</vt:lpstr>
      <vt:lpstr>DESI DR1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Kao+2024, Byrne+2024</vt:lpstr>
      <vt:lpstr>DESI DR1 vs Vincent+2023</vt:lpstr>
      <vt:lpstr>DESI DR1 white dwarf catalogue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Swan</dc:creator>
  <cp:lastModifiedBy>Andrew Swan</cp:lastModifiedBy>
  <cp:revision>13</cp:revision>
  <dcterms:created xsi:type="dcterms:W3CDTF">2025-06-23T12:28:11Z</dcterms:created>
  <dcterms:modified xsi:type="dcterms:W3CDTF">2025-07-11T00:30:03Z</dcterms:modified>
</cp:coreProperties>
</file>