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56" r:id="rId3"/>
    <p:sldId id="579" r:id="rId4"/>
    <p:sldId id="541" r:id="rId5"/>
    <p:sldId id="510" r:id="rId6"/>
    <p:sldId id="586" r:id="rId7"/>
    <p:sldId id="578" r:id="rId8"/>
    <p:sldId id="513" r:id="rId9"/>
    <p:sldId id="512" r:id="rId10"/>
    <p:sldId id="514" r:id="rId11"/>
    <p:sldId id="515" r:id="rId12"/>
    <p:sldId id="540" r:id="rId13"/>
    <p:sldId id="572" r:id="rId14"/>
    <p:sldId id="575" r:id="rId15"/>
    <p:sldId id="553" r:id="rId16"/>
    <p:sldId id="555" r:id="rId17"/>
    <p:sldId id="562" r:id="rId18"/>
    <p:sldId id="582" r:id="rId19"/>
    <p:sldId id="587" r:id="rId20"/>
    <p:sldId id="531" r:id="rId21"/>
    <p:sldId id="548" r:id="rId22"/>
    <p:sldId id="529" r:id="rId23"/>
    <p:sldId id="538" r:id="rId24"/>
    <p:sldId id="576" r:id="rId25"/>
    <p:sldId id="577" r:id="rId26"/>
    <p:sldId id="583" r:id="rId27"/>
    <p:sldId id="581" r:id="rId28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DC3C7"/>
    <a:srgbClr val="4472C4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7E0659D-F93A-4727-967F-8CAD4D851DFC}" styleName="">
    <a:wholeTbl>
      <a:tcStyle>
        <a:tcBdr/>
      </a:tcStyle>
    </a:wholeTbl>
    <a:band1H>
      <a:tcStyle>
        <a:tcBdr/>
      </a:tcStyle>
    </a:band1H>
    <a:band1V>
      <a:tcStyle>
        <a:tcBdr/>
      </a:tcStyle>
    </a:band1V>
    <a:lastCol>
      <a:tcStyle>
        <a:tcBdr/>
      </a:tcStyle>
    </a:lastCol>
    <a:firstCol>
      <a:tcStyle>
        <a:tcBdr/>
      </a:tcStyle>
    </a:firstCol>
    <a:lastRow>
      <a:tcStyle>
        <a:tcBdr/>
      </a:tcStyle>
    </a:lastRow>
    <a:firstRow>
      <a:tcStyle>
        <a:tcBdr/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6" y="9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40EFA0-79A8-524F-9F0C-6D81D6C151C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3600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 dirty="0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59431-D161-FCF3-A047-89CFBD55B4C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3600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 dirty="0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B14AF-4781-A428-4F4B-4C9C08D787E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3600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 dirty="0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7EA33-10C3-5BA1-25BF-34D019B8C90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3600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560FF16-61ED-4CC2-B256-2C6332E51D19}" type="slidenum">
              <a:t>‹#›</a:t>
            </a:fld>
            <a:endParaRPr lang="en-US" sz="1400" b="0" i="0" u="none" strike="noStrike" kern="1200" cap="none" dirty="0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77326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28013B-4F6E-B330-52C6-3C53FE29D8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823D3-6E86-2751-4724-F175FEF1B4F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A233621-9C3A-120F-379E-9298885ACAF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36A16-16AD-ABD8-3E6F-6D0125C2DBF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5A66-AD4D-FE61-DA3C-D25BA814E59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US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19A60-0235-1734-8634-24F4132E60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US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8272355B-0CFA-414B-A5F5-3CDA0AC49A0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6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latin typeface="Source Sans Pro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CAF78-537A-E014-C4D1-BCC2E1A557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29C11DC-07B8-4AFE-A57F-98B9C3723ACE}" type="slidenum">
              <a:t>1</a:t>
            </a:fld>
            <a:endParaRPr lang="en-US" dirty="0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16A14B-2788-2A9C-B2F9-5E552996D8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4EFB9D-FCC0-F930-3A16-68F34C0BED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81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69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52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68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49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96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40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5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BD9C5-410B-1D8A-FF2D-810E58806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B876D-D964-5C57-DC4E-64DE4E4058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19524E-E983-4CC7-7BD9-20CEF96936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8D86A-EAA1-5DDA-02B2-DBA780F85A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5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40F52-DEC0-AD1C-E4F2-102369974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4D778-50E2-5CED-C21D-2CB91717C2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7E9C4C-79BE-B9FD-30C0-C187EB46F8C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41AFA-3CE1-8E66-C841-041D25D8E0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98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0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DBC73-1FFA-9FC1-4732-34E7FA8DF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7C34-6963-3683-B1CD-7E4BF60492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44E8E4-D47C-0E78-A27F-9A13F0D43F0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BDFFC-8AE3-D1C0-096F-83BF24B845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04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83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60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38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B5B33-4988-4CFA-03FE-282176D7C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3C4A4-BD58-8CE3-6031-CD4D725551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816B68-55B6-B99C-ABCF-569671E0A9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8673DD-BECF-E2FB-DCF0-80BEDF0925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6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3989F-C2B2-F8AC-2A77-AF7AC5BF2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F5389-C1FF-5AA2-97A9-6ABE2E63F8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288B79-D880-B05C-0803-821040A1D8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2D5A3-6653-CB68-53D3-742805C5A8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1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EB782-8E89-5AF1-74AA-BD51BB99A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923D3-2500-B76F-C5FC-8DDB7CE592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2ADE02-036F-482A-1BF9-B760B9CFD8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C9A9E9-76AC-90CF-399C-F39DAB9080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85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F2B3D-F0CA-9D4E-EAEA-E9B451C69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E1DC5-AE6E-7A48-753B-F343FDC0DB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6C341-26C0-9643-17E6-D7417AC885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F340C-202D-ED9B-4CA0-BAEF8C4873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1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1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3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8DF96-1173-07B5-534B-7DAB69573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7D2C-7C1E-1550-598D-10D4A3F8A4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1F7250-B259-89AD-7E5C-B5C81209FE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D49E23-20DD-94BD-F699-CA7CBA6C2E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07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0959B-78B9-606D-BD9B-DA135F6E2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D13AE-137C-F315-EA75-16828882A4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058BF3-C6A4-DA8C-A754-BCF7CAC51B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ECEEC8-C179-A479-DB48-A7CA1EB940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8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2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9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56EE-CEEB-40D9-5340-04C1904A73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734D-8530-4BB1-8FDE-8BD95ECE026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A4B48-67EF-4F13-D80F-38D86A56E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D6818-FF29-1786-29C0-FFCE8741A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2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D70B-10D3-35D5-8082-431A8D6FA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6" y="928688"/>
            <a:ext cx="7559675" cy="1973262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253B6-289F-A76F-34E3-2A5441F9D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6" y="2978152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6" indent="0" algn="ctr">
              <a:buNone/>
              <a:defRPr sz="2000"/>
            </a:lvl2pPr>
            <a:lvl3pPr marL="914430" indent="0" algn="ctr">
              <a:buNone/>
              <a:defRPr sz="1800"/>
            </a:lvl3pPr>
            <a:lvl4pPr marL="1371645" indent="0" algn="ctr">
              <a:buNone/>
              <a:defRPr sz="1600"/>
            </a:lvl4pPr>
            <a:lvl5pPr marL="1828861" indent="0" algn="ctr">
              <a:buNone/>
              <a:defRPr sz="1600"/>
            </a:lvl5pPr>
            <a:lvl6pPr marL="2286077" indent="0" algn="ctr">
              <a:buNone/>
              <a:defRPr sz="1600"/>
            </a:lvl6pPr>
            <a:lvl7pPr marL="2743291" indent="0" algn="ctr">
              <a:buNone/>
              <a:defRPr sz="1600"/>
            </a:lvl7pPr>
            <a:lvl8pPr marL="3200507" indent="0" algn="ctr">
              <a:buNone/>
              <a:defRPr sz="1600"/>
            </a:lvl8pPr>
            <a:lvl9pPr marL="365772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E5FA5-7D67-AFBE-C0CB-FBEA33EF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5C82E-4D53-E51A-E07C-7C58D1A3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8351-773B-D937-8CDC-272426E9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998E32-0BE8-4498-9A33-4D7636030F4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2273-9AF6-12DA-FE5C-97450D36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B07C4-B128-E545-85C0-A55945395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690B4-76CC-1393-1D2E-ED38D458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78B0B-BE7F-C96F-3DC6-26E7959E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6A41D8-37F8-4B27-8E76-23CCC7B87F18}" type="slidenum"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212E8AC-578C-F532-8B09-C337C517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572" y="5168126"/>
            <a:ext cx="3239640" cy="349406"/>
          </a:xfrm>
          <a:solidFill>
            <a:srgbClr val="BDC3C7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Wide binaries</a:t>
            </a:r>
          </a:p>
        </p:txBody>
      </p:sp>
    </p:spTree>
    <p:extLst>
      <p:ext uri="{BB962C8B-B14F-4D97-AF65-F5344CB8AC3E}">
        <p14:creationId xmlns:p14="http://schemas.microsoft.com/office/powerpoint/2010/main" val="189144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F5F3-BBB8-4DD6-816E-99286707A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80288" y="269875"/>
            <a:ext cx="2339976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FE554-84E0-B9B3-0CA0-8A29B474C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8776" y="269875"/>
            <a:ext cx="6869113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55823-5FC9-0EE1-38EC-C88276FE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360D8-037E-A6B4-3052-42082045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82B54C-0869-4448-ADD7-7E73BE5BFED8}" type="slidenum"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D08C9B5-0561-1234-45B6-9133A99E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572" y="5168126"/>
            <a:ext cx="3239640" cy="349406"/>
          </a:xfrm>
          <a:solidFill>
            <a:srgbClr val="BDC3C7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Wide binaries</a:t>
            </a:r>
          </a:p>
        </p:txBody>
      </p:sp>
    </p:spTree>
    <p:extLst>
      <p:ext uri="{BB962C8B-B14F-4D97-AF65-F5344CB8AC3E}">
        <p14:creationId xmlns:p14="http://schemas.microsoft.com/office/powerpoint/2010/main" val="208511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19F8-07BF-6DCE-87C6-DCF1B3133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82500-229D-6D4F-CDDB-E5F979D48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0024E-D68A-AA84-DDEF-DFCF73F8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8C618-C004-C595-25EF-AAA37541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D0B58-D456-E889-D5B4-FAB80EAC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D7E6-A575-4A5D-98E3-3CE1E5E06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44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63D4-3BD0-913D-DB42-38D405A2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24F42-4143-F3B1-0E61-B71DBB80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08EF7-D850-2B12-9311-A287C64CC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D0F00-CF4C-E9EA-2876-684E5202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BEB7-989B-8F33-DB6D-06A00E7E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D7E6-A575-4A5D-98E3-3CE1E5E06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84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CB45-C88E-D820-F078-1A27C89C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DE4E0-1730-593B-3473-46821097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BD5D0-917C-F46D-E3C3-05E983BB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98B4C-FD11-D49D-DCF2-E7DDD3B5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BDC36-24BA-6757-F5AA-AB74FC03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D7E6-A575-4A5D-98E3-3CE1E5E06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74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949DD-2F42-9C63-252E-5C3D922D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02E52-FF43-9258-F527-47FE2DAE6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3644B-7F78-0FC7-BE50-4CBE8734F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7B201-492D-EDF1-AFC0-B768EF9B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FEA1-69F9-BB9F-B1CC-5E62468B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C2CD1-49CF-8075-3E21-C3EFC900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D7E6-A575-4A5D-98E3-3CE1E5E06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664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8356-A7BB-E271-D81D-E56B6DB8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EEC2B-F455-578F-E4EE-B14E2244C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0CDDB-42D1-0237-A563-8F01A5662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EEE54-2895-FBA5-726B-D14CC5FB3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C24A1-2200-88CA-8A84-A9951C48F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55D08-4023-80E9-A3B9-DDFD5FF9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ED100-EA31-EE25-87DC-4AFC9EC6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39252-38E4-7BDC-567A-88F0F561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D7E6-A575-4A5D-98E3-3CE1E5E06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18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DAE0-B2FA-B8D3-61CF-BDAA5F55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2F199-0CB8-A27C-4C4B-2C805AF3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9B8E1-10E8-909C-F93A-8735C89C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9DC98-2A66-8BA9-EF89-ACEBFC22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D7E6-A575-4A5D-98E3-3CE1E5E06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158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32D54-6BF2-67AC-4120-1C861647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01FC8-4CE1-43B5-6459-5C605227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1FC5B-4498-C5DA-97A7-13B8B829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D7E6-A575-4A5D-98E3-3CE1E5E06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29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E813-1339-89FB-35EA-10BB6E6B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C9DE9-36A1-1CBE-C227-57FE84ADA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AF31-1A60-AB5D-D74B-A708F9BDA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5BA46-A840-8318-ECB4-6C151F1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5724F-A5FC-8512-80E1-DFC2F445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47D58-595D-614B-539A-155484FE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D7E6-A575-4A5D-98E3-3CE1E5E06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4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3EA8-35A7-000E-4212-9EA564D9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CF81B-4246-34A1-AEE0-FBAED8789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B843-2178-CF4E-0505-FA20DCD5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FE8E1-5520-F520-ECD5-B2E09CBF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0DE08-6903-6F92-4BD9-8B9DDE16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C09397-D03D-4A79-9A19-C1491248780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007C-EDA9-6F46-8725-E228844B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A9D1C-642C-AF59-A701-D2F40FFF7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D21FA-EF8A-8428-F648-C0B4D38CB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311C8-4F2E-B74B-9204-47D319F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E373F-D3AF-5109-58DA-067F58D9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FE538-9BE2-075B-2299-33BFE475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D7E6-A575-4A5D-98E3-3CE1E5E06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267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DA10-02B0-00DB-41DC-0D2AB2BC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6D331-E6CD-9BCE-9E94-2AE61C1DB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E8371-9373-65C3-4F06-31C35124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1FE66-7CB9-3168-C93B-7E3B335D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D1894-540A-F751-1E7B-8E94AFA6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D7E6-A575-4A5D-98E3-3CE1E5E06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99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C2B58-C746-17E5-6E5B-EF68B7F04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28A32-DE07-C461-0301-3A671623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CC6D7-A074-18DA-A784-578AEA05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E79F-4F75-E782-E34C-14FFB071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2285B-C1D5-E8D1-1B35-8DFEC6D5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D7E6-A575-4A5D-98E3-3CE1E5E06F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11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5CAE-66B0-6395-5914-F40A0F6B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5"/>
            <a:ext cx="8694737" cy="23574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66EB4-0DCB-8198-3765-1271B9C4D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7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B60EF-868C-6696-88B8-055770B5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B2A72-9120-C720-7B3D-A2FA2A43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16409-070A-A0F1-7DBA-59ACB6F0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B02CAA-EA70-4B02-8188-FD7FEE2B481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0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FE5C-4BFB-9697-AA2B-BCC3E799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F5B2-9E6A-B7B0-0767-99EC1A6C5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6" y="1484313"/>
            <a:ext cx="4513263" cy="3509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515DE-9CC9-E30C-0F11-84044ABE3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4438" y="1484313"/>
            <a:ext cx="4514850" cy="3509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56366-21F4-42BE-E3A1-F4FFB56E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C62F0-580B-04BA-044B-3C2D7093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D4948-4C5B-5825-E6B2-2FFABA1D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EFE013-92BC-433E-A601-0CFF6A1090B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5A6-4EBF-000F-AAC2-C8C55718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7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2E2ED-4BBD-665C-CAF6-5B8B0FFD4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5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7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7" indent="0">
              <a:buNone/>
              <a:defRPr sz="1600" b="1"/>
            </a:lvl8pPr>
            <a:lvl9pPr marL="36577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0588C-90E7-8697-4C06-AAF9B50CB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D1231-1557-0389-86B9-9530D1D6C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5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7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7" indent="0">
              <a:buNone/>
              <a:defRPr sz="1600" b="1"/>
            </a:lvl8pPr>
            <a:lvl9pPr marL="36577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F5F87-5570-F8AC-4866-188BDCE6F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6224EE-5F7A-6D49-F76F-939B266F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DF90B7-1425-AECC-525B-88352523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2104A-B742-3C7A-231F-C1B9F109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CF16E0-556A-4058-9F19-4E11A3CE01A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9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AB55-4FE2-ABAA-506C-991FC4FA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7266E-9DC6-68D3-2BDC-215140D9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5ACBA-9433-F275-2E82-CDF2DA59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Wide binaries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27806-E1CC-7A14-EE0A-F5A787DB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B57A1D-6D9A-4510-9677-7C6153930446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2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E64AA-9D7B-C5E6-96AA-2B170DD1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AFF6D-1361-B8C3-AA01-55C36070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7F2BA9-1517-44D1-BAAB-4D718A6F5CF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7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AD5D-924D-097F-4EBB-7461FBA0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80F51-6B6E-05E4-9D48-ACC3AF94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1" y="815977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6EB10-C793-48D5-9C54-56AD88B71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0"/>
            </a:lvl2pPr>
            <a:lvl3pPr marL="914430" indent="0">
              <a:buNone/>
              <a:defRPr sz="1200"/>
            </a:lvl3pPr>
            <a:lvl4pPr marL="1371645" indent="0">
              <a:buNone/>
              <a:defRPr sz="1000"/>
            </a:lvl4pPr>
            <a:lvl5pPr marL="1828861" indent="0">
              <a:buNone/>
              <a:defRPr sz="1000"/>
            </a:lvl5pPr>
            <a:lvl6pPr marL="2286077" indent="0">
              <a:buNone/>
              <a:defRPr sz="1000"/>
            </a:lvl6pPr>
            <a:lvl7pPr marL="2743291" indent="0">
              <a:buNone/>
              <a:defRPr sz="1000"/>
            </a:lvl7pPr>
            <a:lvl8pPr marL="3200507" indent="0">
              <a:buNone/>
              <a:defRPr sz="1000"/>
            </a:lvl8pPr>
            <a:lvl9pPr marL="365772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12786-8BCB-16AA-6520-74592538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91A9F-67B5-E2E2-89BC-BE7F7F6B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33F403-1143-414F-A8EB-B968C72F892A}" type="slidenum">
              <a:t>‹#›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0958C27-C4CF-57DA-AC58-D8A37D0A4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572" y="5168126"/>
            <a:ext cx="3239640" cy="349406"/>
          </a:xfrm>
          <a:solidFill>
            <a:srgbClr val="BDC3C7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Wide binaries</a:t>
            </a:r>
          </a:p>
        </p:txBody>
      </p:sp>
    </p:spTree>
    <p:extLst>
      <p:ext uri="{BB962C8B-B14F-4D97-AF65-F5344CB8AC3E}">
        <p14:creationId xmlns:p14="http://schemas.microsoft.com/office/powerpoint/2010/main" val="1997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5233-1DC4-D7DF-29C9-13C6324E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0638B-AA70-8A4D-5A68-2DA7B7D5D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1" y="815977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16" indent="0">
              <a:buNone/>
              <a:defRPr sz="2800"/>
            </a:lvl2pPr>
            <a:lvl3pPr marL="914430" indent="0">
              <a:buNone/>
              <a:defRPr sz="2400"/>
            </a:lvl3pPr>
            <a:lvl4pPr marL="1371645" indent="0">
              <a:buNone/>
              <a:defRPr sz="2000"/>
            </a:lvl4pPr>
            <a:lvl5pPr marL="1828861" indent="0">
              <a:buNone/>
              <a:defRPr sz="2000"/>
            </a:lvl5pPr>
            <a:lvl6pPr marL="2286077" indent="0">
              <a:buNone/>
              <a:defRPr sz="2000"/>
            </a:lvl6pPr>
            <a:lvl7pPr marL="2743291" indent="0">
              <a:buNone/>
              <a:defRPr sz="2000"/>
            </a:lvl7pPr>
            <a:lvl8pPr marL="3200507" indent="0">
              <a:buNone/>
              <a:defRPr sz="2000"/>
            </a:lvl8pPr>
            <a:lvl9pPr marL="3657722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23E56-F813-6B8E-9D5B-BA8246403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0"/>
            </a:lvl2pPr>
            <a:lvl3pPr marL="914430" indent="0">
              <a:buNone/>
              <a:defRPr sz="1200"/>
            </a:lvl3pPr>
            <a:lvl4pPr marL="1371645" indent="0">
              <a:buNone/>
              <a:defRPr sz="1000"/>
            </a:lvl4pPr>
            <a:lvl5pPr marL="1828861" indent="0">
              <a:buNone/>
              <a:defRPr sz="1000"/>
            </a:lvl5pPr>
            <a:lvl6pPr marL="2286077" indent="0">
              <a:buNone/>
              <a:defRPr sz="1000"/>
            </a:lvl6pPr>
            <a:lvl7pPr marL="2743291" indent="0">
              <a:buNone/>
              <a:defRPr sz="1000"/>
            </a:lvl7pPr>
            <a:lvl8pPr marL="3200507" indent="0">
              <a:buNone/>
              <a:defRPr sz="1000"/>
            </a:lvl8pPr>
            <a:lvl9pPr marL="365772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D2C46-C5A3-2337-37E4-B6B573B9F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9DEC2-5B24-0F12-CB6D-029285A5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6FABDF-1CFF-4089-9463-5094E9BBCF57}" type="slidenum">
              <a:t>‹#›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A04D0BE-B616-64E5-4318-9F2605EC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572" y="5168126"/>
            <a:ext cx="3239640" cy="349406"/>
          </a:xfrm>
          <a:solidFill>
            <a:srgbClr val="BDC3C7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Wide binaries</a:t>
            </a:r>
          </a:p>
        </p:txBody>
      </p:sp>
    </p:spTree>
    <p:extLst>
      <p:ext uri="{BB962C8B-B14F-4D97-AF65-F5344CB8AC3E}">
        <p14:creationId xmlns:p14="http://schemas.microsoft.com/office/powerpoint/2010/main" val="185967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863A634-3909-93AA-2964-22DF1E70AF08}"/>
              </a:ext>
            </a:extLst>
          </p:cNvPr>
          <p:cNvSpPr/>
          <p:nvPr/>
        </p:nvSpPr>
        <p:spPr>
          <a:xfrm>
            <a:off x="360" y="133920"/>
            <a:ext cx="9719640" cy="94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D1C24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en-US" sz="1800" b="1" kern="1200" dirty="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7946386-7073-98BC-5DCB-B3F8385EA3E3}"/>
              </a:ext>
            </a:extLst>
          </p:cNvPr>
          <p:cNvSpPr/>
          <p:nvPr/>
        </p:nvSpPr>
        <p:spPr>
          <a:xfrm>
            <a:off x="7560000" y="5128559"/>
            <a:ext cx="2520001" cy="40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D1C24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en-US" sz="1800" b="1" kern="1200" dirty="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CC67226-467F-70EF-DD0E-8A10BE1F340F}"/>
              </a:ext>
            </a:extLst>
          </p:cNvPr>
          <p:cNvSpPr/>
          <p:nvPr/>
        </p:nvSpPr>
        <p:spPr>
          <a:xfrm>
            <a:off x="898921" y="5128559"/>
            <a:ext cx="6480001" cy="40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DC3C7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algn="ctr" hangingPunct="0">
              <a:buNone/>
              <a:tabLst/>
            </a:pPr>
            <a:r>
              <a:rPr lang="en-US" sz="1800" b="1" kern="1200" dirty="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rPr>
              <a:t>MOND &amp; cosmology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0395180-F407-A405-CDC6-7AE3A85749C7}"/>
              </a:ext>
            </a:extLst>
          </p:cNvPr>
          <p:cNvSpPr/>
          <p:nvPr/>
        </p:nvSpPr>
        <p:spPr>
          <a:xfrm>
            <a:off x="178560" y="5128559"/>
            <a:ext cx="540361" cy="40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en-US" sz="1800" b="1" kern="1200" dirty="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943924B-8781-2E91-7ED0-B38F129C5A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279" y="269280"/>
            <a:ext cx="9360361" cy="674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55F3FE-A2BB-0EC4-9F79-4AE1349B9E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9280" y="1484281"/>
            <a:ext cx="9180360" cy="35096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00D832-6C3A-F68C-1867-7B1C690BB11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560000" y="5128559"/>
            <a:ext cx="2340000" cy="391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ACB3BF-EADC-D6B8-AB01-32432CDA6D1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79280" y="5128559"/>
            <a:ext cx="3239640" cy="40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lvl="0" algn="ctr" hangingPunct="0">
              <a:buNone/>
              <a:tabLst/>
              <a:defRPr lang="en-US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r>
              <a:rPr lang="en-US" dirty="0"/>
              <a:t>Wide binaries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C497571-CD21-6450-D172-53A069498302}"/>
              </a:ext>
            </a:extLst>
          </p:cNvPr>
          <p:cNvSpPr/>
          <p:nvPr/>
        </p:nvSpPr>
        <p:spPr>
          <a:xfrm>
            <a:off x="216000" y="5128559"/>
            <a:ext cx="483120" cy="40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D1C24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en-US" sz="1800" b="1" kern="1200" dirty="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CF43B-68B6-F885-FDFA-345B89BBF7C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-1943999" y="5180400"/>
            <a:ext cx="2529360" cy="532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DD0FC89B-D407-4447-857D-4FED7F23B026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hangingPunct="1">
        <a:tabLst/>
        <a:defRPr lang="en-US" sz="24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hangingPunct="1">
        <a:spcBef>
          <a:spcPts val="0"/>
        </a:spcBef>
        <a:spcAft>
          <a:spcPts val="845"/>
        </a:spcAft>
        <a:tabLst/>
        <a:defRPr lang="en-US" sz="1940" b="1" i="0" u="none" strike="noStrike" kern="1200" cap="none">
          <a:ln>
            <a:noFill/>
          </a:ln>
          <a:solidFill>
            <a:srgbClr val="1C1C1C"/>
          </a:solidFill>
          <a:latin typeface="Source Sans Pro Semibold" pitchFamily="34"/>
        </a:defRPr>
      </a:lvl1pPr>
      <a:lvl2pPr marL="685823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8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3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9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83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9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14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30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5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7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9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7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22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F263E-5B89-09AF-DEB5-18BD48A4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B1CC5-F19E-EE09-4130-63140A44E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CE461-A81B-39CB-F768-FA0F64842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9C63C-96CF-0241-5863-934999091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Wide binaries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4BF27-6DD8-4073-A6A5-6E3FEB78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DD0FC89B-D407-4447-857D-4FED7F23B0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88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strobites.org/2024/05/17/template-post-26/" TargetMode="Externa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dpi.com/journal/galaxies/special_issues/BS2131Z18Q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Outflows from a local void could solve the Hubble and bulk flow tensions.">
            <a:extLst>
              <a:ext uri="{FF2B5EF4-FFF2-40B4-BE49-F238E27FC236}">
                <a16:creationId xmlns:a16="http://schemas.microsoft.com/office/drawing/2014/main" id="{9ED67DF3-B669-9313-7294-5A55655881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7251" r="5154" b="7035"/>
          <a:stretch/>
        </p:blipFill>
        <p:spPr>
          <a:xfrm>
            <a:off x="112477" y="2835275"/>
            <a:ext cx="3413600" cy="27171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4BA4963-32C1-FE2F-1238-E49C42A09474}"/>
              </a:ext>
            </a:extLst>
          </p:cNvPr>
          <p:cNvSpPr txBox="1">
            <a:spLocks/>
          </p:cNvSpPr>
          <p:nvPr/>
        </p:nvSpPr>
        <p:spPr>
          <a:xfrm>
            <a:off x="112477" y="1689126"/>
            <a:ext cx="7684975" cy="10464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54000" tIns="0" rIns="0" bIns="108000" anchor="b" anchorCtr="0">
            <a:noAutofit/>
          </a:bodyPr>
          <a:lstStyle>
            <a:lvl1pPr algn="l" hangingPunct="1">
              <a:tabLst/>
              <a:defRPr lang="en-US" sz="2400" b="1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 Black" pitchFamily="34"/>
              </a:defRPr>
            </a:lvl1pPr>
          </a:lstStyle>
          <a:p>
            <a:r>
              <a:rPr lang="en-GB" sz="3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The observed local </a:t>
            </a:r>
            <a:r>
              <a:rPr lang="en-GB" sz="3000" dirty="0" err="1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supervoid</a:t>
            </a:r>
            <a:r>
              <a:rPr lang="en-GB" sz="3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could solve the Hubble and BAO tensions with </a:t>
            </a:r>
            <a:r>
              <a:rPr lang="el-GR" sz="3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Λ</a:t>
            </a:r>
            <a:r>
              <a:rPr lang="en-GB" sz="3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CDM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711903-4301-34B9-9448-F69B6C563552}"/>
              </a:ext>
            </a:extLst>
          </p:cNvPr>
          <p:cNvSpPr txBox="1"/>
          <p:nvPr/>
        </p:nvSpPr>
        <p:spPr>
          <a:xfrm>
            <a:off x="112477" y="112132"/>
            <a:ext cx="433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MNRAS, 499, 2845 – 2883 (December 2020)</a:t>
            </a:r>
          </a:p>
          <a:p>
            <a:r>
              <a:rPr lang="en-GB" b="1" dirty="0"/>
              <a:t>MNRAS, 527, 4388 – 4396 (January 2024)</a:t>
            </a:r>
          </a:p>
          <a:p>
            <a:r>
              <a:rPr lang="en-GB" b="1" dirty="0"/>
              <a:t>MNRAS, 536, 3232 – 3241 (January 2025)</a:t>
            </a:r>
          </a:p>
        </p:txBody>
      </p:sp>
      <p:pic>
        <p:nvPicPr>
          <p:cNvPr id="2" name="Picture 1" descr="BAO.">
            <a:extLst>
              <a:ext uri="{FF2B5EF4-FFF2-40B4-BE49-F238E27FC236}">
                <a16:creationId xmlns:a16="http://schemas.microsoft.com/office/drawing/2014/main" id="{4E0A3073-779B-5458-8392-E572D96A3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17" y="2826367"/>
            <a:ext cx="4173135" cy="272161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39CE5E-4F07-3B10-4F7C-B5DFDC11D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77" y="112132"/>
            <a:ext cx="1907379" cy="1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FC Careers">
            <a:extLst>
              <a:ext uri="{FF2B5EF4-FFF2-40B4-BE49-F238E27FC236}">
                <a16:creationId xmlns:a16="http://schemas.microsoft.com/office/drawing/2014/main" id="{E1AC2F79-4046-6160-3925-97098CAF7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15" y="450937"/>
            <a:ext cx="3745291" cy="9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5E3BF5-CCE4-2AE4-05A2-749667F109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8"/>
          <a:stretch/>
        </p:blipFill>
        <p:spPr>
          <a:xfrm>
            <a:off x="7889123" y="3773197"/>
            <a:ext cx="2079025" cy="1598760"/>
          </a:xfrm>
          <a:prstGeom prst="rect">
            <a:avLst/>
          </a:prstGeom>
        </p:spPr>
      </p:pic>
      <p:pic>
        <p:nvPicPr>
          <p:cNvPr id="18" name="Picture 17" descr="The Royal Society logo.">
            <a:extLst>
              <a:ext uri="{FF2B5EF4-FFF2-40B4-BE49-F238E27FC236}">
                <a16:creationId xmlns:a16="http://schemas.microsoft.com/office/drawing/2014/main" id="{7B9898B3-51EE-D0A1-1C24-4F87742D1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29788" r="13346" b="29871"/>
          <a:stretch/>
        </p:blipFill>
        <p:spPr>
          <a:xfrm>
            <a:off x="8013406" y="2360605"/>
            <a:ext cx="1959562" cy="10464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631F8A-C377-3B26-AC74-72FB2F11EF82}"/>
              </a:ext>
            </a:extLst>
          </p:cNvPr>
          <p:cNvSpPr txBox="1"/>
          <p:nvPr/>
        </p:nvSpPr>
        <p:spPr>
          <a:xfrm>
            <a:off x="1291292" y="988024"/>
            <a:ext cx="1982007" cy="64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66FF"/>
                </a:solidFill>
              </a:rPr>
              <a:t>YouTube channel: indranilbanik3424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C1826B-EDB9-D3BF-1208-5567EFA34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2"/>
          <a:stretch/>
        </p:blipFill>
        <p:spPr>
          <a:xfrm>
            <a:off x="4731647" y="1152035"/>
            <a:ext cx="5159969" cy="39281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9713" y="251682"/>
            <a:ext cx="7121197" cy="674640"/>
          </a:xfrm>
        </p:spPr>
        <p:txBody>
          <a:bodyPr/>
          <a:lstStyle/>
          <a:p>
            <a:pPr lvl="0"/>
            <a:r>
              <a:rPr lang="en-US" sz="4000" dirty="0"/>
              <a:t>Increasing the cosmic variance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98037" y="1225052"/>
            <a:ext cx="4491996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lnSpc>
                <a:spcPts val="1800"/>
              </a:lnSpc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Cosmic variance in local measurements of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should be quite small in ΛCDM</a:t>
            </a:r>
          </a:p>
          <a:p>
            <a:pPr marL="177800" indent="-177800">
              <a:lnSpc>
                <a:spcPts val="1800"/>
              </a:lnSpc>
              <a:spcAft>
                <a:spcPts val="1135"/>
              </a:spcAft>
              <a:buSzPct val="75000"/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Cannot solve the Hubble tension</a:t>
            </a:r>
          </a:p>
          <a:p>
            <a:pPr marL="85725" indent="-85725">
              <a:lnSpc>
                <a:spcPts val="1800"/>
              </a:lnSpc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But structure formation must be enhanced to explain the KBC void (local void also found by Wong+ 2022)</a:t>
            </a:r>
          </a:p>
          <a:p>
            <a:pPr marL="85725" indent="-85725">
              <a:lnSpc>
                <a:spcPts val="1800"/>
              </a:lnSpc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Can we relate the observed local void to the Hubble tension?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FACC2-A68E-F67F-F042-D1E2B643DC5B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6591C-A1D5-8040-1401-64339E5E9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17" y="3662914"/>
            <a:ext cx="4482730" cy="122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3F5CEB-E996-08FD-93D0-BE7DB61EAC78}"/>
              </a:ext>
            </a:extLst>
          </p:cNvPr>
          <p:cNvSpPr txBox="1"/>
          <p:nvPr/>
        </p:nvSpPr>
        <p:spPr>
          <a:xfrm>
            <a:off x="7182413" y="3800725"/>
            <a:ext cx="175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Haslbauer, Banik &amp; Kroupa (2020)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79D05FA-305C-FFA3-C6CF-4304D0CB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0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06596" y="241400"/>
            <a:ext cx="4667432" cy="626825"/>
          </a:xfrm>
        </p:spPr>
        <p:txBody>
          <a:bodyPr/>
          <a:lstStyle/>
          <a:p>
            <a:pPr lvl="0"/>
            <a:r>
              <a:rPr lang="en-US" sz="4000" dirty="0"/>
              <a:t>Bulk flow definition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202668" y="1202833"/>
            <a:ext cx="8324621" cy="2413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lnSpc>
                <a:spcPts val="1800"/>
              </a:lnSpc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Ideally, we want average of 3D peculiar velocity vectors within spherical region</a:t>
            </a:r>
          </a:p>
          <a:p>
            <a:pPr marL="85725" indent="-85725">
              <a:lnSpc>
                <a:spcPts val="1800"/>
              </a:lnSpc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Need to make do with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line of sight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(LOS) peculiar velocity of each galaxy</a:t>
            </a:r>
          </a:p>
          <a:p>
            <a:pPr marL="85725" indent="-85725">
              <a:lnSpc>
                <a:spcPts val="1800"/>
              </a:lnSpc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Consider this as a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vector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pointing along the LOS</a:t>
            </a:r>
          </a:p>
          <a:p>
            <a:pPr marL="85725" indent="-85725">
              <a:lnSpc>
                <a:spcPts val="1800"/>
              </a:lnSpc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Take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average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of these LOS peculiar velocity vectors, give higher weights to galaxies in more sparsely sampled regions (want to sample the velocity field)</a:t>
            </a:r>
          </a:p>
          <a:p>
            <a:pPr marL="85725" indent="-85725">
              <a:lnSpc>
                <a:spcPts val="1800"/>
              </a:lnSpc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Galaxies weighted by 1/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r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(Peery+ 2018) &amp; weighted mean found</a:t>
            </a:r>
          </a:p>
          <a:p>
            <a:pPr marL="85725" indent="-85725">
              <a:lnSpc>
                <a:spcPts val="1800"/>
              </a:lnSpc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Final result tripled (Nusser 2016).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D564416-F937-4562-C644-BC67A4B1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11</a:t>
            </a:fld>
            <a:endParaRPr lang="en-US" dirty="0"/>
          </a:p>
        </p:txBody>
      </p:sp>
      <p:pic>
        <p:nvPicPr>
          <p:cNvPr id="2050" name="Picture 2" descr="An diagram illustrating the bulk flow as a sum of velocity vectors of galaxies in a volume of space.">
            <a:extLst>
              <a:ext uri="{FF2B5EF4-FFF2-40B4-BE49-F238E27FC236}">
                <a16:creationId xmlns:a16="http://schemas.microsoft.com/office/drawing/2014/main" id="{EF7F1717-D372-A9CB-C02B-F320C48AD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55" y="1202832"/>
            <a:ext cx="1573125" cy="20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791A-7400-AE17-5BC1-ED28F2A10A4E}"/>
              </a:ext>
            </a:extLst>
          </p:cNvPr>
          <p:cNvSpPr txBox="1"/>
          <p:nvPr/>
        </p:nvSpPr>
        <p:spPr>
          <a:xfrm>
            <a:off x="202668" y="3695763"/>
            <a:ext cx="9384956" cy="129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lnSpc>
                <a:spcPts val="1800"/>
              </a:lnSpc>
              <a:spcAft>
                <a:spcPts val="1135"/>
              </a:spcAft>
              <a:buSzPct val="75000"/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Consequences:</a:t>
            </a:r>
          </a:p>
          <a:p>
            <a:pPr marL="85725" indent="-85725">
              <a:lnSpc>
                <a:spcPts val="1800"/>
              </a:lnSpc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If all galaxies have the same peculiar velocity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, then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bulk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=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despite projection effects</a:t>
            </a:r>
          </a:p>
          <a:p>
            <a:pPr marL="85725" indent="-85725">
              <a:lnSpc>
                <a:spcPts val="1800"/>
              </a:lnSpc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Assumed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has no effect on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bulk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as it affects peculiar velocities in spherically symmetric manner, which does not affect the vector average.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91DF7-C6E5-F65C-DF0D-83E62A8F5A39}"/>
              </a:ext>
            </a:extLst>
          </p:cNvPr>
          <p:cNvSpPr txBox="1"/>
          <p:nvPr/>
        </p:nvSpPr>
        <p:spPr>
          <a:xfrm>
            <a:off x="8495091" y="3318021"/>
            <a:ext cx="144405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Credit: Abbe Whitford (from AstroBites)</a:t>
            </a:r>
          </a:p>
        </p:txBody>
      </p:sp>
      <p:pic>
        <p:nvPicPr>
          <p:cNvPr id="5" name="Graphic 4" descr="Earth globe: Africa and Europe with solid fill">
            <a:extLst>
              <a:ext uri="{FF2B5EF4-FFF2-40B4-BE49-F238E27FC236}">
                <a16:creationId xmlns:a16="http://schemas.microsoft.com/office/drawing/2014/main" id="{FF7EADFC-923A-023E-96CC-F2702691B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8031" y="2301116"/>
            <a:ext cx="223136" cy="223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0388E4-443D-4F0D-B9E4-F945C8CE13DB}"/>
              </a:ext>
            </a:extLst>
          </p:cNvPr>
          <p:cNvSpPr txBox="1"/>
          <p:nvPr/>
        </p:nvSpPr>
        <p:spPr>
          <a:xfrm>
            <a:off x="1388576" y="5149454"/>
            <a:ext cx="5558410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AstroBite</a:t>
            </a:r>
            <a:r>
              <a:rPr lang="en-GB" dirty="0"/>
              <a:t> explaining this (search for: Astrobites bulk flow)</a:t>
            </a:r>
          </a:p>
        </p:txBody>
      </p:sp>
    </p:spTree>
    <p:extLst>
      <p:ext uri="{BB962C8B-B14F-4D97-AF65-F5344CB8AC3E}">
        <p14:creationId xmlns:p14="http://schemas.microsoft.com/office/powerpoint/2010/main" val="98768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07213" y="270174"/>
            <a:ext cx="5445335" cy="674640"/>
          </a:xfrm>
        </p:spPr>
        <p:txBody>
          <a:bodyPr/>
          <a:lstStyle/>
          <a:p>
            <a:pPr lvl="0"/>
            <a:r>
              <a:rPr lang="en-US" sz="4000" dirty="0"/>
              <a:t>Bulk flow observations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61215" y="1091089"/>
            <a:ext cx="4394184" cy="4121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Need galaxy survey with redshift-independent distances</a:t>
            </a:r>
          </a:p>
          <a:p>
            <a:pPr marL="177800" indent="-177800">
              <a:spcAft>
                <a:spcPts val="1135"/>
              </a:spcAft>
              <a:buSzPct val="75000"/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Use CosmicFlows-4 (Tully+ 2023)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Bulk flow analysis by Watkins+ (2023)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Subsequent study by independent team (Whitford+ 2023) reports “excellent agreement” out to 173/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Mpc, but their method did not extend further out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Changing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affects peculiar velocities in a spherically symmetric manner, not affecting vector average </a:t>
            </a:r>
            <a:r>
              <a:rPr lang="en-GB" dirty="0">
                <a:latin typeface="Abadi" panose="020B0604020104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≡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bulk flow</a:t>
            </a:r>
          </a:p>
          <a:p>
            <a:pPr marL="177800" indent="-177800">
              <a:spcAft>
                <a:spcPts val="1135"/>
              </a:spcAft>
              <a:buSzPct val="75000"/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Bulk flow tension ≠ Hubble tension.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FACC2-A68E-F67F-F042-D1E2B643DC5B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9C186-8F9A-EF1E-E174-AA739FAD9A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1594" y="1184422"/>
            <a:ext cx="5445335" cy="3682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9FCC5-307C-9724-A607-41CDA4CE2575}"/>
              </a:ext>
            </a:extLst>
          </p:cNvPr>
          <p:cNvSpPr txBox="1"/>
          <p:nvPr/>
        </p:nvSpPr>
        <p:spPr>
          <a:xfrm>
            <a:off x="7793616" y="4578713"/>
            <a:ext cx="13774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Watkins+ (2023)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6069A-4FA6-C034-73DC-E27D23BD625B}"/>
              </a:ext>
            </a:extLst>
          </p:cNvPr>
          <p:cNvSpPr txBox="1"/>
          <p:nvPr/>
        </p:nvSpPr>
        <p:spPr>
          <a:xfrm>
            <a:off x="8724339" y="3706306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GB" sz="1400" dirty="0">
                <a:solidFill>
                  <a:srgbClr val="FF0000"/>
                </a:solidFill>
              </a:rPr>
              <a:t>CDM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7814ED-50EB-ACA8-EE60-5E2AB48E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2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6807" y="263295"/>
            <a:ext cx="7554787" cy="674640"/>
          </a:xfrm>
        </p:spPr>
        <p:txBody>
          <a:bodyPr/>
          <a:lstStyle/>
          <a:p>
            <a:pPr lvl="0"/>
            <a:r>
              <a:rPr lang="en-US" sz="4000" dirty="0"/>
              <a:t>Best-fit results with each profile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238946" y="1137557"/>
            <a:ext cx="3314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Overall tension as equivalent no. of standard deviations for a single Gaussian</a:t>
            </a:r>
            <a:endParaRPr lang="en-GB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Webdings" panose="05030102010509060703" pitchFamily="18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FACC2-A68E-F67F-F042-D1E2B643DC5B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104C516-1662-A5F4-B102-912F84D0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3DF99-F199-2D09-1723-DF275B235B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7645" y="1170219"/>
            <a:ext cx="6424034" cy="3887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6EE9C4-A895-8699-7479-C0E573C89962}"/>
              </a:ext>
            </a:extLst>
          </p:cNvPr>
          <p:cNvSpPr txBox="1"/>
          <p:nvPr/>
        </p:nvSpPr>
        <p:spPr>
          <a:xfrm>
            <a:off x="8550491" y="4051672"/>
            <a:ext cx="11905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Credit: Sergij Mazurenko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BC831D-9F02-7C29-E005-63DEC29F3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026073"/>
              </p:ext>
            </p:extLst>
          </p:nvPr>
        </p:nvGraphicFramePr>
        <p:xfrm>
          <a:off x="310019" y="2114403"/>
          <a:ext cx="307041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68">
                  <a:extLst>
                    <a:ext uri="{9D8B030D-6E8A-4147-A177-3AD203B41FA5}">
                      <a16:colId xmlns:a16="http://schemas.microsoft.com/office/drawing/2014/main" val="1619923056"/>
                    </a:ext>
                  </a:extLst>
                </a:gridCol>
                <a:gridCol w="822346">
                  <a:extLst>
                    <a:ext uri="{9D8B030D-6E8A-4147-A177-3AD203B41FA5}">
                      <a16:colId xmlns:a16="http://schemas.microsoft.com/office/drawing/2014/main" val="1562655904"/>
                    </a:ext>
                  </a:extLst>
                </a:gridCol>
                <a:gridCol w="963496">
                  <a:extLst>
                    <a:ext uri="{9D8B030D-6E8A-4147-A177-3AD203B41FA5}">
                      <a16:colId xmlns:a16="http://schemas.microsoft.com/office/drawing/2014/main" val="920985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Offset (Mpc)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Tension (</a:t>
                      </a:r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3712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Exponential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0.285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3932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1.089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22003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dirty="0"/>
                        <a:t>Gaussian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0.132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2972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1.520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7529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dirty="0"/>
                        <a:t>Maxwell-Boltzmann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0.116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0575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0.642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1548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0EE1E1-6636-0870-FC23-29F233F03FFA}"/>
              </a:ext>
            </a:extLst>
          </p:cNvPr>
          <p:cNvSpPr txBox="1"/>
          <p:nvPr/>
        </p:nvSpPr>
        <p:spPr>
          <a:xfrm>
            <a:off x="3932347" y="3325925"/>
            <a:ext cx="1658382" cy="695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135"/>
              </a:spcAft>
              <a:buSzPct val="75000"/>
            </a:pPr>
            <a:r>
              <a:rPr lang="en-GB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Inner: solid</a:t>
            </a:r>
          </a:p>
          <a:p>
            <a:pPr>
              <a:lnSpc>
                <a:spcPts val="1800"/>
              </a:lnSpc>
              <a:spcAft>
                <a:spcPts val="1135"/>
              </a:spcAft>
              <a:buSzPct val="75000"/>
            </a:pPr>
            <a:r>
              <a:rPr lang="en-GB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Outer: dashed</a:t>
            </a:r>
          </a:p>
        </p:txBody>
      </p:sp>
    </p:spTree>
    <p:extLst>
      <p:ext uri="{BB962C8B-B14F-4D97-AF65-F5344CB8AC3E}">
        <p14:creationId xmlns:p14="http://schemas.microsoft.com/office/powerpoint/2010/main" val="243187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O bump.">
            <a:extLst>
              <a:ext uri="{FF2B5EF4-FFF2-40B4-BE49-F238E27FC236}">
                <a16:creationId xmlns:a16="http://schemas.microsoft.com/office/drawing/2014/main" id="{F64BCE15-1C9E-23BF-C160-8AAD053552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64" y="1256399"/>
            <a:ext cx="4752841" cy="38199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0313" y="270130"/>
            <a:ext cx="9233027" cy="674640"/>
          </a:xfrm>
        </p:spPr>
        <p:txBody>
          <a:bodyPr/>
          <a:lstStyle/>
          <a:p>
            <a:pPr lvl="0"/>
            <a:r>
              <a:rPr lang="en-GB" sz="4000" dirty="0"/>
              <a:t>Baryon acoustic oscillation (BAO) basics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74973" y="1100091"/>
            <a:ext cx="5170391" cy="1341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Sound horizon at recombination frozen in place and imprinted on large-scale galaxy distribution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Comoving length scale of first acoustic peak at the time of recombination is visible at late times!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D3861E0-5DBC-219C-361A-971DEDAC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14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BE67B9-227B-105B-FE1C-03A6A420E78D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17" descr="BAO.">
            <a:extLst>
              <a:ext uri="{FF2B5EF4-FFF2-40B4-BE49-F238E27FC236}">
                <a16:creationId xmlns:a16="http://schemas.microsoft.com/office/drawing/2014/main" id="{2BC6438C-AB1A-B0EF-F164-E85C2F255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79" y="3361588"/>
            <a:ext cx="2071951" cy="1351272"/>
          </a:xfrm>
          <a:prstGeom prst="rect">
            <a:avLst/>
          </a:prstGeom>
        </p:spPr>
      </p:pic>
      <p:pic>
        <p:nvPicPr>
          <p:cNvPr id="21" name="Picture 2" descr="Planck power spectrum.">
            <a:extLst>
              <a:ext uri="{FF2B5EF4-FFF2-40B4-BE49-F238E27FC236}">
                <a16:creationId xmlns:a16="http://schemas.microsoft.com/office/drawing/2014/main" id="{A5007843-F638-57AB-6AF6-F40105E59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6324" r="5592" b="5841"/>
          <a:stretch/>
        </p:blipFill>
        <p:spPr bwMode="auto">
          <a:xfrm>
            <a:off x="294723" y="2404151"/>
            <a:ext cx="4446235" cy="267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9AE2F39-9185-F40F-C766-73B98C180E24}"/>
              </a:ext>
            </a:extLst>
          </p:cNvPr>
          <p:cNvSpPr txBox="1"/>
          <p:nvPr/>
        </p:nvSpPr>
        <p:spPr>
          <a:xfrm>
            <a:off x="6366369" y="1101078"/>
            <a:ext cx="2894235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135"/>
              </a:spcAft>
              <a:buSzPct val="75000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Galaxy correlation function</a:t>
            </a:r>
          </a:p>
        </p:txBody>
      </p:sp>
      <p:pic>
        <p:nvPicPr>
          <p:cNvPr id="24" name="Picture 6" descr="Cosmic microwave background seen by Planck.">
            <a:extLst>
              <a:ext uri="{FF2B5EF4-FFF2-40B4-BE49-F238E27FC236}">
                <a16:creationId xmlns:a16="http://schemas.microsoft.com/office/drawing/2014/main" id="{2AE41788-5073-17A8-B83F-9E9EBC294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53" y="2843368"/>
            <a:ext cx="2254798" cy="11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5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A4D15F-995D-0DA3-3DD9-098E0A2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03" y="1129744"/>
            <a:ext cx="7498080" cy="39090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9561" y="270130"/>
            <a:ext cx="6351704" cy="674640"/>
          </a:xfrm>
        </p:spPr>
        <p:txBody>
          <a:bodyPr/>
          <a:lstStyle/>
          <a:p>
            <a:pPr lvl="0"/>
            <a:r>
              <a:rPr lang="en-US" sz="4000" dirty="0"/>
              <a:t>BAO results: angular scale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108142" y="1208617"/>
            <a:ext cx="2352760" cy="369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BAO angular scale is ratio of comoving distance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to comoving length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r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of BAO ruler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Take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r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from Planck Collaboration 2020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Divide angles by expected value assuming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Planck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cosmology with no local void.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D3861E0-5DBC-219C-361A-971DEDAC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15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BE67B9-227B-105B-FE1C-03A6A420E78D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BFC06FF-3D84-30DB-2FC8-D67FD36C47A3}"/>
              </a:ext>
            </a:extLst>
          </p:cNvPr>
          <p:cNvSpPr/>
          <p:nvPr/>
        </p:nvSpPr>
        <p:spPr>
          <a:xfrm rot="10800000" flipV="1">
            <a:off x="6363980" y="344012"/>
            <a:ext cx="3258700" cy="600758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A55892C-CFE7-AAFF-995A-D604E0D9C75E}"/>
              </a:ext>
            </a:extLst>
          </p:cNvPr>
          <p:cNvSpPr txBox="1">
            <a:spLocks/>
          </p:cNvSpPr>
          <p:nvPr/>
        </p:nvSpPr>
        <p:spPr>
          <a:xfrm>
            <a:off x="8496557" y="631746"/>
            <a:ext cx="432651" cy="3007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algn="l" hangingPunct="1">
              <a:tabLst/>
              <a:defRPr lang="en-US" sz="2400" b="1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 Black" pitchFamily="34"/>
              </a:defRPr>
            </a:lvl1pPr>
          </a:lstStyle>
          <a:p>
            <a:r>
              <a:rPr lang="en-GB" sz="2000" i="1" dirty="0"/>
              <a:t>D</a:t>
            </a:r>
            <a:r>
              <a:rPr lang="en-GB" sz="2000" baseline="-25000" dirty="0"/>
              <a:t>c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6D944CD9-0232-7597-BCBF-C22EC783526C}"/>
              </a:ext>
            </a:extLst>
          </p:cNvPr>
          <p:cNvSpPr txBox="1">
            <a:spLocks/>
          </p:cNvSpPr>
          <p:nvPr/>
        </p:nvSpPr>
        <p:spPr>
          <a:xfrm>
            <a:off x="9379251" y="460833"/>
            <a:ext cx="292526" cy="2932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algn="l" hangingPunct="1">
              <a:tabLst/>
              <a:defRPr lang="en-US" sz="2400" b="1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 Black" pitchFamily="34"/>
              </a:defRPr>
            </a:lvl1pPr>
          </a:lstStyle>
          <a:p>
            <a:r>
              <a:rPr lang="en-GB" sz="2000" i="1" dirty="0"/>
              <a:t>r</a:t>
            </a:r>
            <a:r>
              <a:rPr lang="en-GB" sz="2000" baseline="-25000" dirty="0"/>
              <a:t>d</a:t>
            </a:r>
          </a:p>
        </p:txBody>
      </p:sp>
      <p:pic>
        <p:nvPicPr>
          <p:cNvPr id="19" name="Graphic 18" descr="Earth globe: Africa and Europe with solid fill">
            <a:extLst>
              <a:ext uri="{FF2B5EF4-FFF2-40B4-BE49-F238E27FC236}">
                <a16:creationId xmlns:a16="http://schemas.microsoft.com/office/drawing/2014/main" id="{0D8A9B9C-CD06-1110-0193-2B440DDE3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8570" y="823653"/>
            <a:ext cx="223136" cy="2231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EC8B14-00BC-7634-F7CE-EC398E5CBB70}"/>
              </a:ext>
            </a:extLst>
          </p:cNvPr>
          <p:cNvSpPr txBox="1"/>
          <p:nvPr/>
        </p:nvSpPr>
        <p:spPr>
          <a:xfrm>
            <a:off x="7085110" y="3772144"/>
            <a:ext cx="2721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Banik &amp; Kalaitzidis 2025 (MNRAS, 540, 545)</a:t>
            </a:r>
          </a:p>
        </p:txBody>
      </p:sp>
    </p:spTree>
    <p:extLst>
      <p:ext uri="{BB962C8B-B14F-4D97-AF65-F5344CB8AC3E}">
        <p14:creationId xmlns:p14="http://schemas.microsoft.com/office/powerpoint/2010/main" val="327777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52ED0-7503-7372-C9EA-D829331472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6"/>
          <a:stretch/>
        </p:blipFill>
        <p:spPr>
          <a:xfrm>
            <a:off x="2632736" y="1121431"/>
            <a:ext cx="7382706" cy="38159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39656" y="270130"/>
            <a:ext cx="7026766" cy="674640"/>
          </a:xfrm>
        </p:spPr>
        <p:txBody>
          <a:bodyPr/>
          <a:lstStyle/>
          <a:p>
            <a:pPr lvl="0"/>
            <a:r>
              <a:rPr lang="en-US" sz="4000" dirty="0"/>
              <a:t>BAO results: isotropic average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20663" y="1145019"/>
            <a:ext cx="2648894" cy="3975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BAO is a 3D feature, so can combine angular scale with redshift depth to get the isotropic average: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≡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zD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2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H</a:t>
            </a:r>
            <a:endParaRPr lang="en-GB" baseline="30000" dirty="0">
              <a:latin typeface="Arial" panose="020B0604020202020204" pitchFamily="34" charset="0"/>
              <a:cs typeface="Arial" panose="020B0604020202020204" pitchFamily="34" charset="0"/>
              <a:sym typeface="Webdings" panose="05030102010509060703" pitchFamily="18" charset="2"/>
            </a:endParaRP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Averaging independent measurements (from orthogonal directions) reduces the uncertainty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Many papers only report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as it is easier to obtain, esp. at low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D3861E0-5DBC-219C-361A-971DEDAC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16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BE67B9-227B-105B-FE1C-03A6A420E78D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7AB78-3E1F-C72A-9B93-509089D077D3}"/>
              </a:ext>
            </a:extLst>
          </p:cNvPr>
          <p:cNvSpPr txBox="1"/>
          <p:nvPr/>
        </p:nvSpPr>
        <p:spPr>
          <a:xfrm>
            <a:off x="3123693" y="4712547"/>
            <a:ext cx="2150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Banik &amp; Kalaitzidis 2025</a:t>
            </a:r>
          </a:p>
        </p:txBody>
      </p:sp>
    </p:spTree>
    <p:extLst>
      <p:ext uri="{BB962C8B-B14F-4D97-AF65-F5344CB8AC3E}">
        <p14:creationId xmlns:p14="http://schemas.microsoft.com/office/powerpoint/2010/main" val="410443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BD491-85D3-2EA6-537A-312075B67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E54A4B-4F7A-5843-3362-9EEDBA753C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3910" y="257406"/>
            <a:ext cx="5265472" cy="674640"/>
          </a:xfrm>
        </p:spPr>
        <p:txBody>
          <a:bodyPr/>
          <a:lstStyle/>
          <a:p>
            <a:pPr lvl="0"/>
            <a:r>
              <a:rPr lang="en-US" sz="4000" dirty="0"/>
              <a:t>Overall goodness of fit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CAFF6-E50A-32E4-F648-6A56169D11C6}"/>
              </a:ext>
            </a:extLst>
          </p:cNvPr>
          <p:cNvSpPr txBox="1"/>
          <p:nvPr/>
        </p:nvSpPr>
        <p:spPr>
          <a:xfrm>
            <a:off x="157237" y="1101384"/>
            <a:ext cx="3774393" cy="40241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BAO data not used to constrain model parameters in all cases.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Most discriminative test was expected to be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due to availability of more points at low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and higher accuracy by averaging angular scale with redshift depth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Clear preference for void models, which reduce </a:t>
            </a:r>
            <a:r>
              <a:rPr lang="el-GR" b="0" dirty="0">
                <a:solidFill>
                  <a:schemeClr val="tx1"/>
                </a:solidFill>
              </a:rPr>
              <a:t>χ</a:t>
            </a:r>
            <a:r>
              <a:rPr lang="en-GB" b="0" baseline="30000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about 24–28 (36–38 including </a:t>
            </a:r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points)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Void models with 2020 parameters are vastly more likely than the homogeneous Planck cosmology.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195F7CD-CD7B-909C-734D-10D70636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17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122C99-070A-1FAE-072F-1D498A59A626}"/>
              </a:ext>
            </a:extLst>
          </p:cNvPr>
          <p:cNvSpPr txBox="1"/>
          <p:nvPr/>
        </p:nvSpPr>
        <p:spPr>
          <a:xfrm>
            <a:off x="2816844" y="5155852"/>
            <a:ext cx="2571366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Banik &amp; Kalaitzidis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316B9-5CB9-CE98-0B44-CD3A6D3EB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809" y="1246667"/>
            <a:ext cx="6142587" cy="3041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FC0ACB-75B5-12BD-FE54-1034B5A2684B}"/>
              </a:ext>
            </a:extLst>
          </p:cNvPr>
          <p:cNvSpPr txBox="1"/>
          <p:nvPr/>
        </p:nvSpPr>
        <p:spPr>
          <a:xfrm>
            <a:off x="4432381" y="4288429"/>
            <a:ext cx="5104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35"/>
              </a:spcAft>
              <a:buSzPct val="75000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Note: 7 studies only report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and thus do not constrain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. These are included in final column.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893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FD152-0B4B-CA60-A397-CDEC829DD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40D0A0-E147-DF29-A93D-E65D7DC66D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970" y="250167"/>
            <a:ext cx="9144000" cy="674640"/>
          </a:xfrm>
        </p:spPr>
        <p:txBody>
          <a:bodyPr/>
          <a:lstStyle/>
          <a:p>
            <a:pPr lvl="0"/>
            <a:r>
              <a:rPr lang="en-US" sz="4000" dirty="0"/>
              <a:t>Predictions for cosmic chronometers</a:t>
            </a:r>
            <a:endParaRPr lang="en-US" sz="4000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80E35E-F3B8-FADF-57C3-8FB3470A6928}"/>
              </a:ext>
            </a:extLst>
          </p:cNvPr>
          <p:cNvSpPr txBox="1"/>
          <p:nvPr/>
        </p:nvSpPr>
        <p:spPr>
          <a:xfrm>
            <a:off x="57145" y="1063888"/>
            <a:ext cx="2649233" cy="4116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Assuming redshift is purely cosmological, get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a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app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≡ (1 +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)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–1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Can get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/d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using cosmic chronometers, which are passively evolving galaxies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Upper limit to stellar mass drops with time as more massive stars use up fuel faster</a:t>
            </a:r>
          </a:p>
          <a:p>
            <a:pPr marL="285750" indent="-285750">
              <a:spcAft>
                <a:spcPts val="1135"/>
              </a:spcAft>
              <a:buSzPct val="75000"/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No cosmological assumptions.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BB895FB-3470-E573-BC05-F582385D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18</a:t>
            </a:fld>
            <a:endParaRPr lang="en-US" dirty="0"/>
          </a:p>
        </p:txBody>
      </p:sp>
      <p:pic>
        <p:nvPicPr>
          <p:cNvPr id="6" name="Picture 5" descr="Cosmic chronometer forecast.">
            <a:extLst>
              <a:ext uri="{FF2B5EF4-FFF2-40B4-BE49-F238E27FC236}">
                <a16:creationId xmlns:a16="http://schemas.microsoft.com/office/drawing/2014/main" id="{6B19FE1C-D6B8-7CE2-D544-294581CB52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98" y="1099673"/>
            <a:ext cx="7217182" cy="4000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2C66F8-FF15-C05D-2393-AD58D7523CB7}"/>
              </a:ext>
            </a:extLst>
          </p:cNvPr>
          <p:cNvSpPr txBox="1"/>
          <p:nvPr/>
        </p:nvSpPr>
        <p:spPr>
          <a:xfrm>
            <a:off x="2755474" y="5146375"/>
            <a:ext cx="2841390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Credit: Vasileios Kalaitzidis</a:t>
            </a:r>
          </a:p>
        </p:txBody>
      </p:sp>
    </p:spTree>
    <p:extLst>
      <p:ext uri="{BB962C8B-B14F-4D97-AF65-F5344CB8AC3E}">
        <p14:creationId xmlns:p14="http://schemas.microsoft.com/office/powerpoint/2010/main" val="2705220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8311" y="270130"/>
            <a:ext cx="2850638" cy="674640"/>
          </a:xfrm>
        </p:spPr>
        <p:txBody>
          <a:bodyPr/>
          <a:lstStyle/>
          <a:p>
            <a:pPr lvl="0"/>
            <a:r>
              <a:rPr lang="en-US" sz="4000" dirty="0"/>
              <a:t>Conclusions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116601" y="1057918"/>
            <a:ext cx="9904977" cy="4119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lnSpc>
                <a:spcPts val="1800"/>
              </a:lnSpc>
              <a:spcAft>
                <a:spcPts val="1000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Galaxy number counts show that we are in a significant underdensity out to ≈300 Mpc (Keenan+ 2013, Wong+ 2022) – good evidence across the whole electromagnetic spectrum (see introduction to Haslbauer+ 2020); significant tension with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Λ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CDM</a:t>
            </a:r>
          </a:p>
          <a:p>
            <a:pPr marL="85725" indent="-85725">
              <a:lnSpc>
                <a:spcPts val="1800"/>
              </a:lnSpc>
              <a:spcAft>
                <a:spcPts val="1000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Given the nearly uniform initial conditions in the CMB, this requires significant local outflow</a:t>
            </a:r>
          </a:p>
          <a:p>
            <a:pPr marL="85725" indent="-85725">
              <a:lnSpc>
                <a:spcPts val="1800"/>
              </a:lnSpc>
              <a:spcAft>
                <a:spcPts val="1000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Locally measured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is indeed larger than predicted in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Λ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CDM by ≈10% (di Valentino+ 2025)</a:t>
            </a:r>
          </a:p>
          <a:p>
            <a:pPr marL="177800" indent="-177800">
              <a:lnSpc>
                <a:spcPts val="1800"/>
              </a:lnSpc>
              <a:spcAft>
                <a:spcPts val="10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Hubble &amp; void tensions were linked in semi-analytic void model of Haslbauer+ 2020</a:t>
            </a:r>
          </a:p>
          <a:p>
            <a:pPr marL="85725" indent="-85725">
              <a:lnSpc>
                <a:spcPts val="1800"/>
              </a:lnSpc>
              <a:spcAft>
                <a:spcPts val="1000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BAO observables deviate from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Planck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Λ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CDM as expected in void model, which reduces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χ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by 36–38 and thus tension (49 data points) from 3.8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to 1.1–1.3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(Banik &amp; Kalaitzidis 2025)</a:t>
            </a:r>
          </a:p>
          <a:p>
            <a:pPr marL="85725" indent="-85725">
              <a:lnSpc>
                <a:spcPts val="1800"/>
              </a:lnSpc>
              <a:spcAft>
                <a:spcPts val="1000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Inferred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(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) curve agrees well with local void model (Mazurenko+ 2025; Jia+ 2023, 2025)</a:t>
            </a:r>
          </a:p>
          <a:p>
            <a:pPr marL="85725" indent="-85725">
              <a:lnSpc>
                <a:spcPts val="1800"/>
              </a:lnSpc>
              <a:spcAft>
                <a:spcPts val="1000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Early time solutions to the Hubble tension face at least seven difficulties (Vagnozzi+ 2023)</a:t>
            </a:r>
          </a:p>
          <a:p>
            <a:pPr marL="85725" indent="-85725">
              <a:lnSpc>
                <a:spcPts val="1800"/>
              </a:lnSpc>
              <a:spcAft>
                <a:spcPts val="1000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Ages of old Galactic stars and cosmic chronometers give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Planck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(Valcin+ 2025; Guo+ 2025)</a:t>
            </a:r>
          </a:p>
          <a:p>
            <a:pPr marL="85725" indent="-85725">
              <a:lnSpc>
                <a:spcPts val="1800"/>
              </a:lnSpc>
              <a:spcAft>
                <a:spcPts val="1000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Very few proposed solutions to the Hubble tension had a different motivation and made a successful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a priori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prediction of a different phenomenon that is unlikely in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Λ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CDM.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D3861E0-5DBC-219C-361A-971DEDAC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1049D-8DF5-CCAF-0E36-FE3E70ED1B1A}"/>
              </a:ext>
            </a:extLst>
          </p:cNvPr>
          <p:cNvSpPr txBox="1"/>
          <p:nvPr/>
        </p:nvSpPr>
        <p:spPr>
          <a:xfrm>
            <a:off x="2220726" y="5152512"/>
            <a:ext cx="4058223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YouTube lecture: search for Indranil Banik</a:t>
            </a:r>
          </a:p>
        </p:txBody>
      </p:sp>
    </p:spTree>
    <p:extLst>
      <p:ext uri="{BB962C8B-B14F-4D97-AF65-F5344CB8AC3E}">
        <p14:creationId xmlns:p14="http://schemas.microsoft.com/office/powerpoint/2010/main" val="27038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F635F-1B8C-27B9-19CE-769043F3C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19F4E1F-1378-8259-112A-DA2149E3B06E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316D805-B50B-0DB0-9878-170A96BE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49071-67D7-43D5-A44C-7F06062D4BFA}" type="slidenum"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pic>
        <p:nvPicPr>
          <p:cNvPr id="22" name="图片 21" descr="galaxies-web"/>
          <p:cNvPicPr>
            <a:picLocks noChangeAspect="1"/>
          </p:cNvPicPr>
          <p:nvPr/>
        </p:nvPicPr>
        <p:blipFill>
          <a:blip r:embed="rId3"/>
          <a:srcRect r="35260"/>
          <a:stretch/>
        </p:blipFill>
        <p:spPr>
          <a:xfrm>
            <a:off x="7302800" y="1139260"/>
            <a:ext cx="2395893" cy="796890"/>
          </a:xfrm>
          <a:prstGeom prst="rect">
            <a:avLst/>
          </a:prstGeom>
        </p:spPr>
      </p:pic>
      <p:pic>
        <p:nvPicPr>
          <p:cNvPr id="24" name="图片 23" descr="IF- 3.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382" y="180665"/>
            <a:ext cx="867879" cy="867879"/>
          </a:xfrm>
          <a:prstGeom prst="rect">
            <a:avLst/>
          </a:prstGeom>
        </p:spPr>
      </p:pic>
      <p:pic>
        <p:nvPicPr>
          <p:cNvPr id="25" name="图片 24" descr="CS- 4.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565" y="196416"/>
            <a:ext cx="852128" cy="852128"/>
          </a:xfrm>
          <a:prstGeom prst="rect">
            <a:avLst/>
          </a:prstGeom>
        </p:spPr>
      </p:pic>
      <p:sp>
        <p:nvSpPr>
          <p:cNvPr id="4" name="文本框 6"/>
          <p:cNvSpPr txBox="1"/>
          <p:nvPr/>
        </p:nvSpPr>
        <p:spPr>
          <a:xfrm>
            <a:off x="464452" y="184785"/>
            <a:ext cx="7241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Palatino Linotype" panose="02040502050505030304" pitchFamily="18" charset="0"/>
                <a:cs typeface="Calibri" panose="020F0502020204030204" charset="0"/>
              </a:rPr>
              <a:t>Special Issue: "Theoretical and Observational Approaches to the Hubble Tension in Cosmology"</a:t>
            </a:r>
          </a:p>
        </p:txBody>
      </p:sp>
      <p:cxnSp>
        <p:nvCxnSpPr>
          <p:cNvPr id="12" name="直接连接符 7"/>
          <p:cNvCxnSpPr/>
          <p:nvPr/>
        </p:nvCxnSpPr>
        <p:spPr>
          <a:xfrm>
            <a:off x="433152" y="2027179"/>
            <a:ext cx="9214321" cy="0"/>
          </a:xfrm>
          <a:prstGeom prst="line">
            <a:avLst/>
          </a:prstGeom>
          <a:ln w="25400">
            <a:solidFill>
              <a:srgbClr val="343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8"/>
          <p:cNvSpPr txBox="1"/>
          <p:nvPr/>
        </p:nvSpPr>
        <p:spPr>
          <a:xfrm>
            <a:off x="384128" y="2068119"/>
            <a:ext cx="3397405" cy="40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331"/>
              </a:spcAft>
            </a:pPr>
            <a:r>
              <a:rPr lang="en-US" altLang="zh-CN" sz="1488" b="1" dirty="0">
                <a:latin typeface="Palatino Linotype" panose="02040502050505030304" pitchFamily="18" charset="0"/>
                <a:cs typeface="Calibri" panose="020F0502020204030204" charset="0"/>
              </a:rPr>
              <a:t>Guest Editor</a:t>
            </a:r>
          </a:p>
        </p:txBody>
      </p:sp>
      <p:sp>
        <p:nvSpPr>
          <p:cNvPr id="5" name="文本框 10"/>
          <p:cNvSpPr txBox="1"/>
          <p:nvPr/>
        </p:nvSpPr>
        <p:spPr>
          <a:xfrm>
            <a:off x="384128" y="2584456"/>
            <a:ext cx="4589214" cy="16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8"/>
              </a:spcAft>
            </a:pPr>
            <a:r>
              <a:rPr lang="en-US" altLang="zh-CN" sz="992" dirty="0">
                <a:latin typeface="Palatino Linotype" panose="02040502050505030304" pitchFamily="18" charset="0"/>
              </a:rPr>
              <a:t>Dr. Indranil Banik</a:t>
            </a:r>
          </a:p>
          <a:p>
            <a:pPr>
              <a:spcAft>
                <a:spcPts val="248"/>
              </a:spcAft>
            </a:pPr>
            <a:endParaRPr lang="en-US" altLang="zh-CN" sz="992" dirty="0">
              <a:latin typeface="Palatino Linotype" panose="02040502050505030304" pitchFamily="18" charset="0"/>
            </a:endParaRPr>
          </a:p>
          <a:p>
            <a:pPr>
              <a:spcAft>
                <a:spcPts val="248"/>
              </a:spcAft>
            </a:pPr>
            <a:r>
              <a:rPr lang="en-US" altLang="zh-CN" sz="992" dirty="0">
                <a:latin typeface="Palatino Linotype" panose="02040502050505030304" pitchFamily="18" charset="0"/>
              </a:rPr>
              <a:t>Institute of Cosmology and Gravitation, University of Portsmouth, Dennis Sciama Building, Burnaby Road, Portsmouth PO1 3FX, UK</a:t>
            </a:r>
          </a:p>
          <a:p>
            <a:pPr>
              <a:spcAft>
                <a:spcPts val="248"/>
              </a:spcAft>
            </a:pPr>
            <a:endParaRPr lang="en-US" altLang="zh-CN" sz="992" dirty="0">
              <a:latin typeface="Palatino Linotype" panose="02040502050505030304" pitchFamily="18" charset="0"/>
            </a:endParaRPr>
          </a:p>
          <a:p>
            <a:pPr>
              <a:spcAft>
                <a:spcPts val="248"/>
              </a:spcAft>
            </a:pPr>
            <a:r>
              <a:rPr lang="en-US" altLang="zh-CN" sz="992" dirty="0">
                <a:latin typeface="Palatino Linotype" panose="02040502050505030304" pitchFamily="18" charset="0"/>
              </a:rPr>
              <a:t>Dr. Harry Desmond</a:t>
            </a:r>
          </a:p>
          <a:p>
            <a:pPr>
              <a:spcAft>
                <a:spcPts val="248"/>
              </a:spcAft>
            </a:pPr>
            <a:endParaRPr lang="en-US" altLang="zh-CN" sz="992" dirty="0">
              <a:latin typeface="Palatino Linotype" panose="02040502050505030304" pitchFamily="18" charset="0"/>
            </a:endParaRPr>
          </a:p>
          <a:p>
            <a:pPr>
              <a:spcAft>
                <a:spcPts val="248"/>
              </a:spcAft>
            </a:pPr>
            <a:r>
              <a:rPr lang="en-US" altLang="zh-CN" sz="992" dirty="0">
                <a:latin typeface="Palatino Linotype" panose="02040502050505030304" pitchFamily="18" charset="0"/>
              </a:rPr>
              <a:t>Institute of Cosmology and Gravitation, University of Portsmouth, Dennis Sciama Building, Burnaby Road, Portsmouth PO1 3FX, UK</a:t>
            </a:r>
          </a:p>
        </p:txBody>
      </p:sp>
      <p:sp>
        <p:nvSpPr>
          <p:cNvPr id="26" name="文本框 13"/>
          <p:cNvSpPr txBox="1"/>
          <p:nvPr/>
        </p:nvSpPr>
        <p:spPr>
          <a:xfrm>
            <a:off x="335344" y="4251809"/>
            <a:ext cx="6710650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88" b="1" dirty="0">
                <a:latin typeface="Palatino Linotype" panose="02040502050505030304" pitchFamily="18" charset="0"/>
                <a:cs typeface="Calibri" panose="020F0502020204030204" charset="0"/>
              </a:rPr>
              <a:t>Special Issue website:</a:t>
            </a:r>
            <a:br>
              <a:rPr lang="en-US" altLang="zh-CN" sz="1488" b="1" dirty="0">
                <a:latin typeface="Palatino Linotype" panose="02040502050505030304" pitchFamily="18" charset="0"/>
                <a:cs typeface="Calibri" panose="020F0502020204030204" charset="0"/>
              </a:rPr>
            </a:br>
            <a:r>
              <a:rPr lang="en-US" altLang="zh-CN" sz="1158" b="1" dirty="0">
                <a:latin typeface="Palatino Linotype" panose="02040502050505030304" pitchFamily="18" charset="0"/>
                <a:cs typeface="Calibri" panose="020F0502020204030204" charset="0"/>
                <a:hlinkClick r:id="rId6"/>
              </a:rPr>
              <a:t>https://www.mdpi.com/journal/galaxies/special_issues/BS2131Z18Q</a:t>
            </a:r>
            <a:endParaRPr lang="en-US" altLang="zh-CN" sz="1158" b="1" dirty="0">
              <a:latin typeface="Palatino Linotype" panose="02040502050505030304" pitchFamily="18" charset="0"/>
              <a:cs typeface="Calibri" panose="020F0502020204030204" charset="0"/>
            </a:endParaRPr>
          </a:p>
        </p:txBody>
      </p:sp>
      <p:sp>
        <p:nvSpPr>
          <p:cNvPr id="27" name="文本框 15"/>
          <p:cNvSpPr txBox="1"/>
          <p:nvPr/>
        </p:nvSpPr>
        <p:spPr>
          <a:xfrm>
            <a:off x="4973633" y="2068203"/>
            <a:ext cx="5106992" cy="55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92" dirty="0">
                <a:latin typeface="Palatino Linotype" panose="02040502050505030304" pitchFamily="18" charset="0"/>
              </a:rPr>
              <a:t>An important aim of this Special Issue is to exploit the increasing sensitivity of various techniques to give readers an idea of which ones actually show a tension with ΛCDM. This will give a deeper insight into the origin of the Hubble tension.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501" y="2455152"/>
            <a:ext cx="480405" cy="4804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5501" y="3355583"/>
            <a:ext cx="480405" cy="480405"/>
          </a:xfrm>
          <a:prstGeom prst="rect">
            <a:avLst/>
          </a:prstGeom>
        </p:spPr>
      </p:pic>
      <p:pic>
        <p:nvPicPr>
          <p:cNvPr id="31" name="图片 30" descr="Hubble_tension_logo_Galaxie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7965" y="2624000"/>
            <a:ext cx="4309094" cy="2423975"/>
          </a:xfrm>
          <a:prstGeom prst="rect">
            <a:avLst/>
          </a:prstGeom>
        </p:spPr>
      </p:pic>
      <p:sp>
        <p:nvSpPr>
          <p:cNvPr id="6" name="文本框 15">
            <a:extLst>
              <a:ext uri="{FF2B5EF4-FFF2-40B4-BE49-F238E27FC236}">
                <a16:creationId xmlns:a16="http://schemas.microsoft.com/office/drawing/2014/main" id="{8F600083-98B5-0645-1EEE-CAE5D99875A5}"/>
              </a:ext>
            </a:extLst>
          </p:cNvPr>
          <p:cNvSpPr txBox="1"/>
          <p:nvPr/>
        </p:nvSpPr>
        <p:spPr>
          <a:xfrm>
            <a:off x="381932" y="1242044"/>
            <a:ext cx="5106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 Linotype" panose="02040502050505030304" pitchFamily="18" charset="0"/>
              </a:rPr>
              <a:t>Closing date will be near end of 2025 to allow time to include results presented here.</a:t>
            </a:r>
          </a:p>
        </p:txBody>
      </p:sp>
    </p:spTree>
    <p:extLst>
      <p:ext uri="{BB962C8B-B14F-4D97-AF65-F5344CB8AC3E}">
        <p14:creationId xmlns:p14="http://schemas.microsoft.com/office/powerpoint/2010/main" val="4054072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AC811C-9CC5-14D4-CD61-0A91157CC7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7992" y="1089489"/>
            <a:ext cx="7045688" cy="37244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5057" y="255776"/>
            <a:ext cx="9489275" cy="674640"/>
          </a:xfrm>
        </p:spPr>
        <p:txBody>
          <a:bodyPr/>
          <a:lstStyle/>
          <a:p>
            <a:pPr lvl="0" algn="ctr"/>
            <a:r>
              <a:rPr lang="en-US" sz="4000" dirty="0"/>
              <a:t>Dating the Universe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F43C3-9539-D67B-6C13-25443BEA8012}"/>
              </a:ext>
            </a:extLst>
          </p:cNvPr>
          <p:cNvSpPr txBox="1"/>
          <p:nvPr/>
        </p:nvSpPr>
        <p:spPr>
          <a:xfrm>
            <a:off x="7616422" y="4521547"/>
            <a:ext cx="238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Credit: Vasileios Kalaitzidis (RAS summer student)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96485" y="1082886"/>
            <a:ext cx="287134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lnSpc>
                <a:spcPts val="1800"/>
              </a:lnSpc>
              <a:spcAft>
                <a:spcPts val="800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age of the Universe is inversely proportional to its expansion rate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177800" indent="-177800">
              <a:lnSpc>
                <a:spcPts val="1800"/>
              </a:lnSpc>
              <a:spcAft>
                <a:spcPts val="8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ages of 11 carefully chosen old objects (stars and globular clusters) give us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independently of cosmological datasets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>
              <a:lnSpc>
                <a:spcPts val="1800"/>
              </a:lnSpc>
              <a:spcAft>
                <a:spcPts val="800"/>
              </a:spcAft>
              <a:buSzPct val="75000"/>
              <a:buFont typeface="StarSymbol"/>
              <a:buChar char="●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GB" sz="18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 = 0.302 ± 0.008 is independent of CMB and contributes negligible uncertainty of 0.5 km/s/Mpc (Lin+ 2021)</a:t>
            </a:r>
          </a:p>
          <a:p>
            <a:pPr marL="177800" indent="-177800">
              <a:lnSpc>
                <a:spcPts val="1800"/>
              </a:lnSpc>
              <a:spcAft>
                <a:spcPts val="800"/>
              </a:spcAft>
              <a:buSzPct val="75000"/>
              <a:buFont typeface="Wingdings" panose="05000000000000000000" pitchFamily="2" charset="2"/>
              <a:buChar char="v"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Planck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correct, so local d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/d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inflated.</a:t>
            </a: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FACC2-A68E-F67F-F042-D1E2B643DC5B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1C7B91-FE87-F513-B043-1270692A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8639C-A865-5FCE-B00A-E42AB254705D}"/>
              </a:ext>
            </a:extLst>
          </p:cNvPr>
          <p:cNvSpPr txBox="1"/>
          <p:nvPr/>
        </p:nvSpPr>
        <p:spPr>
          <a:xfrm>
            <a:off x="6189323" y="3356040"/>
            <a:ext cx="22156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/>
              <a:t>t</a:t>
            </a:r>
            <a:r>
              <a:rPr lang="en-GB" baseline="-25000" dirty="0"/>
              <a:t>U</a:t>
            </a:r>
            <a:r>
              <a:rPr lang="en-GB" dirty="0"/>
              <a:t> = 14.05 ± 0.25 Gyr</a:t>
            </a:r>
          </a:p>
          <a:p>
            <a:r>
              <a:rPr lang="en-GB" dirty="0"/>
              <a:t>    + 0.2 Gyr (x2 or ÷2) formation time </a:t>
            </a:r>
          </a:p>
        </p:txBody>
      </p:sp>
    </p:spTree>
    <p:extLst>
      <p:ext uri="{BB962C8B-B14F-4D97-AF65-F5344CB8AC3E}">
        <p14:creationId xmlns:p14="http://schemas.microsoft.com/office/powerpoint/2010/main" val="2675458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F60303-81BF-B0DF-FF3B-D5B42AE93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638" y="1184423"/>
            <a:ext cx="4876264" cy="37984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1687" y="254445"/>
            <a:ext cx="9235902" cy="674640"/>
          </a:xfrm>
        </p:spPr>
        <p:txBody>
          <a:bodyPr/>
          <a:lstStyle/>
          <a:p>
            <a:pPr lvl="0"/>
            <a:r>
              <a:rPr lang="en-US" sz="4000" dirty="0"/>
              <a:t>A subtle change can solve the </a:t>
            </a:r>
            <a:r>
              <a:rPr lang="en-US" sz="4000" i="1" dirty="0"/>
              <a:t>H</a:t>
            </a:r>
            <a:r>
              <a:rPr lang="en-US" sz="4000" baseline="-25000" dirty="0"/>
              <a:t>0</a:t>
            </a:r>
            <a:r>
              <a:rPr lang="en-US" sz="4000" dirty="0"/>
              <a:t> tension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61214" y="1184422"/>
            <a:ext cx="4979098" cy="369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A subtle difference between the actual and apparent expansion histories can solve the Hubble tension.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Local void solutions create peculiar velocities out to quite high redshift in MOND due to slower decay of the gravity law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This means the return to a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Planck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cosmology could be fairly slow, contradicting the assumptions in the famous Kenworthy+ 2019 paper which argued against the directly observed local void (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Planck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cosmology assumed to be fully recovered when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&gt; 0.1).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FACC2-A68E-F67F-F042-D1E2B643DC5B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5F3377-9549-3C93-C044-46EC6ACF964E}"/>
              </a:ext>
            </a:extLst>
          </p:cNvPr>
          <p:cNvSpPr txBox="1"/>
          <p:nvPr/>
        </p:nvSpPr>
        <p:spPr>
          <a:xfrm>
            <a:off x="6748589" y="3909847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Haslbauer+ 2020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1FB1D2-C39A-7844-199D-6FEF9816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03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6E20B9-8FD9-C7E4-827C-F3809095A9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5055" y="1916274"/>
            <a:ext cx="5442230" cy="27496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214" y="252308"/>
            <a:ext cx="9620113" cy="674640"/>
          </a:xfrm>
        </p:spPr>
        <p:txBody>
          <a:bodyPr/>
          <a:lstStyle/>
          <a:p>
            <a:pPr lvl="0"/>
            <a:r>
              <a:rPr lang="en-US" sz="4000" dirty="0"/>
              <a:t>Overall goodness of fit of local void model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61214" y="1184422"/>
            <a:ext cx="3502441" cy="287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Overall tension is 2.53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σ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ebdings" panose="05030102010509060703" pitchFamily="18" charset="2"/>
            </a:endParaRP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Pie chart: summary of individual contributions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LG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tension is based on fraction of void volume with a slower velocity in CMB frame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Bulk flows not considered</a:t>
            </a:r>
          </a:p>
          <a:p>
            <a:pPr marL="179388" indent="-179388">
              <a:spcAft>
                <a:spcPts val="1135"/>
              </a:spcAft>
              <a:buSzPct val="75000"/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No substantial tensions.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FACC2-A68E-F67F-F042-D1E2B643DC5B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2F826-DC02-27A7-C2AD-063A0736A9F4}"/>
              </a:ext>
            </a:extLst>
          </p:cNvPr>
          <p:cNvSpPr txBox="1"/>
          <p:nvPr/>
        </p:nvSpPr>
        <p:spPr>
          <a:xfrm>
            <a:off x="6560507" y="4541576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Haslbauer+ 2020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0D01E-4B32-DD8E-D9F7-963931E4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22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4F42F-30F0-8094-6C5A-27E3856DBAA9}"/>
              </a:ext>
            </a:extLst>
          </p:cNvPr>
          <p:cNvSpPr txBox="1"/>
          <p:nvPr/>
        </p:nvSpPr>
        <p:spPr>
          <a:xfrm>
            <a:off x="4055558" y="1416835"/>
            <a:ext cx="557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(Degrees of freedom, equivalent tension for 1D Gaussian)</a:t>
            </a:r>
          </a:p>
        </p:txBody>
      </p:sp>
    </p:spTree>
    <p:extLst>
      <p:ext uri="{BB962C8B-B14F-4D97-AF65-F5344CB8AC3E}">
        <p14:creationId xmlns:p14="http://schemas.microsoft.com/office/powerpoint/2010/main" val="76282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A58E2-0532-908A-1ACB-13CD012CA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88BAED-907E-E65E-53EE-8B64E635D2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44570" y="250167"/>
            <a:ext cx="5308430" cy="674640"/>
          </a:xfrm>
        </p:spPr>
        <p:txBody>
          <a:bodyPr/>
          <a:lstStyle/>
          <a:p>
            <a:pPr lvl="0"/>
            <a:r>
              <a:rPr lang="en-US" sz="4000" dirty="0"/>
              <a:t>Dipole in supernova </a:t>
            </a:r>
            <a:r>
              <a:rPr lang="en-US" sz="4000" i="1" dirty="0"/>
              <a:t>H</a:t>
            </a:r>
            <a:r>
              <a:rPr lang="en-US" sz="4000" baseline="-250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20B9D6-E69A-C944-670E-A28507370DE6}"/>
              </a:ext>
            </a:extLst>
          </p:cNvPr>
          <p:cNvSpPr txBox="1"/>
          <p:nvPr/>
        </p:nvSpPr>
        <p:spPr>
          <a:xfrm>
            <a:off x="230093" y="1058759"/>
            <a:ext cx="5366771" cy="4121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Galaxy bulk flow reported by Watkins+ 2023 towards Galactic coordinates (300°, 0°)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Supernovae over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z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CMB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= 0.02 – 0.2 analysed allowing for dipole in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and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q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(common direction) such that:</a:t>
            </a:r>
          </a:p>
          <a:p>
            <a:pPr>
              <a:spcAft>
                <a:spcPts val="1135"/>
              </a:spcAft>
              <a:buSzPct val="75000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	(1 + z) = (1 +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z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)(1 +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z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.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)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Results from Pantheon+ SNe catalogue reveal a clear dipole in the Watkins+ 2023 direction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Magnitude similar to their inferred bulk flow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Plan is to compare SN peculiar velocity field (assuming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Planck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cosmology) with that predicted by the local void model (Mazurenko+, in prep).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57352D4-06FE-3D1C-D8E6-8AEF2F8D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23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F2BCA-8246-2870-F98A-BCC594CAF7BA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5D017-4718-E50A-B288-53CBC11954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6423" y="1153075"/>
            <a:ext cx="4015529" cy="39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56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DD1FE-2166-B5D5-4A0E-B4C3166CC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2D7961-875D-4216-4C85-661D2F63FE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5546" y="250167"/>
            <a:ext cx="9435543" cy="674640"/>
          </a:xfrm>
        </p:spPr>
        <p:txBody>
          <a:bodyPr/>
          <a:lstStyle/>
          <a:p>
            <a:pPr lvl="0"/>
            <a:r>
              <a:rPr lang="en-US" sz="4000" dirty="0"/>
              <a:t>Varying the initial direction for the MCMC</a:t>
            </a:r>
            <a:endParaRPr lang="en-US" sz="4000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E9EAFE-1418-25AE-DFFD-C575C5CB5C25}"/>
              </a:ext>
            </a:extLst>
          </p:cNvPr>
          <p:cNvSpPr txBox="1"/>
          <p:nvPr/>
        </p:nvSpPr>
        <p:spPr>
          <a:xfrm>
            <a:off x="294723" y="1206951"/>
            <a:ext cx="5151979" cy="370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Gradient descent used to minimise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χ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starting from grid of initial directions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Best outcome used for the nominal MCMC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Two directions orthogonal to it &amp; to each other also used as starting point for MCMC chain</a:t>
            </a:r>
          </a:p>
          <a:p>
            <a:pPr marL="285750" indent="-285750">
              <a:spcAft>
                <a:spcPts val="1135"/>
              </a:spcAft>
              <a:buSzPct val="75000"/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Results almost identical, so the MCMC result is barely sensitive to the initial direction used for the chain.</a:t>
            </a:r>
          </a:p>
          <a:p>
            <a:pPr marL="285750" indent="-285750">
              <a:spcAft>
                <a:spcPts val="1135"/>
              </a:spcAft>
              <a:buSzPct val="75000"/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A clear dipole signature is identified in a very well-defined direction, which is consistent with the independent determination using galaxies.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874D8CB-91AB-2D90-4878-84E4D81B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24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CA52A4-B178-411C-7C82-9FC06834F96F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ED668-1CC1-0BA8-A72C-B77A71E226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1112" y="1147191"/>
            <a:ext cx="3989977" cy="39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6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E407C-174B-D524-8017-86A94252B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7D0D4-FD26-9A2A-DD25-5794576826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4723" y="245582"/>
            <a:ext cx="9364777" cy="674640"/>
          </a:xfrm>
        </p:spPr>
        <p:txBody>
          <a:bodyPr/>
          <a:lstStyle/>
          <a:p>
            <a:pPr lvl="0"/>
            <a:r>
              <a:rPr lang="en-US" sz="4000" dirty="0"/>
              <a:t>BAO observations over the last 20 years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42C344-C1DB-BED8-7688-D49492777F17}"/>
              </a:ext>
            </a:extLst>
          </p:cNvPr>
          <p:cNvSpPr txBox="1"/>
          <p:nvPr/>
        </p:nvSpPr>
        <p:spPr>
          <a:xfrm>
            <a:off x="236231" y="1243087"/>
            <a:ext cx="4679436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Grey points not used for </a:t>
            </a:r>
            <a:r>
              <a:rPr lang="el-GR" b="0" dirty="0">
                <a:solidFill>
                  <a:schemeClr val="tx1"/>
                </a:solidFill>
              </a:rPr>
              <a:t>χ</a:t>
            </a:r>
            <a:r>
              <a:rPr lang="en-GB" b="0" baseline="30000" dirty="0">
                <a:solidFill>
                  <a:schemeClr val="tx1"/>
                </a:solidFill>
              </a:rPr>
              <a:t>2</a:t>
            </a:r>
            <a:endParaRPr lang="en-GB" b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ebdings" panose="05030102010509060703" pitchFamily="18" charset="2"/>
            </a:endParaRP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At low redshift, often only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is available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Some studies write an actual distance in Mpc rather than its dimensionless ratio with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r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. We looked up the assumed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r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.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often not given, even though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and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are available. We worked out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in these cases, combining fractional uncertainties in quadrature as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is essentially the geometric mean of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and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4763DA8-C454-6E3A-B0D4-58FAE966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25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6AB2C9-07C2-7D71-26BB-5E57CF53E8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6053" y="1243087"/>
            <a:ext cx="3393447" cy="3747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0E9BF-3BBE-EE78-B604-C8CACFAC9F62}"/>
              </a:ext>
            </a:extLst>
          </p:cNvPr>
          <p:cNvSpPr txBox="1"/>
          <p:nvPr/>
        </p:nvSpPr>
        <p:spPr>
          <a:xfrm>
            <a:off x="2816844" y="5155852"/>
            <a:ext cx="2571366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Banik &amp; Kalaitzidis 2025</a:t>
            </a:r>
          </a:p>
        </p:txBody>
      </p:sp>
    </p:spTree>
    <p:extLst>
      <p:ext uri="{BB962C8B-B14F-4D97-AF65-F5344CB8AC3E}">
        <p14:creationId xmlns:p14="http://schemas.microsoft.com/office/powerpoint/2010/main" val="1094019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F3786-910D-21C3-0753-A3D60D128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B87B3C-F6FB-4ABE-7261-D86F883A54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2223" y="1092371"/>
            <a:ext cx="5976130" cy="39889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6CF35F-9A11-0787-6F5B-76223939C8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739" y="251866"/>
            <a:ext cx="9481529" cy="674640"/>
          </a:xfrm>
        </p:spPr>
        <p:txBody>
          <a:bodyPr/>
          <a:lstStyle/>
          <a:p>
            <a:pPr lvl="0"/>
            <a:r>
              <a:rPr lang="en-US" sz="3900" dirty="0"/>
              <a:t>Kinematic Sunyaev-Zel’dovich constraints</a:t>
            </a:r>
            <a:endParaRPr lang="en-US" sz="3900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7C8C6B-8375-FFD6-F24D-19E8D25B3549}"/>
              </a:ext>
            </a:extLst>
          </p:cNvPr>
          <p:cNvSpPr txBox="1"/>
          <p:nvPr/>
        </p:nvSpPr>
        <p:spPr>
          <a:xfrm>
            <a:off x="294723" y="1206951"/>
            <a:ext cx="3792461" cy="3839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Significant peculiar velocities implied by local void model would cause gas in galaxy clusters to boost CMB photons via kSZ effect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KBC void implies about 20% underdensity out to 300 Mpc (deeper in redshift space)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This is consistent with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Planck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Various common objections to local void model discussed in section 5.3 of Haslbauer+ 2020 (MNRAS, 499, 2845).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BCFF0E6-DF70-5AF9-F982-131DBB53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26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FB634-3A32-9578-95AD-DB426C273BE3}"/>
              </a:ext>
            </a:extLst>
          </p:cNvPr>
          <p:cNvSpPr txBox="1"/>
          <p:nvPr/>
        </p:nvSpPr>
        <p:spPr>
          <a:xfrm>
            <a:off x="2383147" y="5146375"/>
            <a:ext cx="3336456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See also Cai, Ding &amp; Wang (2025)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A8359-F47C-5A2D-BC8E-864E2DAE2463}"/>
              </a:ext>
            </a:extLst>
          </p:cNvPr>
          <p:cNvSpPr txBox="1"/>
          <p:nvPr/>
        </p:nvSpPr>
        <p:spPr>
          <a:xfrm>
            <a:off x="8600896" y="4712032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Ding+ 2020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AA623-6DC5-99FC-03C7-704C389BC5DC}"/>
              </a:ext>
            </a:extLst>
          </p:cNvPr>
          <p:cNvSpPr txBox="1"/>
          <p:nvPr/>
        </p:nvSpPr>
        <p:spPr>
          <a:xfrm>
            <a:off x="4499898" y="4749276"/>
            <a:ext cx="1844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Arxiv:1912.12600</a:t>
            </a:r>
          </a:p>
        </p:txBody>
      </p:sp>
    </p:spTree>
    <p:extLst>
      <p:ext uri="{BB962C8B-B14F-4D97-AF65-F5344CB8AC3E}">
        <p14:creationId xmlns:p14="http://schemas.microsoft.com/office/powerpoint/2010/main" val="86350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osmic microwave background seen by Planck">
            <a:extLst>
              <a:ext uri="{FF2B5EF4-FFF2-40B4-BE49-F238E27FC236}">
                <a16:creationId xmlns:a16="http://schemas.microsoft.com/office/drawing/2014/main" id="{A886B43B-A361-F26E-E20C-7140C85D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17" y="1154443"/>
            <a:ext cx="4510788" cy="225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5161" y="255776"/>
            <a:ext cx="9489275" cy="674640"/>
          </a:xfrm>
        </p:spPr>
        <p:txBody>
          <a:bodyPr/>
          <a:lstStyle/>
          <a:p>
            <a:pPr lvl="0"/>
            <a:r>
              <a:rPr lang="en-US" sz="4000" dirty="0"/>
              <a:t>Two routes to the present expansion rate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FACC2-A68E-F67F-F042-D1E2B643DC5B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1C7B91-FE87-F513-B043-1270692A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49071-67D7-43D5-A44C-7F06062D4BFA}" type="slidenum"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 pitchFamily="34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64691-A5AE-0544-457B-2C039F7F55BB}"/>
              </a:ext>
            </a:extLst>
          </p:cNvPr>
          <p:cNvSpPr txBox="1"/>
          <p:nvPr/>
        </p:nvSpPr>
        <p:spPr>
          <a:xfrm>
            <a:off x="8014153" y="3451470"/>
            <a:ext cx="201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Credit: ESA (</a:t>
            </a:r>
            <a:r>
              <a:rPr lang="en-GB" i="1" dirty="0"/>
              <a:t>Planck</a:t>
            </a:r>
            <a:r>
              <a:rPr lang="en-GB" dirty="0"/>
              <a:t>)</a:t>
            </a:r>
          </a:p>
        </p:txBody>
      </p:sp>
      <p:pic>
        <p:nvPicPr>
          <p:cNvPr id="10" name="Picture 2" descr="Planck Power Spectrum">
            <a:extLst>
              <a:ext uri="{FF2B5EF4-FFF2-40B4-BE49-F238E27FC236}">
                <a16:creationId xmlns:a16="http://schemas.microsoft.com/office/drawing/2014/main" id="{95690DFD-2F13-31A2-1271-8B896369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96" y="1239381"/>
            <a:ext cx="3350713" cy="20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244CEA-3925-147A-C158-5F7F3ED88F1B}"/>
                  </a:ext>
                </a:extLst>
              </p:cNvPr>
              <p:cNvSpPr txBox="1"/>
              <p:nvPr/>
            </p:nvSpPr>
            <p:spPr>
              <a:xfrm>
                <a:off x="67480" y="1184423"/>
                <a:ext cx="5432804" cy="2272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5725" indent="-85725">
                  <a:lnSpc>
                    <a:spcPts val="1800"/>
                  </a:lnSpc>
                  <a:spcAft>
                    <a:spcPts val="1135"/>
                  </a:spcAft>
                  <a:buSzPct val="75000"/>
                  <a:buFont typeface="StarSymbol"/>
                  <a:buChar char="●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currently popular </a:t>
                </a:r>
                <a:r>
                  <a:rPr lang="el-GR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GB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CDM model has achieved many successes (e.g. primordial D and He, galaxy cluster mass function at low </a:t>
                </a:r>
                <a:r>
                  <a:rPr lang="en-GB" sz="18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GB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cosmic shear) </a:t>
                </a:r>
              </a:p>
              <a:p>
                <a:pPr marL="85725" indent="-85725">
                  <a:lnSpc>
                    <a:spcPts val="1800"/>
                  </a:lnSpc>
                  <a:spcAft>
                    <a:spcPts val="1135"/>
                  </a:spcAft>
                  <a:buSzPct val="75000"/>
                  <a:buFont typeface="StarSymbol"/>
                  <a:buChar char="●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Its parameters are usually calibrated using CMB power spectrum (</a:t>
                </a:r>
                <a:r>
                  <a:rPr lang="en-GB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redshift </a:t>
                </a:r>
                <a:r>
                  <a:rPr lang="en-GB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= 1100): unique shape</a:t>
                </a:r>
              </a:p>
              <a:p>
                <a:pPr marL="85725" indent="-85725">
                  <a:lnSpc>
                    <a:spcPts val="1800"/>
                  </a:lnSpc>
                  <a:spcAft>
                    <a:spcPts val="1135"/>
                  </a:spcAft>
                  <a:buSzPct val="75000"/>
                  <a:buFont typeface="StarSymbol"/>
                  <a:buChar char="●"/>
                </a:pP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CDM then </a:t>
                </a:r>
                <a:r>
                  <a:rPr lang="en-GB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predicts the present expansion rate</a:t>
                </a:r>
              </a:p>
              <a:p>
                <a:pPr>
                  <a:lnSpc>
                    <a:spcPts val="1800"/>
                  </a:lnSpc>
                  <a:spcAft>
                    <a:spcPts val="1135"/>
                  </a:spcAft>
                  <a:buSzPct val="7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≡</m:t>
                      </m:r>
                      <m:acc>
                        <m:accPr>
                          <m:chr m:val="̇"/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en-GB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en-GB" sz="1800" b="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244CEA-3925-147A-C158-5F7F3ED88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0" y="1184423"/>
                <a:ext cx="5432804" cy="2272417"/>
              </a:xfrm>
              <a:prstGeom prst="rect">
                <a:avLst/>
              </a:prstGeom>
              <a:blipFill>
                <a:blip r:embed="rId5"/>
                <a:stretch>
                  <a:fillRect l="-337" t="-3217" r="-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84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C4A85DA-CD0C-FB14-D312-61A6EA811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55" y="1129448"/>
            <a:ext cx="4783092" cy="3927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FB5A3B-E8C0-0653-77E4-131924FDD15A}"/>
                  </a:ext>
                </a:extLst>
              </p:cNvPr>
              <p:cNvSpPr txBox="1"/>
              <p:nvPr/>
            </p:nvSpPr>
            <p:spPr>
              <a:xfrm>
                <a:off x="67480" y="1184423"/>
                <a:ext cx="5432804" cy="3567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5725" indent="-85725">
                  <a:lnSpc>
                    <a:spcPts val="1800"/>
                  </a:lnSpc>
                  <a:spcAft>
                    <a:spcPts val="1135"/>
                  </a:spcAft>
                  <a:buSzPct val="75000"/>
                  <a:buFont typeface="StarSymbol"/>
                  <a:buChar char="●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currently popular </a:t>
                </a:r>
                <a:r>
                  <a:rPr lang="el-GR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GB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CDM model has achieved many successes (e.g. primordial D and He, galaxy cluster mass function at low </a:t>
                </a:r>
                <a:r>
                  <a:rPr lang="en-GB" sz="18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GB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cosmic shear)</a:t>
                </a:r>
              </a:p>
              <a:p>
                <a:pPr marL="85725" indent="-85725">
                  <a:lnSpc>
                    <a:spcPts val="1800"/>
                  </a:lnSpc>
                  <a:spcAft>
                    <a:spcPts val="1135"/>
                  </a:spcAft>
                  <a:buSzPct val="75000"/>
                  <a:buFont typeface="StarSymbol"/>
                  <a:buChar char="●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Its parameters are usually calibrated using CMB power spectrum (</a:t>
                </a:r>
                <a:r>
                  <a:rPr lang="en-GB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redshift </a:t>
                </a:r>
                <a:r>
                  <a:rPr lang="en-GB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= 1100): unique shape</a:t>
                </a:r>
              </a:p>
              <a:p>
                <a:pPr marL="85725" indent="-85725">
                  <a:lnSpc>
                    <a:spcPts val="1800"/>
                  </a:lnSpc>
                  <a:spcAft>
                    <a:spcPts val="1135"/>
                  </a:spcAft>
                  <a:buSzPct val="75000"/>
                  <a:buFont typeface="StarSymbol"/>
                  <a:buChar char="●"/>
                </a:pP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CDM then </a:t>
                </a:r>
                <a:r>
                  <a:rPr lang="en-GB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predicts the present expansion rate</a:t>
                </a:r>
              </a:p>
              <a:p>
                <a:pPr>
                  <a:lnSpc>
                    <a:spcPts val="1800"/>
                  </a:lnSpc>
                  <a:spcAft>
                    <a:spcPts val="1135"/>
                  </a:spcAft>
                  <a:buSzPct val="7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≡</m:t>
                      </m:r>
                      <m:acc>
                        <m:accPr>
                          <m:chr m:val="̇"/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en-GB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en-GB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" indent="-85725">
                  <a:lnSpc>
                    <a:spcPts val="1800"/>
                  </a:lnSpc>
                  <a:spcAft>
                    <a:spcPts val="1135"/>
                  </a:spcAft>
                  <a:buSzPct val="75000"/>
                  <a:buFont typeface="StarSymbol"/>
                  <a:buChar char="●"/>
                </a:pPr>
                <a:r>
                  <a:rPr lang="en-GB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Local observations show a nearly linear relation between distance and redshift </a:t>
                </a:r>
                <a:r>
                  <a:rPr lang="en-GB" sz="18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 </a:t>
                </a:r>
                <a:r>
                  <a:rPr lang="en-GB" dirty="0">
                    <a:latin typeface="Abadi" panose="020B0604020104020204" pitchFamily="34" charset="0"/>
                    <a:cs typeface="Arial" panose="020B0604020202020204" pitchFamily="34" charset="0"/>
                  </a:rPr>
                  <a:t>≡</a:t>
                </a:r>
                <a:r>
                  <a:rPr lang="en-GB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GB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obs</a:t>
                </a:r>
                <a:r>
                  <a:rPr lang="en-GB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l-GR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GB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emit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GB" sz="18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" indent="-85725">
                  <a:lnSpc>
                    <a:spcPts val="1800"/>
                  </a:lnSpc>
                  <a:spcAft>
                    <a:spcPts val="1135"/>
                  </a:spcAft>
                  <a:buSzPct val="75000"/>
                  <a:buFont typeface="StarSymbol"/>
                  <a:buChar char="●"/>
                </a:pPr>
                <a:r>
                  <a:rPr lang="en-GB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this is assigned entirely to the difference in the scale factor </a:t>
                </a:r>
                <a:r>
                  <a:rPr lang="en-GB" sz="18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GB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at the time of emission and reception, we can infer</a:t>
                </a:r>
                <a:endParaRPr lang="en-GB" sz="1800" b="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FB5A3B-E8C0-0653-77E4-131924FDD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0" y="1184423"/>
                <a:ext cx="5432804" cy="3567643"/>
              </a:xfrm>
              <a:prstGeom prst="rect">
                <a:avLst/>
              </a:prstGeom>
              <a:blipFill>
                <a:blip r:embed="rId4"/>
                <a:stretch>
                  <a:fillRect l="-337" t="-2048" r="-898" b="-1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555FE9-B5E3-D491-F23D-A858C76AF661}"/>
                  </a:ext>
                </a:extLst>
              </p:cNvPr>
              <p:cNvSpPr txBox="1"/>
              <p:nvPr/>
            </p:nvSpPr>
            <p:spPr>
              <a:xfrm>
                <a:off x="2893800" y="4448825"/>
                <a:ext cx="1638709" cy="618246"/>
              </a:xfrm>
              <a:prstGeom prst="rect">
                <a:avLst/>
              </a:prstGeom>
              <a:solidFill>
                <a:srgbClr val="4472C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555FE9-B5E3-D491-F23D-A858C76AF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800" y="4448825"/>
                <a:ext cx="1638709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FEFACC2-A68E-F67F-F042-D1E2B643DC5B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F34F6B-BEFF-AA5D-5578-A553DA2E5957}"/>
              </a:ext>
            </a:extLst>
          </p:cNvPr>
          <p:cNvCxnSpPr/>
          <p:nvPr/>
        </p:nvCxnSpPr>
        <p:spPr>
          <a:xfrm>
            <a:off x="173818" y="3305432"/>
            <a:ext cx="53195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1C7B91-FE87-F513-B043-1270692A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4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BAF3037-7528-DDD6-DE10-9B8CFDA98D5F}"/>
              </a:ext>
            </a:extLst>
          </p:cNvPr>
          <p:cNvSpPr txBox="1">
            <a:spLocks/>
          </p:cNvSpPr>
          <p:nvPr/>
        </p:nvSpPr>
        <p:spPr>
          <a:xfrm>
            <a:off x="155161" y="255776"/>
            <a:ext cx="9489275" cy="674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algn="l" hangingPunct="1">
              <a:tabLst/>
              <a:defRPr lang="en-US" sz="2400" b="1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 Black" pitchFamily="34"/>
              </a:defRPr>
            </a:lvl1pPr>
          </a:lstStyle>
          <a:p>
            <a:r>
              <a:rPr lang="en-GB" sz="4000" dirty="0"/>
              <a:t>Two routes to the present expansion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79810-FDF4-31A0-884C-FD3B151567CF}"/>
              </a:ext>
            </a:extLst>
          </p:cNvPr>
          <p:cNvSpPr txBox="1"/>
          <p:nvPr/>
        </p:nvSpPr>
        <p:spPr>
          <a:xfrm>
            <a:off x="7008959" y="3442111"/>
            <a:ext cx="1459982" cy="1467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Credit: Eleonora di Valentino</a:t>
            </a:r>
          </a:p>
          <a:p>
            <a:r>
              <a:rPr lang="en-GB" dirty="0"/>
              <a:t>(</a:t>
            </a:r>
            <a:r>
              <a:rPr lang="en-GB" dirty="0" err="1"/>
              <a:t>Arxiv</a:t>
            </a:r>
            <a:r>
              <a:rPr lang="en-GB" dirty="0"/>
              <a:t>: 2308.10954)</a:t>
            </a:r>
          </a:p>
        </p:txBody>
      </p:sp>
    </p:spTree>
    <p:extLst>
      <p:ext uri="{BB962C8B-B14F-4D97-AF65-F5344CB8AC3E}">
        <p14:creationId xmlns:p14="http://schemas.microsoft.com/office/powerpoint/2010/main" val="22849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AF092-7EF2-8B5F-654E-3106C8153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DB7D33-3FE3-9052-0C04-FACB20209F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0597" y="1184422"/>
            <a:ext cx="7525357" cy="38478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929890-0A77-D996-64FC-FBE68550B080}"/>
              </a:ext>
            </a:extLst>
          </p:cNvPr>
          <p:cNvSpPr txBox="1"/>
          <p:nvPr/>
        </p:nvSpPr>
        <p:spPr>
          <a:xfrm>
            <a:off x="55207" y="1043271"/>
            <a:ext cx="2490623" cy="414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sz="1750" dirty="0">
                <a:latin typeface="Arial" panose="020B0604020202020204" pitchFamily="34" charset="0"/>
                <a:cs typeface="Arial" panose="020B0604020202020204" pitchFamily="34" charset="0"/>
              </a:rPr>
              <a:t>Can estimate without Cepheids in 1</a:t>
            </a:r>
            <a:r>
              <a:rPr lang="en-GB" sz="175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750" dirty="0">
                <a:latin typeface="Arial" panose="020B0604020202020204" pitchFamily="34" charset="0"/>
                <a:cs typeface="Arial" panose="020B0604020202020204" pitchFamily="34" charset="0"/>
              </a:rPr>
              <a:t> rung and/or without Type </a:t>
            </a:r>
            <a:r>
              <a:rPr lang="en-GB" sz="1750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GB" sz="1750" dirty="0">
                <a:latin typeface="Arial" panose="020B0604020202020204" pitchFamily="34" charset="0"/>
                <a:cs typeface="Arial" panose="020B0604020202020204" pitchFamily="34" charset="0"/>
              </a:rPr>
              <a:t> SNe in 2</a:t>
            </a:r>
            <a:r>
              <a:rPr lang="en-GB" sz="175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1750" dirty="0">
                <a:latin typeface="Arial" panose="020B0604020202020204" pitchFamily="34" charset="0"/>
                <a:cs typeface="Arial" panose="020B0604020202020204" pitchFamily="34" charset="0"/>
              </a:rPr>
              <a:t> rung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sz="1750" dirty="0" err="1">
                <a:latin typeface="Arial" panose="020B0604020202020204" pitchFamily="34" charset="0"/>
                <a:cs typeface="Arial" panose="020B0604020202020204" pitchFamily="34" charset="0"/>
              </a:rPr>
              <a:t>Megamasers</a:t>
            </a:r>
            <a:r>
              <a:rPr lang="en-GB" sz="1750" dirty="0">
                <a:latin typeface="Arial" panose="020B0604020202020204" pitchFamily="34" charset="0"/>
                <a:cs typeface="Arial" panose="020B0604020202020204" pitchFamily="34" charset="0"/>
              </a:rPr>
              <a:t> give 73.9±3.0 km/s/Mpc using only geometric distances out to 132 Mpc (Pesce+ 2020)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sz="1750" dirty="0">
                <a:latin typeface="Arial" panose="020B0604020202020204" pitchFamily="34" charset="0"/>
                <a:cs typeface="Arial" panose="020B0604020202020204" pitchFamily="34" charset="0"/>
              </a:rPr>
              <a:t>HST Cepheids by Riess and JWST TRGB with Freedman give similar distances (Riess+ 2024).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0D81A9-DA60-B73C-8EFD-A89F5BDC3C93}"/>
              </a:ext>
            </a:extLst>
          </p:cNvPr>
          <p:cNvSpPr txBox="1"/>
          <p:nvPr/>
        </p:nvSpPr>
        <p:spPr>
          <a:xfrm>
            <a:off x="2847528" y="5149454"/>
            <a:ext cx="254681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r>
              <a:rPr lang="en-GB"/>
              <a:t>Scolnic &amp; Vincenzi (2023)</a:t>
            </a:r>
            <a:endParaRPr lang="en-GB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5408755-CC31-7A15-BE50-896F69EC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5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EA0B15F-02FF-9BCC-FA5A-61C9F065BCBA}"/>
              </a:ext>
            </a:extLst>
          </p:cNvPr>
          <p:cNvSpPr txBox="1">
            <a:spLocks/>
          </p:cNvSpPr>
          <p:nvPr/>
        </p:nvSpPr>
        <p:spPr>
          <a:xfrm>
            <a:off x="294723" y="252915"/>
            <a:ext cx="9166809" cy="674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algn="l" hangingPunct="1">
              <a:tabLst/>
              <a:defRPr lang="en-US" sz="2400" b="1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 Black" pitchFamily="34"/>
              </a:defRPr>
            </a:lvl1pPr>
          </a:lstStyle>
          <a:p>
            <a:r>
              <a:rPr lang="en-GB" sz="4000" dirty="0"/>
              <a:t>The local redshift gradient without SNe</a:t>
            </a:r>
          </a:p>
        </p:txBody>
      </p:sp>
    </p:spTree>
    <p:extLst>
      <p:ext uri="{BB962C8B-B14F-4D97-AF65-F5344CB8AC3E}">
        <p14:creationId xmlns:p14="http://schemas.microsoft.com/office/powerpoint/2010/main" val="120046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A6AF6-A98F-FEC5-2474-32F866F99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DF007BA-AF27-52FA-1777-90243AE013DA}"/>
              </a:ext>
            </a:extLst>
          </p:cNvPr>
          <p:cNvSpPr txBox="1"/>
          <p:nvPr/>
        </p:nvSpPr>
        <p:spPr>
          <a:xfrm>
            <a:off x="91598" y="3858583"/>
            <a:ext cx="9810227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800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uncalibrated SNe and BAOs only to constrain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), which does not directly constrain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85725" indent="-85725">
              <a:spcAft>
                <a:spcPts val="800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cosmic chronometers to constrain absolute timescale via d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/d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thereby get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>
              <a:spcAft>
                <a:spcPts val="800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Data almost entirely at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&gt; 0.2 as long timespans needed to get slope of time-redshift relation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93FE37-C539-CDF8-85F4-463393C20382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90228F7-B4B4-F80E-E7B3-C11C4B92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22C87A-D093-BE40-695A-F975F37340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98" y="1078799"/>
            <a:ext cx="9666177" cy="2374517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6694E49B-D6ED-99B1-C20C-15FA8997541F}"/>
              </a:ext>
            </a:extLst>
          </p:cNvPr>
          <p:cNvSpPr txBox="1">
            <a:spLocks/>
          </p:cNvSpPr>
          <p:nvPr/>
        </p:nvSpPr>
        <p:spPr>
          <a:xfrm>
            <a:off x="105057" y="255776"/>
            <a:ext cx="9489275" cy="674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algn="l" hangingPunct="1">
              <a:tabLst/>
              <a:defRPr lang="en-US" sz="2400" b="1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 Black" pitchFamily="34"/>
              </a:defRPr>
            </a:lvl1pPr>
          </a:lstStyle>
          <a:p>
            <a:pPr algn="ctr"/>
            <a:r>
              <a:rPr lang="en-GB" sz="4000" dirty="0"/>
              <a:t>Cosmic chronometers prefer </a:t>
            </a:r>
            <a:r>
              <a:rPr lang="en-GB" sz="4000" i="1" dirty="0"/>
              <a:t>Planck</a:t>
            </a:r>
            <a:r>
              <a:rPr lang="en-GB" sz="4000" dirty="0"/>
              <a:t> </a:t>
            </a:r>
            <a:r>
              <a:rPr lang="en-GB" sz="4000" i="1" dirty="0"/>
              <a:t>H</a:t>
            </a:r>
            <a:r>
              <a:rPr lang="en-GB" sz="4000" baseline="-25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461B8-2752-0F83-9EE6-0D2B14E20F58}"/>
              </a:ext>
            </a:extLst>
          </p:cNvPr>
          <p:cNvSpPr txBox="1"/>
          <p:nvPr/>
        </p:nvSpPr>
        <p:spPr>
          <a:xfrm>
            <a:off x="7364043" y="3208782"/>
            <a:ext cx="245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Guo+ 2025 (ApJL, 978, L33)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1606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utflows from a local void could solve the Hubble and bulk flow tensions.">
            <a:extLst>
              <a:ext uri="{FF2B5EF4-FFF2-40B4-BE49-F238E27FC236}">
                <a16:creationId xmlns:a16="http://schemas.microsoft.com/office/drawing/2014/main" id="{558A9FF0-A972-8B88-3156-7A0EF5E034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7251" r="5154" b="7035"/>
          <a:stretch/>
        </p:blipFill>
        <p:spPr>
          <a:xfrm>
            <a:off x="5155289" y="1184422"/>
            <a:ext cx="4773232" cy="37993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41447" y="249864"/>
            <a:ext cx="6627683" cy="674640"/>
          </a:xfrm>
        </p:spPr>
        <p:txBody>
          <a:bodyPr/>
          <a:lstStyle/>
          <a:p>
            <a:pPr lvl="0"/>
            <a:r>
              <a:rPr lang="en-US" sz="4000" dirty="0"/>
              <a:t>The impact of local 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139830" y="1106931"/>
            <a:ext cx="4935398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local measurement of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affected by peculiar velocities, which are velocities in the CMB rest frame (e.g., M31 is approaching us)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mpact of peculiar velocities should decrease as we consider more distant galaxies, which have more redshift from cosmic expansion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if we are near the centre of a large void, outward peculiar velocity could rise at first and only start decreasing quite far out</a:t>
            </a:r>
          </a:p>
          <a:p>
            <a:pPr marL="177800" indent="-177800">
              <a:spcAft>
                <a:spcPts val="1135"/>
              </a:spcAft>
              <a:buSzPct val="75000"/>
              <a:buFont typeface="Wingdings" panose="05000000000000000000" pitchFamily="2" charset="2"/>
              <a:buChar char="Ø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Peculiar velocities might skew the local </a:t>
            </a:r>
            <a:r>
              <a:rPr lang="en-GB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8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FACC2-A68E-F67F-F042-D1E2B643DC5B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42BCEB-5D71-D784-2EED-2C50486C77FC}"/>
                  </a:ext>
                </a:extLst>
              </p:cNvPr>
              <p:cNvSpPr txBox="1"/>
              <p:nvPr/>
            </p:nvSpPr>
            <p:spPr>
              <a:xfrm>
                <a:off x="897511" y="4413451"/>
                <a:ext cx="3191529" cy="6390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kumimoji="0" lang="en-GB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kumimoji="0" lang="en-GB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but</m:t>
                              </m:r>
                              <m:r>
                                <a:rPr kumimoji="0" lang="en-GB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GB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not</m:t>
                              </m:r>
                              <m:r>
                                <a:rPr kumimoji="0" lang="en-GB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GB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too</m:t>
                              </m:r>
                              <m:r>
                                <a:rPr kumimoji="0" lang="en-GB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GB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low</m:t>
                              </m:r>
                              <m:r>
                                <a:rPr kumimoji="0" lang="en-GB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42BCEB-5D71-D784-2EED-2C50486C7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11" y="4413451"/>
                <a:ext cx="3191529" cy="639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A3E4121-D396-D5F6-9540-0C7CFC6682AC}"/>
              </a:ext>
            </a:extLst>
          </p:cNvPr>
          <p:cNvSpPr txBox="1"/>
          <p:nvPr/>
        </p:nvSpPr>
        <p:spPr>
          <a:xfrm>
            <a:off x="5155288" y="4680103"/>
            <a:ext cx="465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Credit: Zarija Lukic, annotations: Moritz Haslbauer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4D79668-6E10-08EC-1E54-CAFA6EEB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2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14180" y="257604"/>
            <a:ext cx="6684050" cy="674640"/>
          </a:xfrm>
        </p:spPr>
        <p:txBody>
          <a:bodyPr/>
          <a:lstStyle/>
          <a:p>
            <a:pPr lvl="0"/>
            <a:r>
              <a:rPr lang="en-US" sz="4000" dirty="0"/>
              <a:t>The KBC void (Keenan+ 2013)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61215" y="1060654"/>
            <a:ext cx="43166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Galaxy number counts over 90% of sky and most of the luminosity function show an underdensity at 40 – 300 Mpc.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FACC2-A68E-F67F-F042-D1E2B643DC5B}"/>
              </a:ext>
            </a:extLst>
          </p:cNvPr>
          <p:cNvSpPr txBox="1"/>
          <p:nvPr/>
        </p:nvSpPr>
        <p:spPr>
          <a:xfrm>
            <a:off x="3000950" y="5155852"/>
            <a:ext cx="2387259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BD7059-CB6F-6EEA-578F-B4198A214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652" y="1282614"/>
            <a:ext cx="5581758" cy="3812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FAD143-AF9C-ADBD-8E1F-02DA163611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25" y="1956978"/>
            <a:ext cx="4170412" cy="315955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9163DC3-73E1-99DF-579C-B48F5E875E02}"/>
              </a:ext>
            </a:extLst>
          </p:cNvPr>
          <p:cNvSpPr>
            <a:spLocks noChangeAspect="1"/>
          </p:cNvSpPr>
          <p:nvPr/>
        </p:nvSpPr>
        <p:spPr>
          <a:xfrm>
            <a:off x="5281738" y="3729892"/>
            <a:ext cx="405078" cy="40507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457200 w 914400"/>
                      <a:gd name="connsiteY1" fmla="*/ 0 h 914400"/>
                      <a:gd name="connsiteX2" fmla="*/ 914400 w 914400"/>
                      <a:gd name="connsiteY2" fmla="*/ 457200 h 914400"/>
                      <a:gd name="connsiteX3" fmla="*/ 457200 w 914400"/>
                      <a:gd name="connsiteY3" fmla="*/ 914400 h 914400"/>
                      <a:gd name="connsiteX4" fmla="*/ 0 w 914400"/>
                      <a:gd name="connsiteY4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914400" extrusionOk="0">
                        <a:moveTo>
                          <a:pt x="0" y="457200"/>
                        </a:moveTo>
                        <a:cubicBezTo>
                          <a:pt x="-19623" y="205534"/>
                          <a:pt x="231510" y="26364"/>
                          <a:pt x="457200" y="0"/>
                        </a:cubicBezTo>
                        <a:cubicBezTo>
                          <a:pt x="726569" y="34612"/>
                          <a:pt x="915700" y="244363"/>
                          <a:pt x="914400" y="457200"/>
                        </a:cubicBezTo>
                        <a:cubicBezTo>
                          <a:pt x="898197" y="685260"/>
                          <a:pt x="718342" y="924842"/>
                          <a:pt x="457200" y="914400"/>
                        </a:cubicBezTo>
                        <a:cubicBezTo>
                          <a:pt x="206143" y="909016"/>
                          <a:pt x="17394" y="742135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D3A2CB-CB0C-9282-DD52-464E8593F21B}"/>
              </a:ext>
            </a:extLst>
          </p:cNvPr>
          <p:cNvCxnSpPr/>
          <p:nvPr/>
        </p:nvCxnSpPr>
        <p:spPr>
          <a:xfrm>
            <a:off x="4856205" y="4294565"/>
            <a:ext cx="1556952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7B846-B8AA-F502-4A1E-2403C35E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D3A6A-ED35-F139-3F69-3D7E2F11A857}"/>
              </a:ext>
            </a:extLst>
          </p:cNvPr>
          <p:cNvSpPr txBox="1"/>
          <p:nvPr/>
        </p:nvSpPr>
        <p:spPr>
          <a:xfrm>
            <a:off x="4437651" y="1060654"/>
            <a:ext cx="47431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135"/>
              </a:spcAft>
              <a:buSzPct val="75000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Comoving luminosity density (arbitrary units)</a:t>
            </a:r>
          </a:p>
        </p:txBody>
      </p:sp>
    </p:spTree>
    <p:extLst>
      <p:ext uri="{BB962C8B-B14F-4D97-AF65-F5344CB8AC3E}">
        <p14:creationId xmlns:p14="http://schemas.microsoft.com/office/powerpoint/2010/main" val="49655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BBA1EBC-95D0-C55E-9A82-F8640F1808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25"/>
          <a:stretch>
            <a:fillRect/>
          </a:stretch>
        </p:blipFill>
        <p:spPr>
          <a:xfrm>
            <a:off x="5572317" y="1393078"/>
            <a:ext cx="4463970" cy="35532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4D4912-5251-DF51-3CF6-E228873B8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16221" y="260564"/>
            <a:ext cx="4379261" cy="674640"/>
          </a:xfrm>
        </p:spPr>
        <p:txBody>
          <a:bodyPr/>
          <a:lstStyle/>
          <a:p>
            <a:pPr lvl="0"/>
            <a:r>
              <a:rPr lang="en-US" sz="4000" b="0" dirty="0"/>
              <a:t>Analogues in </a:t>
            </a:r>
            <a:r>
              <a:rPr lang="el-GR" sz="4000" b="0" dirty="0"/>
              <a:t>Λ</a:t>
            </a:r>
            <a:r>
              <a:rPr lang="en-GB" sz="4000" b="0" dirty="0"/>
              <a:t>CDM</a:t>
            </a:r>
            <a:endParaRPr lang="en-US" sz="4000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B5A3B-E8C0-0653-77E4-131924FDD15A}"/>
              </a:ext>
            </a:extLst>
          </p:cNvPr>
          <p:cNvSpPr txBox="1"/>
          <p:nvPr/>
        </p:nvSpPr>
        <p:spPr>
          <a:xfrm>
            <a:off x="42804" y="1129189"/>
            <a:ext cx="5529513" cy="3980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Uniform grid of 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8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 vantage points 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Millennium XXL (Angulo+ 2012), a </a:t>
            </a:r>
            <a:r>
              <a:rPr lang="el-GR" sz="1800" b="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CDM </a:t>
            </a:r>
            <a:r>
              <a:rPr lang="en-GB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-body simulation with 4.1 cGpc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box size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 total mass in halos with semi-analytic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&gt; 10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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within 40 – 300 Mpc of each vantage point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Compare density to cosmic mean value</a:t>
            </a:r>
          </a:p>
          <a:p>
            <a:pPr marL="85725" indent="-85725">
              <a:spcAft>
                <a:spcPts val="1135"/>
              </a:spcAft>
              <a:buSzPct val="75000"/>
              <a:buFont typeface="StarSymbol"/>
              <a:buChar char="●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Enhance the density contrast 1.5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x to allow for redshift space distortions: observers think they are seeing out to some distance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 based on the redshift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, but outflows from local void mean the actual distance &lt;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, reducing the galaxy number count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9388" indent="-179388">
              <a:spcAft>
                <a:spcPts val="1135"/>
              </a:spcAft>
              <a:buSzPct val="75000"/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Tension with ΛCDM is 6.04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ebdings" panose="05030102010509060703" pitchFamily="18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FACC2-A68E-F67F-F042-D1E2B643DC5B}"/>
              </a:ext>
            </a:extLst>
          </p:cNvPr>
          <p:cNvSpPr txBox="1"/>
          <p:nvPr/>
        </p:nvSpPr>
        <p:spPr>
          <a:xfrm>
            <a:off x="2301346" y="5155852"/>
            <a:ext cx="3326206" cy="369332"/>
          </a:xfrm>
          <a:prstGeom prst="rect">
            <a:avLst/>
          </a:prstGeom>
          <a:solidFill>
            <a:srgbClr val="BDC3C7"/>
          </a:solidFill>
        </p:spPr>
        <p:txBody>
          <a:bodyPr wrap="square" rtlCol="0">
            <a:spAutoFit/>
          </a:bodyPr>
          <a:lstStyle/>
          <a:p>
            <a:r>
              <a:rPr lang="en-GB"/>
              <a:t>Haslbauer, Banik &amp; Kroupa (2020)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A36E64-BB4F-6079-98F6-17D8F1E96D86}"/>
              </a:ext>
            </a:extLst>
          </p:cNvPr>
          <p:cNvSpPr txBox="1"/>
          <p:nvPr/>
        </p:nvSpPr>
        <p:spPr>
          <a:xfrm>
            <a:off x="5764537" y="1129189"/>
            <a:ext cx="233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Frequency distribution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EF02483-CE68-F378-6DC3-FB04594D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723" y="5180400"/>
            <a:ext cx="339458" cy="313557"/>
          </a:xfrm>
        </p:spPr>
        <p:txBody>
          <a:bodyPr/>
          <a:lstStyle/>
          <a:p>
            <a:pPr lvl="0" algn="ctr"/>
            <a:fld id="{48249071-67D7-43D5-A44C-7F06062D4BFA}" type="slidenum">
              <a:rPr/>
              <a:pPr lvl="0"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74252"/>
      </p:ext>
    </p:extLst>
  </p:cSld>
  <p:clrMapOvr>
    <a:masterClrMapping/>
  </p:clrMapOvr>
</p:sld>
</file>

<file path=ppt/theme/theme1.xml><?xml version="1.0" encoding="utf-8"?>
<a:theme xmlns:a="http://schemas.openxmlformats.org/drawingml/2006/main" name="file:///tmp/Alizarin.ot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2369</Words>
  <Application>Microsoft Office PowerPoint</Application>
  <PresentationFormat>Custom</PresentationFormat>
  <Paragraphs>249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StarSymbol</vt:lpstr>
      <vt:lpstr>Abadi</vt:lpstr>
      <vt:lpstr>Arial</vt:lpstr>
      <vt:lpstr>Calibri</vt:lpstr>
      <vt:lpstr>Calibri Light</vt:lpstr>
      <vt:lpstr>Cambria Math</vt:lpstr>
      <vt:lpstr>Palatino Linotype</vt:lpstr>
      <vt:lpstr>Source Sans Pro</vt:lpstr>
      <vt:lpstr>Source Sans Pro Black</vt:lpstr>
      <vt:lpstr>Source Sans Pro Semibold</vt:lpstr>
      <vt:lpstr>Wingdings</vt:lpstr>
      <vt:lpstr>file:///tmp/Alizarin.otp</vt:lpstr>
      <vt:lpstr>Office Theme</vt:lpstr>
      <vt:lpstr>PowerPoint Presentation</vt:lpstr>
      <vt:lpstr>PowerPoint Presentation</vt:lpstr>
      <vt:lpstr>Two routes to the present expansion rate</vt:lpstr>
      <vt:lpstr>PowerPoint Presentation</vt:lpstr>
      <vt:lpstr>PowerPoint Presentation</vt:lpstr>
      <vt:lpstr>PowerPoint Presentation</vt:lpstr>
      <vt:lpstr>The impact of local structure</vt:lpstr>
      <vt:lpstr>The KBC void (Keenan+ 2013)</vt:lpstr>
      <vt:lpstr>Analogues in ΛCDM</vt:lpstr>
      <vt:lpstr>Increasing the cosmic variance</vt:lpstr>
      <vt:lpstr>Bulk flow definition</vt:lpstr>
      <vt:lpstr>Bulk flow observations</vt:lpstr>
      <vt:lpstr>Best-fit results with each profile</vt:lpstr>
      <vt:lpstr>Baryon acoustic oscillation (BAO) basics</vt:lpstr>
      <vt:lpstr>BAO results: angular scale</vt:lpstr>
      <vt:lpstr>BAO results: isotropic average</vt:lpstr>
      <vt:lpstr>Overall goodness of fit</vt:lpstr>
      <vt:lpstr>Predictions for cosmic chronometers</vt:lpstr>
      <vt:lpstr>Conclusions</vt:lpstr>
      <vt:lpstr>Dating the Universe</vt:lpstr>
      <vt:lpstr>A subtle change can solve the H0 tension</vt:lpstr>
      <vt:lpstr>Overall goodness of fit of local void model</vt:lpstr>
      <vt:lpstr>Dipole in supernova H0</vt:lpstr>
      <vt:lpstr>Varying the initial direction for the MCMC</vt:lpstr>
      <vt:lpstr>BAO observations over the last 20 years</vt:lpstr>
      <vt:lpstr>Kinematic Sunyaev-Zel’dovich constraints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Milgromian dynamics (MOND): Theoretical motivations &amp; cosmological context</dc:title>
  <dc:creator>Indranil Banik</dc:creator>
  <cp:lastModifiedBy>Indranil Banik</cp:lastModifiedBy>
  <cp:revision>775</cp:revision>
  <cp:lastPrinted>2020-12-01T12:39:58Z</cp:lastPrinted>
  <dcterms:created xsi:type="dcterms:W3CDTF">2020-10-05T11:23:28Z</dcterms:created>
  <dcterms:modified xsi:type="dcterms:W3CDTF">2025-07-06T01:32:46Z</dcterms:modified>
</cp:coreProperties>
</file>