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3" r:id="rId7"/>
    <p:sldId id="265" r:id="rId8"/>
    <p:sldId id="266" r:id="rId9"/>
    <p:sldId id="267" r:id="rId10"/>
    <p:sldId id="268" r:id="rId11"/>
    <p:sldId id="261" r:id="rId12"/>
    <p:sldId id="262" r:id="rId13"/>
    <p:sldId id="273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/>
    <p:restoredTop sz="94668"/>
  </p:normalViewPr>
  <p:slideViewPr>
    <p:cSldViewPr snapToGrid="0">
      <p:cViewPr varScale="1">
        <p:scale>
          <a:sx n="81" d="100"/>
          <a:sy n="81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A06EB-A869-E342-80A2-D1297DC5B03B}" type="datetimeFigureOut">
              <a:rPr lang="en-US" smtClean="0"/>
              <a:t>7/5/25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63225-A24F-3A43-AFA6-62BBEDF02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1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detection, characteristics, significance (heating + plasma diagnostics)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63225-A24F-3A43-AFA6-62BBEDF025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3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Exponential and Gaussian-exponential profile.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63225-A24F-3A43-AFA6-62BBEDF025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1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Inference, best-fit represents the maximum posterior with maximum marginal likelihood, then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63225-A24F-3A43-AFA6-62BBEDF025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it more readable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63225-A24F-3A43-AFA6-62BBEDF025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A4CB-36A2-664F-8937-F1BECBF8F35D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1C7E-B0A1-6C46-B543-E3AE534B3112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8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6181-34DE-4649-9D85-286BFAF0CFBD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CD585-64CB-1344-8713-67C851D348CD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951D-EBC0-AA48-9D76-5B55D743B2C7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3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0D01-7BCE-9F43-8296-8C00527BBFB3}" type="datetime1">
              <a:rPr lang="en-GB" smtClean="0"/>
              <a:t>05/07/2025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79D7-1A17-3A49-AEA6-897CB649315D}" type="datetime1">
              <a:rPr lang="en-GB" smtClean="0"/>
              <a:t>05/07/2025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9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309-C513-9A4F-9A58-0A17DD62271C}" type="datetime1">
              <a:rPr lang="en-GB" smtClean="0"/>
              <a:t>05/07/2025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8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0DBF-1767-C449-BC3B-C85C2F341622}" type="datetime1">
              <a:rPr lang="en-GB" smtClean="0"/>
              <a:t>05/07/2025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7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D31E-CAD2-1942-8D6B-58540E74EBB5}" type="datetime1">
              <a:rPr lang="en-GB" smtClean="0"/>
              <a:t>05/07/2025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8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127C-F17B-E343-B159-39B0773FE058}" type="datetime1">
              <a:rPr lang="en-GB" smtClean="0"/>
              <a:t>05/07/2025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2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3024-59F8-7247-B400-3336C1F041C1}" type="datetime1">
              <a:rPr lang="en-GB" smtClean="0"/>
              <a:t>05/07/2025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2025 NAM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98D16-781B-CE45-9D10-36E4ED4B1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9379-C34F-DB53-416F-B36A2A76F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58863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nonlinear damping of transverse loop oscillations by KHI-induced turbulence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D06A8-C447-FE25-9E2F-B241E8EC3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2099"/>
            <a:ext cx="9144000" cy="1633537"/>
          </a:xfrm>
        </p:spPr>
        <p:txBody>
          <a:bodyPr>
            <a:norm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Sihui Zhong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University of Exeter, UK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Collaborators: Andrew Hillier, University of Exeter, UK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Inigo Arregui, IAC, Spain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96145-72E3-EA31-B635-F46465A0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07" t="9793" r="59745"/>
          <a:stretch/>
        </p:blipFill>
        <p:spPr>
          <a:xfrm>
            <a:off x="13252" y="120530"/>
            <a:ext cx="1224644" cy="11504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2E804-229F-C191-932E-DE780C3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29B6F-07DB-6069-F31B-9712BB2D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NAM</a:t>
            </a:r>
          </a:p>
        </p:txBody>
      </p:sp>
    </p:spTree>
    <p:extLst>
      <p:ext uri="{BB962C8B-B14F-4D97-AF65-F5344CB8AC3E}">
        <p14:creationId xmlns:p14="http://schemas.microsoft.com/office/powerpoint/2010/main" val="239546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EB78-9923-6AD7-2952-D3CB5B9E8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5C37-2F05-AFD2-060B-9D4E333A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Bayesian model comparison with damping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FCC1-4A22-4B09-0A35-ED535D76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79616"/>
            <a:ext cx="10515600" cy="941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Marginal likelihood of 𝜏/P vs. V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/R of the turbulence-induced damping model (a) and resonant absorption model (b), and their ratio (c).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C896E-FAA5-F56E-850E-D270D197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90C5C-7EAC-533F-2BB3-3B8715C4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4132B21F-A38D-C3D1-7469-ABCB2FA85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3" y="1637598"/>
            <a:ext cx="10625137" cy="3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7D249-107F-95F4-26FE-8553DA9D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19D5-F3B5-205D-B447-FC512740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8C2CC-37E8-8587-A53B-F31DCB8DB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571"/>
            <a:ext cx="10515600" cy="475977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analytic formula for the transverse loop oscillation damped by KHI-induced turbulence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Period drift and time-evolving damping rate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model is applied to identify linear/nonlinear regime by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Fitting the time series of observational events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Explaining  the damping ratio vs. amplitude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Follow-up study (in prep.):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Imaging signatures via Forward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83221-9EA1-32ED-EEF8-DCB01068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7F9CA-8F24-3507-B343-CD4DDD17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6" name="Picture 5" descr="A black and yellow line with white text&#10;&#10;Description automatically generated">
            <a:extLst>
              <a:ext uri="{FF2B5EF4-FFF2-40B4-BE49-F238E27FC236}">
                <a16:creationId xmlns:a16="http://schemas.microsoft.com/office/drawing/2014/main" id="{680075D1-9DF6-D0B8-66A2-8FE68575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70" r="12364"/>
          <a:stretch>
            <a:fillRect/>
          </a:stretch>
        </p:blipFill>
        <p:spPr>
          <a:xfrm>
            <a:off x="6816547" y="3976460"/>
            <a:ext cx="4455765" cy="1923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673C6-8DDC-BD79-0CE4-D66B450103B4}"/>
              </a:ext>
            </a:extLst>
          </p:cNvPr>
          <p:cNvSpPr txBox="1"/>
          <p:nvPr/>
        </p:nvSpPr>
        <p:spPr>
          <a:xfrm>
            <a:off x="7967137" y="588247"/>
            <a:ext cx="330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(Zhong et al.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revision)</a:t>
            </a:r>
          </a:p>
        </p:txBody>
      </p:sp>
    </p:spTree>
    <p:extLst>
      <p:ext uri="{BB962C8B-B14F-4D97-AF65-F5344CB8AC3E}">
        <p14:creationId xmlns:p14="http://schemas.microsoft.com/office/powerpoint/2010/main" val="252186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3EFD-F132-CCCD-9063-64D13136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7392-C779-6C58-6B1F-381ECA43E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Derivation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7C243-19FA-896D-5F31-DEDBD960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F1AA-B4A8-E3EC-4D55-3B4897ED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EE357-F6F6-FF2C-BCCD-6C82CAFF8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1471"/>
            <a:ext cx="3606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35B172-7624-0E6D-21A6-92DAD882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4671"/>
            <a:ext cx="7772400" cy="206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C4A16-B38B-6D89-2C51-6AD70B08D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58" y="350222"/>
            <a:ext cx="4787692" cy="2452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D1CDC-F19A-FAD6-06CA-02DA1DB7D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578099"/>
            <a:ext cx="2978710" cy="19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2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4C7B5-3934-DAC3-B7B2-16BF5953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9F0E5-8ED2-0FD4-31FC-4AC0315B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A5B22-E253-C1D6-09AA-6E040A07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28" y="630621"/>
            <a:ext cx="6190743" cy="4701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DF3A4-3743-3826-FD70-C852A29578B2}"/>
              </a:ext>
            </a:extLst>
          </p:cNvPr>
          <p:cNvSpPr txBox="1"/>
          <p:nvPr/>
        </p:nvSpPr>
        <p:spPr>
          <a:xfrm>
            <a:off x="3723290" y="5332303"/>
            <a:ext cx="570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Vi--\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Delta_V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scaling obtained from a set of MHD simulations</a:t>
            </a:r>
          </a:p>
        </p:txBody>
      </p:sp>
    </p:spTree>
    <p:extLst>
      <p:ext uri="{BB962C8B-B14F-4D97-AF65-F5344CB8AC3E}">
        <p14:creationId xmlns:p14="http://schemas.microsoft.com/office/powerpoint/2010/main" val="310874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9F59C-D551-027C-0C68-9989E4BF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F8BCA-EC4F-EB9F-4E2B-295CBC59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6A20F-A1BD-3033-EA88-9DD6B1E9A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105"/>
            <a:ext cx="7699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7226-EDF9-5F47-CC00-E88D7112C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580" y="136525"/>
            <a:ext cx="5039710" cy="699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Corner plot showing the relationship between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77051-8374-0F22-F6E2-E8B5977CA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348" y="2089328"/>
            <a:ext cx="7086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22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89B8E-2915-5B9D-D09F-32AC70A9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78F4-9860-3C0B-4362-E93760FB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Bayesian model comparison with damping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E3D48-3742-7D86-5C90-173D72C6A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179616"/>
            <a:ext cx="10584195" cy="941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Marginal likelihood of 𝜏/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 vs. V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/R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turbulence-induced damping model (a) and resonant absorption model (b), and their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97AB6-618F-33C5-1A44-DD575D85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FABD5-B947-2F9E-066B-E6D07AA4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5657D-3644-5ABC-CB1C-27992A765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05" y="1718441"/>
            <a:ext cx="10584195" cy="330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D6A61-016A-E0EC-3408-36C6E861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007D-1BDD-9092-212E-AA4230FA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Decaying kink oscillations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57BAB-1A71-0D69-3753-A0EC9EF7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450" y="1527480"/>
            <a:ext cx="6400800" cy="482887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detection: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1998 July by TRACE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Characteristics: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Associated with impulsive energy releases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amplitude —1-25 Mm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decay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Oscillation period ∝ loop length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Significance: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Heating (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Doorsselaere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2020,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SSRv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Plasma diagnostics via MHD seismology (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Nakariakov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2021,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SSRv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C032F-4CF4-9D51-A15D-60855C1D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0E41-9428-2392-D2F2-AD3FBE25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6" name="1st_osc">
            <a:hlinkClick r:id="" action="ppaction://media"/>
            <a:extLst>
              <a:ext uri="{FF2B5EF4-FFF2-40B4-BE49-F238E27FC236}">
                <a16:creationId xmlns:a16="http://schemas.microsoft.com/office/drawing/2014/main" id="{E5DF2454-2C52-71E0-D3E2-876EB0BAC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762" y="1527480"/>
            <a:ext cx="3316094" cy="24870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FB262B-64A7-C993-7258-219DEA711C4F}"/>
              </a:ext>
            </a:extLst>
          </p:cNvPr>
          <p:cNvCxnSpPr>
            <a:cxnSpLocks/>
          </p:cNvCxnSpPr>
          <p:nvPr/>
        </p:nvCxnSpPr>
        <p:spPr>
          <a:xfrm flipH="1" flipV="1">
            <a:off x="2344168" y="3620724"/>
            <a:ext cx="229641" cy="3703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Content Placeholder 7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2F7DDF9-B751-31A6-CB49-C9DE18ECE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62" y="4091374"/>
            <a:ext cx="3251160" cy="2264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F520B-AAA3-4B05-6D45-2BF8046FE260}"/>
              </a:ext>
            </a:extLst>
          </p:cNvPr>
          <p:cNvSpPr txBox="1"/>
          <p:nvPr/>
        </p:nvSpPr>
        <p:spPr>
          <a:xfrm rot="16200000">
            <a:off x="-1756455" y="3344253"/>
            <a:ext cx="394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Nakariakov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et al. 1999, Science, 285, 5429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3C8CB2-B789-1E79-D7D2-B8444CE8A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56" y="1527480"/>
            <a:ext cx="3316094" cy="26575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87E9B8-3C89-156F-CE35-017F5A242388}"/>
              </a:ext>
            </a:extLst>
          </p:cNvPr>
          <p:cNvSpPr txBox="1"/>
          <p:nvPr/>
        </p:nvSpPr>
        <p:spPr>
          <a:xfrm>
            <a:off x="1195370" y="4091374"/>
            <a:ext cx="3182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Nechaeva et al. 2019,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ApJS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241, 31 </a:t>
            </a:r>
          </a:p>
        </p:txBody>
      </p:sp>
    </p:spTree>
    <p:extLst>
      <p:ext uri="{BB962C8B-B14F-4D97-AF65-F5344CB8AC3E}">
        <p14:creationId xmlns:p14="http://schemas.microsoft.com/office/powerpoint/2010/main" val="29054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AE29-1A31-A3E6-850E-468B5CD8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Strong damping of kink oscillations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309F1-DD49-FA81-F0A3-487F2428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3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34234FA-D0D7-065D-5F17-DADF4BF3C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87" y="1550582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Damping mechanisms: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Resonant absorption, phase mixing, mode coupling,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Damping profiles: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08F1-890C-E539-9127-3BC7264B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1CC84-C147-0AAE-5D29-7C6EA3878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26" y="3237422"/>
            <a:ext cx="4584700" cy="300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412DF0F-0012-AA54-B1E9-F2A0A34A3A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5887" y="1550582"/>
                <a:ext cx="4977125" cy="1718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Nonlinearity: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 amplitude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𝜉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Non-sinusoidal waveform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Amplitude-dependent damping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412DF0F-0012-AA54-B1E9-F2A0A34A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887" y="1550582"/>
                <a:ext cx="4977125" cy="1718923"/>
              </a:xfrm>
              <a:prstGeom prst="rect">
                <a:avLst/>
              </a:prstGeom>
              <a:blipFill>
                <a:blip r:embed="rId4"/>
                <a:stretch>
                  <a:fillRect l="-1523" t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6DFE774-A851-36B6-C883-3B6F558F865F}"/>
              </a:ext>
            </a:extLst>
          </p:cNvPr>
          <p:cNvSpPr txBox="1"/>
          <p:nvPr/>
        </p:nvSpPr>
        <p:spPr>
          <a:xfrm>
            <a:off x="2659039" y="3403087"/>
            <a:ext cx="267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Exponential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Gaussian-exponential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68FC08-0705-CBFD-1695-3349AFC50696}"/>
              </a:ext>
            </a:extLst>
          </p:cNvPr>
          <p:cNvCxnSpPr>
            <a:cxnSpLocks/>
          </p:cNvCxnSpPr>
          <p:nvPr/>
        </p:nvCxnSpPr>
        <p:spPr>
          <a:xfrm flipH="1">
            <a:off x="1914525" y="3573839"/>
            <a:ext cx="814388" cy="427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9FA2A2-A156-4894-8DE9-16B67FBCB376}"/>
              </a:ext>
            </a:extLst>
          </p:cNvPr>
          <p:cNvCxnSpPr>
            <a:cxnSpLocks/>
          </p:cNvCxnSpPr>
          <p:nvPr/>
        </p:nvCxnSpPr>
        <p:spPr>
          <a:xfrm flipH="1">
            <a:off x="2330830" y="3844718"/>
            <a:ext cx="398083" cy="100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830E923-F6CB-7941-24B0-C40CB3729C0F}"/>
              </a:ext>
            </a:extLst>
          </p:cNvPr>
          <p:cNvSpPr txBox="1"/>
          <p:nvPr/>
        </p:nvSpPr>
        <p:spPr>
          <a:xfrm>
            <a:off x="1579289" y="6119728"/>
            <a:ext cx="331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Pascoe et al. 2012, A&amp;A, 539, A37</a:t>
            </a:r>
          </a:p>
        </p:txBody>
      </p:sp>
      <p:pic>
        <p:nvPicPr>
          <p:cNvPr id="26" name="Picture 25" descr="Calendar&#10;&#10;Description automatically generated">
            <a:extLst>
              <a:ext uri="{FF2B5EF4-FFF2-40B4-BE49-F238E27FC236}">
                <a16:creationId xmlns:a16="http://schemas.microsoft.com/office/drawing/2014/main" id="{3F4A4C92-6FDA-F620-7C38-EBAC4B297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67" t="65013" r="13000" b="10477"/>
          <a:stretch>
            <a:fillRect/>
          </a:stretch>
        </p:blipFill>
        <p:spPr>
          <a:xfrm>
            <a:off x="6246713" y="3388854"/>
            <a:ext cx="5128035" cy="241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53A2B0-84B8-59C4-FF7C-70880C95B453}"/>
              </a:ext>
            </a:extLst>
          </p:cNvPr>
          <p:cNvSpPr txBox="1"/>
          <p:nvPr/>
        </p:nvSpPr>
        <p:spPr>
          <a:xfrm>
            <a:off x="8272913" y="5307418"/>
            <a:ext cx="2872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Pascoe et al. 2016, 585, L6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E8B85B-0521-E22E-96D8-FF5D9EDF7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330" y="3217893"/>
            <a:ext cx="4114800" cy="2935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0851-310B-5A91-CF3D-97C7C49D1CA3}"/>
              </a:ext>
            </a:extLst>
          </p:cNvPr>
          <p:cNvSpPr txBox="1"/>
          <p:nvPr/>
        </p:nvSpPr>
        <p:spPr>
          <a:xfrm>
            <a:off x="7315301" y="6100186"/>
            <a:ext cx="331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Nechaeva et al. 2019,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ApJS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241, 31</a:t>
            </a:r>
          </a:p>
        </p:txBody>
      </p:sp>
    </p:spTree>
    <p:extLst>
      <p:ext uri="{BB962C8B-B14F-4D97-AF65-F5344CB8AC3E}">
        <p14:creationId xmlns:p14="http://schemas.microsoft.com/office/powerpoint/2010/main" val="14794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BD92-C56A-472F-C9EF-346CC94F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D74F-29B4-4B46-A037-F341C907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Nonlinear kink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E35C7-0042-D1DF-0DCE-11A0B04EA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4345"/>
            <a:ext cx="6705485" cy="4992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Theoretical predictions: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Frequency drift (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Ruderman &amp; Goossens, 2014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Ponderomotive force (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Terradas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Ofman, 2004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Higher-order modes m≥2 (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Ruderman 2017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Nonlinear cascade to higher-order modes (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Doorsselaere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Kelvin-Helmholtz Instability (KHI) &amp; turbulence (e.g.,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Terradas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2008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greater the velocity, the faster the damping (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&amp;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Nakariakov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no direct observational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BACD2-6F2C-DE36-3DB8-FEA6F98F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34D4D-7CE1-9406-89E8-44895937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AE294-D955-3DC6-883E-41E2CEB3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26" y="1489101"/>
            <a:ext cx="3570445" cy="350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2A2489-32B1-774A-67EB-6A0B716F75D7}"/>
              </a:ext>
            </a:extLst>
          </p:cNvPr>
          <p:cNvSpPr txBox="1"/>
          <p:nvPr/>
        </p:nvSpPr>
        <p:spPr>
          <a:xfrm>
            <a:off x="8000885" y="5029981"/>
            <a:ext cx="3237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Terradas</a:t>
            </a:r>
            <a:r>
              <a:rPr lang="en-US" sz="1600" i="1" dirty="0"/>
              <a:t> et al. 2008, </a:t>
            </a:r>
            <a:r>
              <a:rPr lang="en-US" sz="1600" i="1" dirty="0" err="1"/>
              <a:t>ApJL</a:t>
            </a:r>
            <a:r>
              <a:rPr lang="en-US" sz="1600" i="1" dirty="0"/>
              <a:t>, 687, L115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25D69-0D76-F82E-2D81-6DBB731CD5B3}"/>
              </a:ext>
            </a:extLst>
          </p:cNvPr>
          <p:cNvSpPr txBox="1"/>
          <p:nvPr/>
        </p:nvSpPr>
        <p:spPr>
          <a:xfrm>
            <a:off x="870860" y="5559985"/>
            <a:ext cx="869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detectable features of nonlinear oscillations damped by KHI-induced turbulence </a:t>
            </a:r>
          </a:p>
        </p:txBody>
      </p:sp>
    </p:spTree>
    <p:extLst>
      <p:ext uri="{BB962C8B-B14F-4D97-AF65-F5344CB8AC3E}">
        <p14:creationId xmlns:p14="http://schemas.microsoft.com/office/powerpoint/2010/main" val="33655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FEAE-9640-C6F4-0033-99ECC3AE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6617-FE40-A2A3-9D38-F42F399B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Mixing process</a:t>
            </a:r>
          </a:p>
        </p:txBody>
      </p:sp>
      <p:pic>
        <p:nvPicPr>
          <p:cNvPr id="6" name="theory_vs_simul_long_run4">
            <a:hlinkClick r:id="" action="ppaction://media"/>
            <a:extLst>
              <a:ext uri="{FF2B5EF4-FFF2-40B4-BE49-F238E27FC236}">
                <a16:creationId xmlns:a16="http://schemas.microsoft.com/office/drawing/2014/main" id="{02FA8DF1-BEE8-90BE-FCB0-39AAE34838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81" y="1152940"/>
            <a:ext cx="5426434" cy="50870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A845A-E189-814C-7CBF-8F53E60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41FC-B4FE-DA8B-BC80-D8E587A8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CE3FF-DF2E-4F00-0259-34A4D0E522E4}"/>
              </a:ext>
            </a:extLst>
          </p:cNvPr>
          <p:cNvSpPr txBox="1"/>
          <p:nvPr/>
        </p:nvSpPr>
        <p:spPr>
          <a:xfrm>
            <a:off x="1398725" y="6187072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taken from Hillier et al. 2024,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0A267-FD7D-C8D3-62ED-5478CA67B5B3}"/>
              </a:ext>
            </a:extLst>
          </p:cNvPr>
          <p:cNvSpPr txBox="1"/>
          <p:nvPr/>
        </p:nvSpPr>
        <p:spPr>
          <a:xfrm>
            <a:off x="5635385" y="375845"/>
            <a:ext cx="41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Key: the mixing layer grows ∝ 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144FEC-F227-A682-7B08-57938C3E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595" y="789419"/>
            <a:ext cx="283210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E1F59-30BA-EEA3-19A7-7157EB05B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950" y="1555930"/>
            <a:ext cx="5384800" cy="787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78B8C0-2288-375B-F6AD-57FF566AD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3122" y="1127637"/>
            <a:ext cx="10160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13E0B-6DE8-B99A-D2C1-94BBB604B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950" y="2283262"/>
            <a:ext cx="6438900" cy="78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E641BC-2D35-9026-531C-399476B6BE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525" y="3104869"/>
            <a:ext cx="4889500" cy="78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07EB9B-82DA-2961-7F57-A5BBC891D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669" y="4273134"/>
            <a:ext cx="3987800" cy="927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DAE5E-99CD-91CF-527F-7D3089EDA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7822" y="5212768"/>
            <a:ext cx="2298700" cy="63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2728F8-7136-2545-EE74-BE92DB5508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7822" y="4029854"/>
            <a:ext cx="3543300" cy="30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B47267-3EB8-F480-67AF-4BFBFD779083}"/>
                  </a:ext>
                </a:extLst>
              </p:cNvPr>
              <p:cNvSpPr txBox="1"/>
              <p:nvPr/>
            </p:nvSpPr>
            <p:spPr>
              <a:xfrm>
                <a:off x="7620445" y="5723563"/>
                <a:ext cx="2225353" cy="619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CoM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B47267-3EB8-F480-67AF-4BFBFD779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445" y="5723563"/>
                <a:ext cx="2225353" cy="619400"/>
              </a:xfrm>
              <a:prstGeom prst="rect">
                <a:avLst/>
              </a:prstGeom>
              <a:blipFill>
                <a:blip r:embed="rId13"/>
                <a:stretch>
                  <a:fillRect l="-3409" t="-180000" r="-1705" b="-2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7C1DCAA-8FAA-D9C9-D4DD-139C5ED1F627}"/>
              </a:ext>
            </a:extLst>
          </p:cNvPr>
          <p:cNvSpPr/>
          <p:nvPr/>
        </p:nvSpPr>
        <p:spPr>
          <a:xfrm>
            <a:off x="6388100" y="891290"/>
            <a:ext cx="317500" cy="30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3BB53C-E7C6-EA32-057A-0F98B2BD2D3A}"/>
              </a:ext>
            </a:extLst>
          </p:cNvPr>
          <p:cNvSpPr/>
          <p:nvPr/>
        </p:nvSpPr>
        <p:spPr>
          <a:xfrm>
            <a:off x="6845300" y="891290"/>
            <a:ext cx="252000" cy="30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C4846-C354-B9A7-B5B7-421F4092FA7E}"/>
              </a:ext>
            </a:extLst>
          </p:cNvPr>
          <p:cNvSpPr/>
          <p:nvPr/>
        </p:nvSpPr>
        <p:spPr>
          <a:xfrm>
            <a:off x="7772400" y="1043690"/>
            <a:ext cx="317500" cy="313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F55C6E-8BFB-3DEC-08EE-C3BDDC04596A}"/>
              </a:ext>
            </a:extLst>
          </p:cNvPr>
          <p:cNvSpPr/>
          <p:nvPr/>
        </p:nvSpPr>
        <p:spPr>
          <a:xfrm>
            <a:off x="6973863" y="1724734"/>
            <a:ext cx="194400" cy="3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C221EF-E166-FA09-CC6D-FF180B1A43E7}"/>
              </a:ext>
            </a:extLst>
          </p:cNvPr>
          <p:cNvSpPr/>
          <p:nvPr/>
        </p:nvSpPr>
        <p:spPr>
          <a:xfrm>
            <a:off x="7888243" y="2524848"/>
            <a:ext cx="262800" cy="30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842362-86A5-5FAC-661E-F6E8F8DAD2B5}"/>
              </a:ext>
            </a:extLst>
          </p:cNvPr>
          <p:cNvSpPr/>
          <p:nvPr/>
        </p:nvSpPr>
        <p:spPr>
          <a:xfrm>
            <a:off x="6280706" y="4607139"/>
            <a:ext cx="288000" cy="30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340E94-708E-7268-2283-9E9BF0DE9A5E}"/>
              </a:ext>
            </a:extLst>
          </p:cNvPr>
          <p:cNvSpPr/>
          <p:nvPr/>
        </p:nvSpPr>
        <p:spPr>
          <a:xfrm>
            <a:off x="8559643" y="4844603"/>
            <a:ext cx="216000" cy="30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EBDA2D-2E09-E18A-C05C-633917C5A6D5}"/>
              </a:ext>
            </a:extLst>
          </p:cNvPr>
          <p:cNvSpPr/>
          <p:nvPr/>
        </p:nvSpPr>
        <p:spPr>
          <a:xfrm>
            <a:off x="8068033" y="1610757"/>
            <a:ext cx="828000" cy="29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9D051D-6B90-6C82-2638-72981C2F8BB0}"/>
              </a:ext>
            </a:extLst>
          </p:cNvPr>
          <p:cNvSpPr/>
          <p:nvPr/>
        </p:nvSpPr>
        <p:spPr>
          <a:xfrm>
            <a:off x="6802738" y="4013756"/>
            <a:ext cx="306000" cy="306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1" animBg="1"/>
      <p:bldP spid="22" grpId="1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D143-B4FB-DCF8-69BF-FA0D0E8FB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980D-7B47-1D08-7EF3-E981B132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Oscillation damped by KHI-induced 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6A7EE-9116-0FF1-D7BC-353E1B04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571"/>
            <a:ext cx="4692650" cy="220210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Characteristics: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Period drift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Time-evolving damping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43CE2-34C6-157F-AF88-05D99A49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CE639-A26E-CB14-9012-042EBB89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D75EA-2236-4295-F2ED-DB6E2814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34033"/>
          <a:stretch>
            <a:fillRect/>
          </a:stretch>
        </p:blipFill>
        <p:spPr>
          <a:xfrm>
            <a:off x="5699125" y="2600633"/>
            <a:ext cx="5822950" cy="3336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33049-DAE4-EFD9-640A-696A9B33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61767"/>
            <a:ext cx="4506632" cy="2356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F7F993-BF98-BA40-D536-622930430ED1}"/>
                  </a:ext>
                </a:extLst>
              </p:cNvPr>
              <p:cNvSpPr txBox="1"/>
              <p:nvPr/>
            </p:nvSpPr>
            <p:spPr>
              <a:xfrm>
                <a:off x="3282590" y="2060714"/>
                <a:ext cx="121809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−→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F7F993-BF98-BA40-D536-62293043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590" y="2060714"/>
                <a:ext cx="1218090" cy="307777"/>
              </a:xfrm>
              <a:prstGeom prst="rect">
                <a:avLst/>
              </a:prstGeom>
              <a:blipFill>
                <a:blip r:embed="rId4"/>
                <a:stretch>
                  <a:fillRect l="-3093" r="-103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EDE0AD8-4574-5A31-CCF5-0506F5A10D56}"/>
              </a:ext>
            </a:extLst>
          </p:cNvPr>
          <p:cNvSpPr txBox="1"/>
          <p:nvPr/>
        </p:nvSpPr>
        <p:spPr>
          <a:xfrm>
            <a:off x="6538366" y="5955620"/>
            <a:ext cx="367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Damping effect of each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468A05B-CA6B-A686-10BD-32ED958B37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85143" y="1596571"/>
                <a:ext cx="4977298" cy="1564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Damping factors: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↑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↑,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↓, 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↓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9468A05B-CA6B-A686-10BD-32ED958B3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143" y="1596571"/>
                <a:ext cx="4977298" cy="1564556"/>
              </a:xfrm>
              <a:prstGeom prst="rect">
                <a:avLst/>
              </a:prstGeom>
              <a:blipFill>
                <a:blip r:embed="rId5"/>
                <a:stretch>
                  <a:fillRect l="-1781" t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11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E902-6C2C-D7D6-C628-88F1DB82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2E21-2CC1-112B-4F83-17F60E51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Curve fitting and Bayesian model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C6726-0F70-B82C-E4F5-4C3BF774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571"/>
            <a:ext cx="10515600" cy="475977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Fit the observed oscillations with: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9E359-DFCC-A92D-AC1D-CC830B37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57DE-BE57-8262-776C-53C6FBF7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2DBFC-3387-1F49-BA37-A0F91394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46" y="1289545"/>
            <a:ext cx="5892800" cy="5081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040591-0A87-3BEC-9DC1-3F332F4FBE34}"/>
                  </a:ext>
                </a:extLst>
              </p:cNvPr>
              <p:cNvSpPr txBox="1"/>
              <p:nvPr/>
            </p:nvSpPr>
            <p:spPr>
              <a:xfrm>
                <a:off x="1074254" y="2270711"/>
                <a:ext cx="3148619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040591-0A87-3BEC-9DC1-3F332F4F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254" y="2270711"/>
                <a:ext cx="3148619" cy="567271"/>
              </a:xfrm>
              <a:prstGeom prst="rect">
                <a:avLst/>
              </a:prstGeom>
              <a:blipFill>
                <a:blip r:embed="rId4"/>
                <a:stretch>
                  <a:fillRect l="-2008" t="-4348" r="-200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83B8683-E120-3969-AD68-52979D7ECD57}"/>
              </a:ext>
            </a:extLst>
          </p:cNvPr>
          <p:cNvSpPr txBox="1"/>
          <p:nvPr/>
        </p:nvSpPr>
        <p:spPr>
          <a:xfrm>
            <a:off x="838200" y="5796132"/>
            <a:ext cx="533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SoBAT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Toolkit: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Anfinogentov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2021,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ApJS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252,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E684E-DEBC-BD25-7F60-ACB92A683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53" y="3423564"/>
            <a:ext cx="3527210" cy="519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9667F-B3CA-1C9F-14B0-F7A0DAE19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499" y="4307880"/>
            <a:ext cx="5101705" cy="9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F39D-04CD-33BD-CBBB-C91662D46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C60F75-CE08-EA5A-E84F-5F16F634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73" y="1618719"/>
            <a:ext cx="5512045" cy="4753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012B80-5ED0-5C23-59DA-579B7B3C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18" y="1659635"/>
            <a:ext cx="5427999" cy="4700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8305-8927-7FCE-4263-A95C4A36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Curve fitting</a:t>
            </a:r>
          </a:p>
        </p:txBody>
      </p:sp>
      <p:pic>
        <p:nvPicPr>
          <p:cNvPr id="10" name="Content Placeholder 9" descr="Badge Tick with solid fill">
            <a:extLst>
              <a:ext uri="{FF2B5EF4-FFF2-40B4-BE49-F238E27FC236}">
                <a16:creationId xmlns:a16="http://schemas.microsoft.com/office/drawing/2014/main" id="{1B9DE7F3-AAEA-DDF1-4F67-9D081E4B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1326" y="3424080"/>
            <a:ext cx="365126" cy="3651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16C04-2930-0055-CAC0-C665F037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9A44-2F8E-E296-2774-79FC4FE7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7F0CD-27F1-99F4-57EB-009909C77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117" y="314942"/>
            <a:ext cx="7772400" cy="98325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2F3BC1-390A-44F0-4684-B013433DDB47}"/>
              </a:ext>
            </a:extLst>
          </p:cNvPr>
          <p:cNvSpPr/>
          <p:nvPr/>
        </p:nvSpPr>
        <p:spPr>
          <a:xfrm>
            <a:off x="10883900" y="393700"/>
            <a:ext cx="558800" cy="8563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9" descr="Badge Tick with solid fill">
            <a:extLst>
              <a:ext uri="{FF2B5EF4-FFF2-40B4-BE49-F238E27FC236}">
                <a16:creationId xmlns:a16="http://schemas.microsoft.com/office/drawing/2014/main" id="{A26C20C7-9FF3-176F-04AE-4E44DA219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7886" y="4995383"/>
            <a:ext cx="36512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8575B-AD93-AFDD-A533-32BFFC4A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D84E-E5AE-5C62-03FC-0AB53D1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412"/>
            <a:ext cx="10515600" cy="499200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damping time in the first cycle: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 time predicted by resonant absorption: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marginal likelihood: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6A3BE-C34E-7890-F535-DDBEF9F8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161144"/>
          </a:xfrm>
        </p:spPr>
        <p:txBody>
          <a:bodyPr>
            <a:normAutofit/>
          </a:bodyPr>
          <a:lstStyle/>
          <a:p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Bayesian model comparison with damping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A6103-C228-4583-186F-5EC21D7F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8D16-781B-CE45-9D10-36E4ED4B18E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C5C1B-3799-A89F-8D1D-7ECEF98D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2025 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219691-73AC-C8C9-77E4-3AF342C2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32" y="1293245"/>
            <a:ext cx="3275298" cy="2639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4C1B4-1C65-AC02-5CE0-979397AA155B}"/>
              </a:ext>
            </a:extLst>
          </p:cNvPr>
          <p:cNvSpPr txBox="1"/>
          <p:nvPr/>
        </p:nvSpPr>
        <p:spPr>
          <a:xfrm>
            <a:off x="2953937" y="2927017"/>
            <a:ext cx="342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(Gossens et al. 2002, A&amp;A)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5322A-BC9B-1FE7-36F8-5A0C7E8F69CA}"/>
              </a:ext>
            </a:extLst>
          </p:cNvPr>
          <p:cNvSpPr txBox="1"/>
          <p:nvPr/>
        </p:nvSpPr>
        <p:spPr>
          <a:xfrm>
            <a:off x="838200" y="5175198"/>
            <a:ext cx="257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 factor:</a:t>
            </a:r>
          </a:p>
        </p:txBody>
      </p:sp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73DE1358-ED8E-5DC9-08FE-AE532DD0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494" y="4032583"/>
            <a:ext cx="2437574" cy="2591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8A0851-495C-966C-6A78-AE3BE149FD3B}"/>
                  </a:ext>
                </a:extLst>
              </p:cNvPr>
              <p:cNvSpPr txBox="1"/>
              <p:nvPr/>
            </p:nvSpPr>
            <p:spPr>
              <a:xfrm>
                <a:off x="1162955" y="2854613"/>
                <a:ext cx="1574598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8A0851-495C-966C-6A78-AE3BE149F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55" y="2854613"/>
                <a:ext cx="1574598" cy="567271"/>
              </a:xfrm>
              <a:prstGeom prst="rect">
                <a:avLst/>
              </a:prstGeom>
              <a:blipFill>
                <a:blip r:embed="rId5"/>
                <a:stretch>
                  <a:fillRect l="-3200"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D67934-5CB7-59DB-B663-617036D3B761}"/>
                  </a:ext>
                </a:extLst>
              </p:cNvPr>
              <p:cNvSpPr txBox="1"/>
              <p:nvPr/>
            </p:nvSpPr>
            <p:spPr>
              <a:xfrm>
                <a:off x="1054367" y="1761477"/>
                <a:ext cx="6832896" cy="616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𝑁𝐿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D67934-5CB7-59DB-B663-617036D3B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67" y="1761477"/>
                <a:ext cx="6832896" cy="616964"/>
              </a:xfrm>
              <a:prstGeom prst="rect">
                <a:avLst/>
              </a:prstGeom>
              <a:blipFill>
                <a:blip r:embed="rId6"/>
                <a:stretch>
                  <a:fillRect t="-2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043435-AEDF-41D6-9D1C-D4B675167122}"/>
                  </a:ext>
                </a:extLst>
              </p:cNvPr>
              <p:cNvSpPr txBox="1"/>
              <p:nvPr/>
            </p:nvSpPr>
            <p:spPr>
              <a:xfrm>
                <a:off x="1112156" y="3826901"/>
                <a:ext cx="3717428" cy="647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043435-AEDF-41D6-9D1C-D4B67516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56" y="3826901"/>
                <a:ext cx="3717428" cy="647100"/>
              </a:xfrm>
              <a:prstGeom prst="rect">
                <a:avLst/>
              </a:prstGeom>
              <a:blipFill>
                <a:blip r:embed="rId7"/>
                <a:stretch>
                  <a:fillRect t="-169231" b="-2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82A164-D03A-0C50-3E4B-0A290F471E9D}"/>
                  </a:ext>
                </a:extLst>
              </p:cNvPr>
              <p:cNvSpPr txBox="1"/>
              <p:nvPr/>
            </p:nvSpPr>
            <p:spPr>
              <a:xfrm>
                <a:off x="1162955" y="4409343"/>
                <a:ext cx="4352217" cy="777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num>
                                    <m:den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den>
                                  </m:f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num>
                                    <m:den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den>
                                  </m:f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)|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82A164-D03A-0C50-3E4B-0A290F471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55" y="4409343"/>
                <a:ext cx="4352217" cy="777970"/>
              </a:xfrm>
              <a:prstGeom prst="rect">
                <a:avLst/>
              </a:prstGeom>
              <a:blipFill>
                <a:blip r:embed="rId8"/>
                <a:stretch>
                  <a:fillRect l="-872" r="-1453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9113FD-1ACF-1FE9-B9D9-410CD9968865}"/>
                  </a:ext>
                </a:extLst>
              </p:cNvPr>
              <p:cNvSpPr txBox="1"/>
              <p:nvPr/>
            </p:nvSpPr>
            <p:spPr>
              <a:xfrm>
                <a:off x="1162955" y="5581050"/>
                <a:ext cx="6753772" cy="840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NL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RA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NL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RA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⁡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NL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NL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NL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NL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NL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RA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RA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RA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</a:rPr>
                                        <m:t>RA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RA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9113FD-1ACF-1FE9-B9D9-410CD9968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55" y="5581050"/>
                <a:ext cx="6753772" cy="840808"/>
              </a:xfrm>
              <a:prstGeom prst="rect">
                <a:avLst/>
              </a:prstGeom>
              <a:blipFill>
                <a:blip r:embed="rId9"/>
                <a:stretch>
                  <a:fillRect t="-58209" b="-9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A1374E-0278-B3B2-BB7B-132FBAECE8F8}"/>
              </a:ext>
            </a:extLst>
          </p:cNvPr>
          <p:cNvSpPr/>
          <p:nvPr/>
        </p:nvSpPr>
        <p:spPr>
          <a:xfrm>
            <a:off x="3184634" y="1761477"/>
            <a:ext cx="331076" cy="61696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6" grpId="0" animBg="1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B9F024-A7BC-7C47-B632-813DC9718E6C}" vid="{92C9CA8B-3DBC-F247-879C-D1B300C21D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27814</TotalTime>
  <Words>723</Words>
  <Application>Microsoft Macintosh PowerPoint</Application>
  <PresentationFormat>Widescreen</PresentationFormat>
  <Paragraphs>127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 Math</vt:lpstr>
      <vt:lpstr>Office 2013 - 2022 Theme</vt:lpstr>
      <vt:lpstr>Identification of nonlinear damping of transverse loop oscillations by KHI-induced turbulence</vt:lpstr>
      <vt:lpstr>Decaying kink oscillations</vt:lpstr>
      <vt:lpstr>Strong damping of kink oscillations</vt:lpstr>
      <vt:lpstr>Nonlinear kink waves</vt:lpstr>
      <vt:lpstr>Mixing process</vt:lpstr>
      <vt:lpstr>Oscillation damped by KHI-induced turbulence</vt:lpstr>
      <vt:lpstr>Curve fitting and Bayesian model comparison</vt:lpstr>
      <vt:lpstr>Curve fitting</vt:lpstr>
      <vt:lpstr>Bayesian model comparison with damping rate</vt:lpstr>
      <vt:lpstr>Bayesian model comparison with damping rate</vt:lpstr>
      <vt:lpstr>Summary</vt:lpstr>
      <vt:lpstr>Derivation</vt:lpstr>
      <vt:lpstr>PowerPoint Presentation</vt:lpstr>
      <vt:lpstr>PowerPoint Presentation</vt:lpstr>
      <vt:lpstr>Bayesian model comparison with damping rate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Zhong, Sihui</dc:creator>
  <cp:lastModifiedBy>Zhong, Sihui</cp:lastModifiedBy>
  <cp:revision>88</cp:revision>
  <dcterms:created xsi:type="dcterms:W3CDTF">2025-06-17T13:29:59Z</dcterms:created>
  <dcterms:modified xsi:type="dcterms:W3CDTF">2025-07-06T21:13:26Z</dcterms:modified>
</cp:coreProperties>
</file>