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64" r:id="rId2"/>
    <p:sldId id="260" r:id="rId3"/>
    <p:sldId id="271" r:id="rId4"/>
    <p:sldId id="268" r:id="rId5"/>
    <p:sldId id="263" r:id="rId6"/>
    <p:sldId id="267" r:id="rId7"/>
    <p:sldId id="269" r:id="rId8"/>
    <p:sldId id="266" r:id="rId9"/>
    <p:sldId id="262" r:id="rId10"/>
    <p:sldId id="278" r:id="rId11"/>
    <p:sldId id="277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FF00"/>
    <a:srgbClr val="FFA500"/>
    <a:srgbClr val="FF00FF"/>
    <a:srgbClr val="0000FF"/>
    <a:srgbClr val="FFE233"/>
    <a:srgbClr val="FF8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14"/>
    <p:restoredTop sz="95000"/>
  </p:normalViewPr>
  <p:slideViewPr>
    <p:cSldViewPr snapToGrid="0">
      <p:cViewPr varScale="1">
        <p:scale>
          <a:sx n="123" d="100"/>
          <a:sy n="123" d="100"/>
        </p:scale>
        <p:origin x="216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047C0-B092-7642-BCB5-E50A748ABC08}" type="datetimeFigureOut">
              <a:rPr lang="en-US" smtClean="0"/>
              <a:t>7/7/25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D37A7A-F001-4A4F-A27E-E61BFD04D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157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37A7A-F001-4A4F-A27E-E61BFD04DFB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907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Using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sample,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constrain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dusty</a:t>
            </a:r>
            <a:r>
              <a:rPr lang="zh-CN" altLang="en-US" dirty="0"/>
              <a:t> </a:t>
            </a:r>
            <a:r>
              <a:rPr lang="en-US" altLang="zh-CN" dirty="0"/>
              <a:t>star</a:t>
            </a:r>
            <a:r>
              <a:rPr lang="zh-CN" altLang="en-US" dirty="0"/>
              <a:t> </a:t>
            </a:r>
            <a:r>
              <a:rPr lang="en-US" altLang="zh-CN" dirty="0"/>
              <a:t>forming</a:t>
            </a:r>
            <a:r>
              <a:rPr lang="zh-CN" altLang="en-US" dirty="0"/>
              <a:t> </a:t>
            </a:r>
            <a:r>
              <a:rPr lang="en-US" altLang="zh-CN" dirty="0"/>
              <a:t>history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universe.</a:t>
            </a:r>
            <a:r>
              <a:rPr lang="zh-CN" altLang="en-US" dirty="0"/>
              <a:t> </a:t>
            </a:r>
            <a:r>
              <a:rPr lang="en-US" altLang="zh-CN" dirty="0"/>
              <a:t>Because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ALMA</a:t>
            </a:r>
            <a:r>
              <a:rPr lang="zh-CN" altLang="en-US" dirty="0"/>
              <a:t> </a:t>
            </a:r>
            <a:r>
              <a:rPr lang="en-US" altLang="zh-CN" dirty="0"/>
              <a:t>detections</a:t>
            </a:r>
            <a:r>
              <a:rPr lang="zh-CN" altLang="en-US" dirty="0"/>
              <a:t> </a:t>
            </a:r>
            <a:r>
              <a:rPr lang="en-US" altLang="zh-CN" dirty="0"/>
              <a:t>come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pointed</a:t>
            </a:r>
            <a:r>
              <a:rPr lang="zh-CN" altLang="en-US" dirty="0"/>
              <a:t> </a:t>
            </a:r>
            <a:r>
              <a:rPr lang="en-US" altLang="zh-CN" dirty="0"/>
              <a:t>observations,</a:t>
            </a:r>
            <a:r>
              <a:rPr lang="zh-CN" altLang="en-US" dirty="0"/>
              <a:t> </a:t>
            </a:r>
            <a:r>
              <a:rPr lang="en-US" altLang="zh-CN" dirty="0"/>
              <a:t>they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set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lower</a:t>
            </a:r>
            <a:r>
              <a:rPr lang="zh-CN" altLang="en-US" dirty="0"/>
              <a:t> </a:t>
            </a:r>
            <a:r>
              <a:rPr lang="en-US" altLang="zh-CN" dirty="0"/>
              <a:t>limit,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patched</a:t>
            </a:r>
            <a:r>
              <a:rPr lang="zh-CN" altLang="en-US" dirty="0"/>
              <a:t> </a:t>
            </a:r>
            <a:r>
              <a:rPr lang="en-US" altLang="zh-CN" dirty="0"/>
              <a:t>region</a:t>
            </a:r>
            <a:r>
              <a:rPr lang="zh-CN" altLang="en-US" dirty="0"/>
              <a:t> </a:t>
            </a:r>
            <a:r>
              <a:rPr lang="en-US" altLang="zh-CN" dirty="0"/>
              <a:t>here.</a:t>
            </a:r>
            <a:r>
              <a:rPr lang="zh-CN" altLang="en-US" dirty="0"/>
              <a:t> </a:t>
            </a:r>
            <a:r>
              <a:rPr lang="en-US" altLang="zh-CN" dirty="0"/>
              <a:t>However,</a:t>
            </a:r>
            <a:r>
              <a:rPr lang="zh-CN" altLang="en-US" dirty="0"/>
              <a:t> </a:t>
            </a:r>
            <a:r>
              <a:rPr lang="en-US" altLang="zh-CN" dirty="0"/>
              <a:t>because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know</a:t>
            </a:r>
            <a:r>
              <a:rPr lang="zh-CN" altLang="en-US" dirty="0"/>
              <a:t> </a:t>
            </a:r>
            <a:r>
              <a:rPr lang="en-US" altLang="zh-CN" dirty="0"/>
              <a:t>ALMA</a:t>
            </a:r>
            <a:r>
              <a:rPr lang="zh-CN" altLang="en-US" dirty="0"/>
              <a:t> </a:t>
            </a:r>
            <a:r>
              <a:rPr lang="en-US" altLang="zh-CN" dirty="0"/>
              <a:t>sources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JWST</a:t>
            </a:r>
            <a:r>
              <a:rPr lang="zh-CN" altLang="en-US" dirty="0"/>
              <a:t> </a:t>
            </a:r>
            <a:r>
              <a:rPr lang="en-US" altLang="zh-CN" dirty="0"/>
              <a:t>PRIMER</a:t>
            </a:r>
            <a:r>
              <a:rPr lang="zh-CN" altLang="en-US" dirty="0"/>
              <a:t> </a:t>
            </a:r>
            <a:r>
              <a:rPr lang="en-US" altLang="zh-CN" dirty="0"/>
              <a:t>has</a:t>
            </a:r>
            <a:r>
              <a:rPr lang="zh-CN" altLang="en-US" dirty="0"/>
              <a:t> </a:t>
            </a:r>
            <a:r>
              <a:rPr lang="en-US" altLang="zh-CN" dirty="0"/>
              <a:t>detect</a:t>
            </a:r>
            <a:r>
              <a:rPr lang="zh-CN" altLang="en-US" dirty="0"/>
              <a:t> </a:t>
            </a:r>
            <a:r>
              <a:rPr lang="en-US" altLang="zh-CN" dirty="0"/>
              <a:t>100%</a:t>
            </a:r>
            <a:r>
              <a:rPr lang="zh-CN" altLang="en-US" dirty="0"/>
              <a:t> </a:t>
            </a:r>
            <a:r>
              <a:rPr lang="en-US" altLang="zh-CN" dirty="0"/>
              <a:t>ALMA</a:t>
            </a:r>
            <a:r>
              <a:rPr lang="zh-CN" altLang="en-US" dirty="0"/>
              <a:t> </a:t>
            </a:r>
            <a:r>
              <a:rPr lang="en-US" altLang="zh-CN" dirty="0"/>
              <a:t>sources,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extrapolate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ALMA</a:t>
            </a:r>
            <a:r>
              <a:rPr lang="zh-CN" altLang="en-US" dirty="0"/>
              <a:t> </a:t>
            </a:r>
            <a:r>
              <a:rPr lang="en-US" altLang="zh-CN" dirty="0"/>
              <a:t>properties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whole</a:t>
            </a:r>
            <a:r>
              <a:rPr lang="zh-CN" altLang="en-US" dirty="0"/>
              <a:t> </a:t>
            </a:r>
            <a:r>
              <a:rPr lang="en-US" altLang="zh-CN" dirty="0"/>
              <a:t>massive</a:t>
            </a:r>
            <a:r>
              <a:rPr lang="zh-CN" altLang="en-US" dirty="0"/>
              <a:t> </a:t>
            </a:r>
            <a:r>
              <a:rPr lang="en-US" altLang="zh-CN" dirty="0"/>
              <a:t>PRIMER</a:t>
            </a:r>
            <a:r>
              <a:rPr lang="zh-CN" altLang="en-US" dirty="0"/>
              <a:t> </a:t>
            </a:r>
            <a:r>
              <a:rPr lang="en-US" altLang="zh-CN" dirty="0"/>
              <a:t>sample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get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complete</a:t>
            </a:r>
            <a:r>
              <a:rPr lang="zh-CN" altLang="en-US" dirty="0"/>
              <a:t> </a:t>
            </a:r>
            <a:r>
              <a:rPr lang="en-US" altLang="zh-CN" dirty="0"/>
              <a:t>cosmic</a:t>
            </a:r>
            <a:r>
              <a:rPr lang="zh-CN" altLang="en-US" dirty="0"/>
              <a:t> </a:t>
            </a:r>
            <a:r>
              <a:rPr lang="en-US" altLang="zh-CN" dirty="0"/>
              <a:t>star</a:t>
            </a:r>
            <a:r>
              <a:rPr lang="zh-CN" altLang="en-US" dirty="0"/>
              <a:t> </a:t>
            </a:r>
            <a:r>
              <a:rPr lang="en-US" altLang="zh-CN" dirty="0"/>
              <a:t>formation</a:t>
            </a:r>
            <a:r>
              <a:rPr lang="zh-CN" altLang="en-US" dirty="0"/>
              <a:t> </a:t>
            </a:r>
            <a:r>
              <a:rPr lang="en-US" altLang="zh-CN" dirty="0"/>
              <a:t>history.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very</a:t>
            </a:r>
            <a:r>
              <a:rPr lang="zh-CN" altLang="en-US" dirty="0"/>
              <a:t> </a:t>
            </a:r>
            <a:r>
              <a:rPr lang="en-US" altLang="zh-CN" dirty="0"/>
              <a:t>consistent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slow</a:t>
            </a:r>
            <a:r>
              <a:rPr lang="zh-CN" altLang="en-US" dirty="0"/>
              <a:t> </a:t>
            </a:r>
            <a:r>
              <a:rPr lang="en-US" altLang="zh-CN" dirty="0"/>
              <a:t>increase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high</a:t>
            </a:r>
            <a:r>
              <a:rPr lang="zh-CN" altLang="en-US" dirty="0"/>
              <a:t> </a:t>
            </a:r>
            <a:r>
              <a:rPr lang="en-US" altLang="zh-CN" dirty="0"/>
              <a:t>redshift,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derived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ALMA</a:t>
            </a:r>
            <a:r>
              <a:rPr lang="zh-CN" altLang="en-US" dirty="0"/>
              <a:t> </a:t>
            </a:r>
            <a:r>
              <a:rPr lang="en-US" altLang="zh-CN" dirty="0"/>
              <a:t>HUDF.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37A7A-F001-4A4F-A27E-E61BFD04DFB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205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comparison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previous</a:t>
            </a:r>
            <a:r>
              <a:rPr lang="zh-CN" altLang="en-US" dirty="0"/>
              <a:t> </a:t>
            </a:r>
            <a:r>
              <a:rPr lang="en-US" altLang="zh-CN" dirty="0"/>
              <a:t>studies.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tightest</a:t>
            </a:r>
            <a:r>
              <a:rPr lang="zh-CN" altLang="en-US" dirty="0"/>
              <a:t> </a:t>
            </a:r>
            <a:r>
              <a:rPr lang="en-US" altLang="zh-CN" dirty="0"/>
              <a:t>constraint</a:t>
            </a:r>
            <a:r>
              <a:rPr lang="zh-CN" altLang="en-US" dirty="0"/>
              <a:t> </a:t>
            </a:r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far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epoch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reionization</a:t>
            </a:r>
            <a:r>
              <a:rPr lang="zh-CN" altLang="en-US" dirty="0"/>
              <a:t> </a:t>
            </a:r>
            <a:r>
              <a:rPr lang="en-US" altLang="zh-CN" dirty="0"/>
              <a:t>out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redshift</a:t>
            </a:r>
            <a:r>
              <a:rPr lang="zh-CN" altLang="en-US" dirty="0"/>
              <a:t> </a:t>
            </a:r>
            <a:r>
              <a:rPr lang="en-US" altLang="zh-CN" dirty="0"/>
              <a:t>around</a:t>
            </a:r>
            <a:r>
              <a:rPr lang="zh-CN" altLang="en-US" dirty="0"/>
              <a:t> </a:t>
            </a:r>
            <a:r>
              <a:rPr lang="en-US" altLang="zh-CN" dirty="0"/>
              <a:t>7.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37A7A-F001-4A4F-A27E-E61BFD04DFB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649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37A7A-F001-4A4F-A27E-E61BFD04DFB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78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Why</a:t>
            </a:r>
            <a:r>
              <a:rPr lang="zh-CN" altLang="en-US" dirty="0"/>
              <a:t> </a:t>
            </a:r>
            <a:r>
              <a:rPr lang="en-US" altLang="zh-CN" dirty="0"/>
              <a:t>do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want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find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ALMA</a:t>
            </a:r>
            <a:r>
              <a:rPr lang="zh-CN" altLang="en-US" dirty="0"/>
              <a:t> </a:t>
            </a:r>
            <a:r>
              <a:rPr lang="en-US" altLang="zh-CN" dirty="0"/>
              <a:t>counterparts?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most</a:t>
            </a:r>
            <a:r>
              <a:rPr lang="zh-CN" altLang="en-US" dirty="0"/>
              <a:t> </a:t>
            </a:r>
            <a:r>
              <a:rPr lang="en-US" altLang="zh-CN" dirty="0"/>
              <a:t>obscured</a:t>
            </a:r>
            <a:r>
              <a:rPr lang="zh-CN" altLang="en-US" dirty="0"/>
              <a:t> </a:t>
            </a:r>
            <a:r>
              <a:rPr lang="en-US" altLang="zh-CN" dirty="0"/>
              <a:t>galaxies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high</a:t>
            </a:r>
            <a:r>
              <a:rPr lang="zh-CN" altLang="en-US" dirty="0"/>
              <a:t> </a:t>
            </a:r>
            <a:r>
              <a:rPr lang="en-US" altLang="zh-CN" dirty="0"/>
              <a:t>redshift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either</a:t>
            </a:r>
            <a:r>
              <a:rPr lang="zh-CN" altLang="en-US" dirty="0"/>
              <a:t> </a:t>
            </a:r>
            <a:r>
              <a:rPr lang="en-US" altLang="zh-CN" dirty="0"/>
              <a:t>invisible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optical,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attenuation</a:t>
            </a:r>
            <a:r>
              <a:rPr lang="zh-CN" altLang="en-US" dirty="0"/>
              <a:t> </a:t>
            </a:r>
            <a:r>
              <a:rPr lang="en-US" altLang="zh-CN" dirty="0"/>
              <a:t>correction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near-infrared</a:t>
            </a:r>
            <a:r>
              <a:rPr lang="zh-CN" altLang="en-US" dirty="0"/>
              <a:t> </a:t>
            </a:r>
            <a:r>
              <a:rPr lang="en-US" altLang="zh-CN" dirty="0"/>
              <a:t>imaging.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you</a:t>
            </a:r>
            <a:r>
              <a:rPr lang="zh-CN" altLang="en-US" dirty="0"/>
              <a:t> </a:t>
            </a:r>
            <a:r>
              <a:rPr lang="en-US" altLang="zh-CN" dirty="0"/>
              <a:t>see</a:t>
            </a:r>
            <a:r>
              <a:rPr lang="zh-CN" altLang="en-US" dirty="0"/>
              <a:t> </a:t>
            </a:r>
            <a:r>
              <a:rPr lang="en-US" altLang="zh-CN" dirty="0"/>
              <a:t>through</a:t>
            </a:r>
            <a:r>
              <a:rPr lang="zh-CN" altLang="en-US" dirty="0"/>
              <a:t> </a:t>
            </a:r>
            <a:r>
              <a:rPr lang="en-US" altLang="zh-CN" dirty="0"/>
              <a:t>millimeter</a:t>
            </a:r>
            <a:r>
              <a:rPr lang="zh-CN" altLang="en-US" dirty="0"/>
              <a:t> </a:t>
            </a:r>
            <a:r>
              <a:rPr lang="en-US" altLang="zh-CN" dirty="0"/>
              <a:t>directly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dusty</a:t>
            </a:r>
            <a:r>
              <a:rPr lang="zh-CN" altLang="en-US" dirty="0"/>
              <a:t> </a:t>
            </a:r>
            <a:r>
              <a:rPr lang="en-US" altLang="zh-CN" dirty="0"/>
              <a:t>star</a:t>
            </a:r>
            <a:r>
              <a:rPr lang="zh-CN" altLang="en-US" dirty="0"/>
              <a:t> </a:t>
            </a:r>
            <a:r>
              <a:rPr lang="en-US" altLang="zh-CN" dirty="0"/>
              <a:t>formation,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physical</a:t>
            </a:r>
            <a:r>
              <a:rPr lang="zh-CN" altLang="en-US" dirty="0"/>
              <a:t> </a:t>
            </a:r>
            <a:r>
              <a:rPr lang="en-US" altLang="zh-CN" dirty="0"/>
              <a:t>properties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morphology</a:t>
            </a:r>
            <a:r>
              <a:rPr lang="zh-CN" altLang="en-US" dirty="0"/>
              <a:t> </a:t>
            </a:r>
            <a:r>
              <a:rPr lang="en-US" altLang="zh-CN" dirty="0"/>
              <a:t>might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different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you’d</a:t>
            </a:r>
            <a:r>
              <a:rPr lang="zh-CN" altLang="en-US" dirty="0"/>
              <a:t> </a:t>
            </a:r>
            <a:r>
              <a:rPr lang="en-US" altLang="zh-CN" dirty="0"/>
              <a:t>expect.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37A7A-F001-4A4F-A27E-E61BFD04DFB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569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population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dusty</a:t>
            </a:r>
            <a:r>
              <a:rPr lang="zh-CN" altLang="en-US" dirty="0"/>
              <a:t> </a:t>
            </a:r>
            <a:r>
              <a:rPr lang="en-US" altLang="zh-CN" dirty="0"/>
              <a:t>star-forming</a:t>
            </a:r>
            <a:r>
              <a:rPr lang="zh-CN" altLang="en-US" dirty="0"/>
              <a:t> </a:t>
            </a:r>
            <a:r>
              <a:rPr lang="en-US" altLang="zh-CN" dirty="0"/>
              <a:t>galaxies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interesting</a:t>
            </a:r>
            <a:r>
              <a:rPr lang="zh-CN" altLang="en-US" dirty="0"/>
              <a:t> </a:t>
            </a:r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also</a:t>
            </a:r>
            <a:r>
              <a:rPr lang="zh-CN" altLang="en-US" dirty="0"/>
              <a:t> </a:t>
            </a:r>
            <a:r>
              <a:rPr lang="en-US" altLang="zh-CN" dirty="0"/>
              <a:t>critical.</a:t>
            </a:r>
            <a:r>
              <a:rPr lang="zh-CN" altLang="en-US" dirty="0"/>
              <a:t> </a:t>
            </a:r>
            <a:r>
              <a:rPr lang="en-US" altLang="zh-CN" dirty="0"/>
              <a:t>They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dominant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intermediate</a:t>
            </a:r>
            <a:r>
              <a:rPr lang="zh-CN" altLang="en-US" dirty="0"/>
              <a:t> </a:t>
            </a:r>
            <a:r>
              <a:rPr lang="en-US" altLang="zh-CN" dirty="0"/>
              <a:t>redshift,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higher</a:t>
            </a:r>
            <a:r>
              <a:rPr lang="zh-CN" altLang="en-US" dirty="0"/>
              <a:t> </a:t>
            </a:r>
            <a:r>
              <a:rPr lang="en-US" altLang="zh-CN" dirty="0"/>
              <a:t>redshifts,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see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large</a:t>
            </a:r>
            <a:r>
              <a:rPr lang="zh-CN" altLang="en-US" dirty="0"/>
              <a:t> </a:t>
            </a:r>
            <a:r>
              <a:rPr lang="en-US" altLang="zh-CN" dirty="0"/>
              <a:t>uncertainty</a:t>
            </a:r>
            <a:r>
              <a:rPr lang="zh-CN" altLang="en-US" dirty="0"/>
              <a:t> </a:t>
            </a:r>
            <a:r>
              <a:rPr lang="en-US" altLang="zh-CN" dirty="0"/>
              <a:t>because</a:t>
            </a:r>
            <a:r>
              <a:rPr lang="zh-CN" altLang="en-US" dirty="0"/>
              <a:t> </a:t>
            </a:r>
            <a:r>
              <a:rPr lang="en-US" altLang="zh-CN" dirty="0"/>
              <a:t>there’s</a:t>
            </a:r>
            <a:r>
              <a:rPr lang="zh-CN" altLang="en-US" dirty="0"/>
              <a:t> </a:t>
            </a:r>
            <a:r>
              <a:rPr lang="en-US" altLang="zh-CN" dirty="0"/>
              <a:t>little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constrain</a:t>
            </a:r>
            <a:r>
              <a:rPr lang="zh-CN" altLang="en-US" dirty="0"/>
              <a:t> </a:t>
            </a:r>
            <a:r>
              <a:rPr lang="en-US" altLang="zh-CN" dirty="0"/>
              <a:t>them.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intuitive</a:t>
            </a:r>
            <a:r>
              <a:rPr lang="zh-CN" altLang="en-US" dirty="0"/>
              <a:t> </a:t>
            </a:r>
            <a:r>
              <a:rPr lang="en-US" altLang="zh-CN" dirty="0"/>
              <a:t>solution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course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survey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large</a:t>
            </a:r>
            <a:r>
              <a:rPr lang="zh-CN" altLang="en-US" dirty="0"/>
              <a:t> </a:t>
            </a:r>
            <a:r>
              <a:rPr lang="en-US" altLang="zh-CN" dirty="0"/>
              <a:t>field,</a:t>
            </a:r>
            <a:r>
              <a:rPr lang="zh-CN" altLang="en-US" dirty="0"/>
              <a:t> </a:t>
            </a:r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mm</a:t>
            </a:r>
            <a:r>
              <a:rPr lang="zh-CN" altLang="en-US" dirty="0"/>
              <a:t> </a:t>
            </a:r>
            <a:r>
              <a:rPr lang="en-US" altLang="zh-CN" dirty="0"/>
              <a:t>instrument</a:t>
            </a:r>
            <a:r>
              <a:rPr lang="zh-CN" altLang="en-US" dirty="0"/>
              <a:t> </a:t>
            </a:r>
            <a:r>
              <a:rPr lang="en-US" altLang="zh-CN" dirty="0"/>
              <a:t>features</a:t>
            </a:r>
            <a:r>
              <a:rPr lang="zh-CN" altLang="en-US" dirty="0"/>
              <a:t> </a:t>
            </a:r>
            <a:r>
              <a:rPr lang="en-US" altLang="zh-CN" dirty="0"/>
              <a:t>make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very</a:t>
            </a:r>
            <a:r>
              <a:rPr lang="zh-CN" altLang="en-US" dirty="0"/>
              <a:t> </a:t>
            </a:r>
            <a:r>
              <a:rPr lang="en-US" altLang="zh-CN" dirty="0"/>
              <a:t>difficult.</a:t>
            </a:r>
            <a:r>
              <a:rPr lang="zh-CN" altLang="en-US" dirty="0"/>
              <a:t> </a:t>
            </a:r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mean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proposing</a:t>
            </a:r>
            <a:r>
              <a:rPr lang="zh-CN" altLang="en-US" dirty="0"/>
              <a:t> </a:t>
            </a:r>
            <a:r>
              <a:rPr lang="en-US" altLang="zh-CN" dirty="0"/>
              <a:t>large</a:t>
            </a:r>
            <a:r>
              <a:rPr lang="zh-CN" altLang="en-US" dirty="0"/>
              <a:t> </a:t>
            </a:r>
            <a:r>
              <a:rPr lang="en-US" altLang="zh-CN" dirty="0"/>
              <a:t>ALMA</a:t>
            </a:r>
            <a:r>
              <a:rPr lang="zh-CN" altLang="en-US" dirty="0"/>
              <a:t> </a:t>
            </a:r>
            <a:r>
              <a:rPr lang="en-US" altLang="zh-CN" dirty="0"/>
              <a:t>surveys,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also</a:t>
            </a:r>
            <a:r>
              <a:rPr lang="zh-CN" altLang="en-US" dirty="0"/>
              <a:t> </a:t>
            </a:r>
            <a:r>
              <a:rPr lang="en-US" altLang="zh-CN" dirty="0"/>
              <a:t>collect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public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field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‘semi-survey’.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37A7A-F001-4A4F-A27E-E61BFD04DFB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29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starting</a:t>
            </a:r>
            <a:r>
              <a:rPr lang="zh-CN" altLang="en-US" dirty="0"/>
              <a:t> </a:t>
            </a:r>
            <a:r>
              <a:rPr lang="en-US" altLang="zh-CN" dirty="0"/>
              <a:t>point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work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A3COSMOS,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collection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public</a:t>
            </a:r>
            <a:r>
              <a:rPr lang="zh-CN" altLang="en-US" dirty="0"/>
              <a:t> </a:t>
            </a:r>
            <a:r>
              <a:rPr lang="en-US" altLang="zh-CN" dirty="0"/>
              <a:t>ALMA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COSMOS.</a:t>
            </a:r>
            <a:r>
              <a:rPr lang="zh-CN" altLang="en-US" dirty="0"/>
              <a:t> </a:t>
            </a:r>
            <a:r>
              <a:rPr lang="en-US" altLang="zh-CN" dirty="0"/>
              <a:t>Blind</a:t>
            </a:r>
            <a:r>
              <a:rPr lang="zh-CN" altLang="en-US" dirty="0"/>
              <a:t> </a:t>
            </a:r>
            <a:r>
              <a:rPr lang="en-US" altLang="zh-CN" dirty="0"/>
              <a:t>surveys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covered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field,</a:t>
            </a:r>
            <a:r>
              <a:rPr lang="zh-CN" altLang="en-US" dirty="0"/>
              <a:t> </a:t>
            </a:r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because</a:t>
            </a:r>
            <a:r>
              <a:rPr lang="zh-CN" altLang="en-US" dirty="0"/>
              <a:t> </a:t>
            </a:r>
            <a:r>
              <a:rPr lang="en-US" altLang="zh-CN" dirty="0"/>
              <a:t>they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shallow,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brightest</a:t>
            </a:r>
            <a:r>
              <a:rPr lang="zh-CN" altLang="en-US" dirty="0"/>
              <a:t> </a:t>
            </a:r>
            <a:r>
              <a:rPr lang="en-US" altLang="zh-CN" dirty="0"/>
              <a:t>mm</a:t>
            </a:r>
            <a:r>
              <a:rPr lang="zh-CN" altLang="en-US" dirty="0"/>
              <a:t> </a:t>
            </a:r>
            <a:r>
              <a:rPr lang="en-US" altLang="zh-CN" dirty="0"/>
              <a:t>sources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detected.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collecting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different</a:t>
            </a:r>
            <a:r>
              <a:rPr lang="zh-CN" altLang="en-US" dirty="0"/>
              <a:t> </a:t>
            </a:r>
            <a:r>
              <a:rPr lang="en-US" altLang="zh-CN" dirty="0"/>
              <a:t>ALMA</a:t>
            </a:r>
            <a:r>
              <a:rPr lang="zh-CN" altLang="en-US" dirty="0"/>
              <a:t> </a:t>
            </a:r>
            <a:r>
              <a:rPr lang="en-US" altLang="zh-CN" dirty="0"/>
              <a:t>programs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field,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sample</a:t>
            </a:r>
            <a:r>
              <a:rPr lang="zh-CN" altLang="en-US" dirty="0"/>
              <a:t> </a:t>
            </a:r>
            <a:r>
              <a:rPr lang="en-US" altLang="zh-CN" dirty="0"/>
              <a:t>10</a:t>
            </a:r>
            <a:r>
              <a:rPr lang="zh-CN" altLang="en-US" dirty="0"/>
              <a:t> </a:t>
            </a:r>
            <a:r>
              <a:rPr lang="en-US" altLang="zh-CN" dirty="0"/>
              <a:t>times</a:t>
            </a:r>
            <a:r>
              <a:rPr lang="zh-CN" altLang="en-US" dirty="0"/>
              <a:t> </a:t>
            </a:r>
            <a:r>
              <a:rPr lang="en-US" altLang="zh-CN" dirty="0"/>
              <a:t>larger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spanning</a:t>
            </a:r>
            <a:r>
              <a:rPr lang="zh-CN" altLang="en-US" dirty="0"/>
              <a:t> </a:t>
            </a: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orders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magnitude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flux.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sample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128</a:t>
            </a:r>
            <a:r>
              <a:rPr lang="zh-CN" altLang="en-US" dirty="0"/>
              <a:t> </a:t>
            </a:r>
            <a:r>
              <a:rPr lang="en-US" altLang="zh-CN" dirty="0"/>
              <a:t>ALMA</a:t>
            </a:r>
            <a:r>
              <a:rPr lang="zh-CN" altLang="en-US" dirty="0"/>
              <a:t> </a:t>
            </a:r>
            <a:r>
              <a:rPr lang="en-US" altLang="zh-CN" dirty="0"/>
              <a:t>sources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PRIMER</a:t>
            </a:r>
            <a:r>
              <a:rPr lang="zh-CN" altLang="en-US" dirty="0"/>
              <a:t> </a:t>
            </a:r>
            <a:r>
              <a:rPr lang="en-US" altLang="zh-CN" dirty="0"/>
              <a:t>COSMOS</a:t>
            </a:r>
            <a:r>
              <a:rPr lang="zh-CN" altLang="en-US" dirty="0"/>
              <a:t> </a:t>
            </a:r>
            <a:r>
              <a:rPr lang="en-US" altLang="zh-CN" dirty="0"/>
              <a:t>footprint.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37A7A-F001-4A4F-A27E-E61BFD04DFB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168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course,</a:t>
            </a:r>
            <a:r>
              <a:rPr lang="zh-CN" altLang="en-US" dirty="0"/>
              <a:t> </a:t>
            </a:r>
            <a:r>
              <a:rPr lang="en-US" altLang="zh-CN" dirty="0"/>
              <a:t>you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infer</a:t>
            </a:r>
            <a:r>
              <a:rPr lang="zh-CN" altLang="en-US" dirty="0"/>
              <a:t> </a:t>
            </a:r>
            <a:r>
              <a:rPr lang="en-US" altLang="zh-CN" dirty="0"/>
              <a:t>dust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star-forming</a:t>
            </a:r>
            <a:r>
              <a:rPr lang="zh-CN" altLang="en-US" dirty="0"/>
              <a:t> </a:t>
            </a:r>
            <a:r>
              <a:rPr lang="en-US" altLang="zh-CN" dirty="0"/>
              <a:t>properties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dust,</a:t>
            </a:r>
            <a:r>
              <a:rPr lang="zh-CN" altLang="en-US" dirty="0"/>
              <a:t> </a:t>
            </a:r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other</a:t>
            </a:r>
            <a:r>
              <a:rPr lang="zh-CN" altLang="en-US" dirty="0"/>
              <a:t> </a:t>
            </a:r>
            <a:r>
              <a:rPr lang="en-US" altLang="zh-CN" dirty="0"/>
              <a:t>properties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strong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JWST</a:t>
            </a:r>
            <a:r>
              <a:rPr lang="zh-CN" altLang="en-US" dirty="0"/>
              <a:t> </a:t>
            </a:r>
            <a:r>
              <a:rPr lang="en-US" altLang="zh-CN" dirty="0"/>
              <a:t>PRIMER,</a:t>
            </a:r>
            <a:r>
              <a:rPr lang="zh-CN" altLang="en-US" dirty="0"/>
              <a:t> </a:t>
            </a:r>
            <a:r>
              <a:rPr lang="en-US" altLang="zh-CN" dirty="0"/>
              <a:t>NIRCam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MIRI,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UltraVISTA.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37A7A-F001-4A4F-A27E-E61BFD04DFB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1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JWST</a:t>
            </a:r>
            <a:r>
              <a:rPr lang="zh-CN" altLang="en-US" dirty="0"/>
              <a:t> </a:t>
            </a:r>
            <a:r>
              <a:rPr lang="en-US" altLang="zh-CN" dirty="0"/>
              <a:t>PRIMER</a:t>
            </a:r>
            <a:r>
              <a:rPr lang="zh-CN" altLang="en-US" dirty="0"/>
              <a:t> </a:t>
            </a:r>
            <a:r>
              <a:rPr lang="en-US" altLang="zh-CN" dirty="0"/>
              <a:t>has</a:t>
            </a:r>
            <a:r>
              <a:rPr lang="zh-CN" altLang="en-US" dirty="0"/>
              <a:t> </a:t>
            </a:r>
            <a:r>
              <a:rPr lang="en-US" altLang="zh-CN" dirty="0"/>
              <a:t>100%</a:t>
            </a:r>
            <a:r>
              <a:rPr lang="zh-CN" altLang="en-US" dirty="0"/>
              <a:t> </a:t>
            </a:r>
            <a:r>
              <a:rPr lang="en-US" altLang="zh-CN" dirty="0"/>
              <a:t>detect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ALMA</a:t>
            </a:r>
            <a:r>
              <a:rPr lang="zh-CN" altLang="en-US" dirty="0"/>
              <a:t> </a:t>
            </a:r>
            <a:r>
              <a:rPr lang="en-US" altLang="zh-CN" dirty="0"/>
              <a:t>sources,</a:t>
            </a:r>
            <a:r>
              <a:rPr lang="zh-CN" altLang="en-US" dirty="0"/>
              <a:t> </a:t>
            </a:r>
            <a:r>
              <a:rPr lang="en-US" altLang="zh-CN" dirty="0"/>
              <a:t>no</a:t>
            </a:r>
            <a:r>
              <a:rPr lang="zh-CN" altLang="en-US" dirty="0"/>
              <a:t> </a:t>
            </a:r>
            <a:r>
              <a:rPr lang="en-US" altLang="zh-CN" dirty="0"/>
              <a:t>matter</a:t>
            </a:r>
            <a:r>
              <a:rPr lang="zh-CN" altLang="en-US" dirty="0"/>
              <a:t> </a:t>
            </a:r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bright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faint</a:t>
            </a:r>
            <a:r>
              <a:rPr lang="zh-CN" altLang="en-US" dirty="0"/>
              <a:t> </a:t>
            </a:r>
            <a:r>
              <a:rPr lang="en-US" altLang="zh-CN" dirty="0"/>
              <a:t>they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mm.</a:t>
            </a:r>
            <a:r>
              <a:rPr lang="zh-CN" altLang="en-US" dirty="0"/>
              <a:t> </a:t>
            </a:r>
            <a:r>
              <a:rPr lang="en-US" altLang="zh-CN" dirty="0"/>
              <a:t>These</a:t>
            </a:r>
            <a:r>
              <a:rPr lang="zh-CN" altLang="en-US" dirty="0"/>
              <a:t> </a:t>
            </a:r>
            <a:r>
              <a:rPr lang="en-US" altLang="zh-CN" dirty="0"/>
              <a:t>gifs</a:t>
            </a:r>
            <a:r>
              <a:rPr lang="zh-CN" altLang="en-US" dirty="0"/>
              <a:t> </a:t>
            </a:r>
            <a:r>
              <a:rPr lang="en-US" altLang="zh-CN" dirty="0"/>
              <a:t>show</a:t>
            </a:r>
            <a:r>
              <a:rPr lang="zh-CN" altLang="en-US" dirty="0"/>
              <a:t> </a:t>
            </a:r>
            <a:r>
              <a:rPr lang="en-US" altLang="zh-CN" dirty="0"/>
              <a:t>their</a:t>
            </a:r>
            <a:r>
              <a:rPr lang="zh-CN" altLang="en-US" dirty="0"/>
              <a:t> </a:t>
            </a:r>
            <a:r>
              <a:rPr lang="en-US" altLang="zh-CN" dirty="0"/>
              <a:t>morphology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different</a:t>
            </a:r>
            <a:r>
              <a:rPr lang="zh-CN" altLang="en-US" dirty="0"/>
              <a:t> </a:t>
            </a:r>
            <a:r>
              <a:rPr lang="en-US" altLang="zh-CN" dirty="0"/>
              <a:t>JWST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HST</a:t>
            </a:r>
            <a:r>
              <a:rPr lang="zh-CN" altLang="en-US" dirty="0"/>
              <a:t> </a:t>
            </a:r>
            <a:r>
              <a:rPr lang="en-US" altLang="zh-CN" dirty="0"/>
              <a:t>filters.</a:t>
            </a:r>
            <a:r>
              <a:rPr lang="zh-CN" altLang="en-US" dirty="0"/>
              <a:t> </a:t>
            </a:r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them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invisible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 err="1"/>
              <a:t>hubble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sample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zoo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different</a:t>
            </a:r>
            <a:r>
              <a:rPr lang="zh-CN" altLang="en-US" dirty="0"/>
              <a:t> </a:t>
            </a:r>
            <a:r>
              <a:rPr lang="en-US" altLang="zh-CN" dirty="0"/>
              <a:t>galaxies.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37A7A-F001-4A4F-A27E-E61BFD04DFB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741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JWST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gave</a:t>
            </a:r>
            <a:r>
              <a:rPr lang="zh-CN" altLang="en-US" dirty="0"/>
              <a:t> </a:t>
            </a:r>
            <a:r>
              <a:rPr lang="en-US" altLang="zh-CN" dirty="0"/>
              <a:t>us</a:t>
            </a:r>
            <a:r>
              <a:rPr lang="zh-CN" altLang="en-US" dirty="0"/>
              <a:t> </a:t>
            </a:r>
            <a:r>
              <a:rPr lang="en-US" altLang="zh-CN" dirty="0"/>
              <a:t>excellent</a:t>
            </a:r>
            <a:r>
              <a:rPr lang="zh-CN" altLang="en-US" dirty="0"/>
              <a:t> </a:t>
            </a:r>
            <a:r>
              <a:rPr lang="en-US" altLang="zh-CN" dirty="0"/>
              <a:t>photo-z.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half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sample,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spec-z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literature,</a:t>
            </a:r>
            <a:r>
              <a:rPr lang="zh-CN" altLang="en-US" dirty="0"/>
              <a:t> </a:t>
            </a:r>
            <a:r>
              <a:rPr lang="en-US" altLang="zh-CN" dirty="0"/>
              <a:t>they’re</a:t>
            </a:r>
            <a:r>
              <a:rPr lang="zh-CN" altLang="en-US" dirty="0"/>
              <a:t> </a:t>
            </a:r>
            <a:r>
              <a:rPr lang="en-US" altLang="zh-CN" dirty="0"/>
              <a:t>highly</a:t>
            </a:r>
            <a:r>
              <a:rPr lang="zh-CN" altLang="en-US" dirty="0"/>
              <a:t> </a:t>
            </a:r>
            <a:r>
              <a:rPr lang="en-US" altLang="zh-CN" dirty="0"/>
              <a:t>consistent</a:t>
            </a:r>
            <a:r>
              <a:rPr lang="zh-CN" altLang="en-US" dirty="0"/>
              <a:t> </a:t>
            </a:r>
            <a:r>
              <a:rPr lang="en-US" altLang="zh-CN" dirty="0"/>
              <a:t>apart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several</a:t>
            </a:r>
            <a:r>
              <a:rPr lang="zh-CN" altLang="en-US" dirty="0"/>
              <a:t> </a:t>
            </a:r>
            <a:r>
              <a:rPr lang="en-US" altLang="zh-CN" dirty="0"/>
              <a:t>outliers.</a:t>
            </a:r>
            <a:r>
              <a:rPr lang="zh-CN" altLang="en-US" dirty="0"/>
              <a:t> </a:t>
            </a:r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sense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where</a:t>
            </a:r>
            <a:r>
              <a:rPr lang="zh-CN" altLang="en-US" dirty="0"/>
              <a:t> </a:t>
            </a:r>
            <a:r>
              <a:rPr lang="en-US" altLang="zh-CN" dirty="0"/>
              <a:t>they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cosmic</a:t>
            </a:r>
            <a:r>
              <a:rPr lang="zh-CN" altLang="en-US" dirty="0"/>
              <a:t> </a:t>
            </a:r>
            <a:r>
              <a:rPr lang="en-US" altLang="zh-CN" dirty="0"/>
              <a:t>history,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stellar</a:t>
            </a:r>
            <a:r>
              <a:rPr lang="zh-CN" altLang="en-US" dirty="0"/>
              <a:t> </a:t>
            </a:r>
            <a:r>
              <a:rPr lang="en-US" altLang="zh-CN" dirty="0"/>
              <a:t>mass</a:t>
            </a:r>
            <a:r>
              <a:rPr lang="zh-CN" altLang="en-US" dirty="0"/>
              <a:t> </a:t>
            </a:r>
            <a:r>
              <a:rPr lang="en-US" altLang="zh-CN" dirty="0"/>
              <a:t>estimate.</a:t>
            </a:r>
            <a:r>
              <a:rPr lang="zh-CN" altLang="en-US" dirty="0"/>
              <a:t> </a:t>
            </a:r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sample</a:t>
            </a:r>
            <a:r>
              <a:rPr lang="zh-CN" altLang="en-US" dirty="0"/>
              <a:t> </a:t>
            </a:r>
            <a:r>
              <a:rPr lang="en-US" altLang="zh-CN" dirty="0"/>
              <a:t>connects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UV-bright</a:t>
            </a:r>
            <a:r>
              <a:rPr lang="zh-CN" altLang="en-US" dirty="0"/>
              <a:t> </a:t>
            </a:r>
            <a:r>
              <a:rPr lang="en-US" altLang="zh-CN" dirty="0"/>
              <a:t>galaxies</a:t>
            </a:r>
            <a:r>
              <a:rPr lang="zh-CN" altLang="en-US" dirty="0"/>
              <a:t> </a:t>
            </a:r>
            <a:r>
              <a:rPr lang="en-US" altLang="zh-CN" dirty="0"/>
              <a:t>selected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optical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near-infrared,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normal</a:t>
            </a:r>
            <a:r>
              <a:rPr lang="zh-CN" altLang="en-US" dirty="0"/>
              <a:t> </a:t>
            </a:r>
            <a:r>
              <a:rPr lang="en-US" altLang="zh-CN" dirty="0"/>
              <a:t>SMG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intermediate</a:t>
            </a:r>
            <a:r>
              <a:rPr lang="zh-CN" altLang="en-US" dirty="0"/>
              <a:t> </a:t>
            </a:r>
            <a:r>
              <a:rPr lang="en-US" altLang="zh-CN" dirty="0"/>
              <a:t>redshifts.</a:t>
            </a:r>
            <a:r>
              <a:rPr lang="zh-CN" altLang="en-US" dirty="0"/>
              <a:t> </a:t>
            </a:r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sample</a:t>
            </a:r>
            <a:r>
              <a:rPr lang="zh-CN" altLang="en-US" dirty="0"/>
              <a:t> </a:t>
            </a:r>
            <a:r>
              <a:rPr lang="en-US" altLang="zh-CN" dirty="0"/>
              <a:t>goes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way</a:t>
            </a:r>
            <a:r>
              <a:rPr lang="zh-CN" altLang="en-US" dirty="0"/>
              <a:t> </a:t>
            </a:r>
            <a:r>
              <a:rPr lang="en-US" altLang="zh-CN" dirty="0"/>
              <a:t>up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redshift</a:t>
            </a:r>
            <a:r>
              <a:rPr lang="zh-CN" altLang="en-US" dirty="0"/>
              <a:t> </a:t>
            </a:r>
            <a:r>
              <a:rPr lang="en-US" altLang="zh-CN" dirty="0"/>
              <a:t>7.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37A7A-F001-4A4F-A27E-E61BFD04DFB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11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Unsurprisingly,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vast</a:t>
            </a:r>
            <a:r>
              <a:rPr lang="zh-CN" altLang="en-US" dirty="0"/>
              <a:t> </a:t>
            </a:r>
            <a:r>
              <a:rPr lang="en-US" altLang="zh-CN" dirty="0"/>
              <a:t>majority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targets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very</a:t>
            </a:r>
            <a:r>
              <a:rPr lang="zh-CN" altLang="en-US" dirty="0"/>
              <a:t> </a:t>
            </a:r>
            <a:r>
              <a:rPr lang="en-US" altLang="zh-CN" dirty="0"/>
              <a:t>dusty.</a:t>
            </a:r>
            <a:r>
              <a:rPr lang="zh-CN" altLang="en-US" dirty="0"/>
              <a:t> </a:t>
            </a:r>
            <a:r>
              <a:rPr lang="en-US" altLang="zh-CN" dirty="0"/>
              <a:t>Over</a:t>
            </a:r>
            <a:r>
              <a:rPr lang="zh-CN" altLang="en-US" dirty="0"/>
              <a:t> </a:t>
            </a:r>
            <a:r>
              <a:rPr lang="en-US" altLang="zh-CN" dirty="0"/>
              <a:t>80%</a:t>
            </a:r>
            <a:r>
              <a:rPr lang="zh-CN" altLang="en-US" dirty="0"/>
              <a:t> </a:t>
            </a:r>
            <a:r>
              <a:rPr lang="en-US" altLang="zh-CN" dirty="0"/>
              <a:t>star</a:t>
            </a:r>
            <a:r>
              <a:rPr lang="zh-CN" altLang="en-US" dirty="0"/>
              <a:t> </a:t>
            </a:r>
            <a:r>
              <a:rPr lang="en-US" altLang="zh-CN" dirty="0"/>
              <a:t>formation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obscured.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when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source</a:t>
            </a:r>
            <a:r>
              <a:rPr lang="zh-CN" altLang="en-US" dirty="0"/>
              <a:t> </a:t>
            </a:r>
            <a:r>
              <a:rPr lang="en-US" altLang="zh-CN" dirty="0"/>
              <a:t>becomes</a:t>
            </a:r>
            <a:r>
              <a:rPr lang="zh-CN" altLang="en-US" dirty="0"/>
              <a:t> </a:t>
            </a:r>
            <a:r>
              <a:rPr lang="en-US" altLang="zh-CN" dirty="0"/>
              <a:t>very</a:t>
            </a:r>
            <a:r>
              <a:rPr lang="zh-CN" altLang="en-US" dirty="0"/>
              <a:t> </a:t>
            </a:r>
            <a:r>
              <a:rPr lang="en-US" altLang="zh-CN" dirty="0"/>
              <a:t>dusty,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accuracy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attenuation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NIR</a:t>
            </a:r>
            <a:r>
              <a:rPr lang="zh-CN" altLang="en-US" dirty="0"/>
              <a:t> </a:t>
            </a:r>
            <a:r>
              <a:rPr lang="en-US" altLang="zh-CN" dirty="0"/>
              <a:t>SED</a:t>
            </a:r>
            <a:r>
              <a:rPr lang="zh-CN" altLang="en-US" dirty="0"/>
              <a:t> </a:t>
            </a:r>
            <a:r>
              <a:rPr lang="en-US" altLang="zh-CN" dirty="0"/>
              <a:t>fitting</a:t>
            </a:r>
            <a:r>
              <a:rPr lang="zh-CN" altLang="en-US" dirty="0"/>
              <a:t> </a:t>
            </a:r>
            <a:r>
              <a:rPr lang="en-US" altLang="zh-CN" dirty="0"/>
              <a:t>becomes</a:t>
            </a:r>
            <a:r>
              <a:rPr lang="zh-CN" altLang="en-US" dirty="0"/>
              <a:t> </a:t>
            </a:r>
            <a:r>
              <a:rPr lang="en-US" altLang="zh-CN" dirty="0"/>
              <a:t>worse.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37A7A-F001-4A4F-A27E-E61BFD04DFB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48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 </a:t>
            </a:r>
            <a:r>
              <a:rPr lang="en-US" altLang="zh-CN" dirty="0"/>
              <a:t>majority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SFR</a:t>
            </a:r>
            <a:r>
              <a:rPr lang="zh-CN" altLang="en-US" dirty="0"/>
              <a:t> </a:t>
            </a:r>
            <a:r>
              <a:rPr lang="en-US" altLang="zh-CN" dirty="0"/>
              <a:t>comes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FIR.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see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main-sequence</a:t>
            </a:r>
            <a:r>
              <a:rPr lang="zh-CN" altLang="en-US" dirty="0"/>
              <a:t> </a:t>
            </a:r>
            <a:r>
              <a:rPr lang="en-US" altLang="zh-CN" dirty="0"/>
              <a:t>correlation</a:t>
            </a:r>
            <a:r>
              <a:rPr lang="zh-CN" altLang="en-US" dirty="0"/>
              <a:t> </a:t>
            </a:r>
            <a:r>
              <a:rPr lang="en-US" altLang="zh-CN" dirty="0"/>
              <a:t>between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total</a:t>
            </a:r>
            <a:r>
              <a:rPr lang="zh-CN" altLang="en-US" dirty="0"/>
              <a:t> </a:t>
            </a:r>
            <a:r>
              <a:rPr lang="en-US" altLang="zh-CN" dirty="0"/>
              <a:t>SFR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stellar</a:t>
            </a:r>
            <a:r>
              <a:rPr lang="zh-CN" altLang="en-US" dirty="0"/>
              <a:t> </a:t>
            </a:r>
            <a:r>
              <a:rPr lang="en-US" altLang="zh-CN" dirty="0"/>
              <a:t>mass</a:t>
            </a:r>
            <a:r>
              <a:rPr lang="zh-CN" altLang="en-US" dirty="0"/>
              <a:t> </a:t>
            </a:r>
            <a:r>
              <a:rPr lang="en-US" altLang="zh-CN" dirty="0"/>
              <a:t>–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aware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they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derived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independent</a:t>
            </a:r>
            <a:r>
              <a:rPr lang="zh-CN" altLang="en-US" dirty="0"/>
              <a:t> </a:t>
            </a:r>
            <a:r>
              <a:rPr lang="en-US" altLang="zh-CN" dirty="0"/>
              <a:t>methods,</a:t>
            </a:r>
            <a:r>
              <a:rPr lang="zh-CN" altLang="en-US" dirty="0"/>
              <a:t> </a:t>
            </a:r>
            <a:r>
              <a:rPr lang="en-US" altLang="zh-CN" dirty="0"/>
              <a:t>no</a:t>
            </a:r>
            <a:r>
              <a:rPr lang="zh-CN" altLang="en-US" dirty="0"/>
              <a:t> </a:t>
            </a:r>
            <a:r>
              <a:rPr lang="en-US" altLang="zh-CN" dirty="0"/>
              <a:t>dependency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SED</a:t>
            </a:r>
            <a:r>
              <a:rPr lang="zh-CN" altLang="en-US" dirty="0"/>
              <a:t> </a:t>
            </a:r>
            <a:r>
              <a:rPr lang="en-US" altLang="zh-CN" dirty="0"/>
              <a:t>fitting</a:t>
            </a:r>
            <a:r>
              <a:rPr lang="zh-CN" altLang="en-US" dirty="0"/>
              <a:t> </a:t>
            </a:r>
            <a:r>
              <a:rPr lang="en-US" altLang="zh-CN" dirty="0"/>
              <a:t>degeneracy.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ALMA</a:t>
            </a:r>
            <a:r>
              <a:rPr lang="zh-CN" altLang="en-US" dirty="0"/>
              <a:t> </a:t>
            </a:r>
            <a:r>
              <a:rPr lang="en-US" altLang="zh-CN" dirty="0"/>
              <a:t>sources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very</a:t>
            </a:r>
            <a:r>
              <a:rPr lang="zh-CN" altLang="en-US" dirty="0"/>
              <a:t> </a:t>
            </a:r>
            <a:r>
              <a:rPr lang="en-US" altLang="zh-CN" dirty="0"/>
              <a:t>massive,</a:t>
            </a:r>
            <a:r>
              <a:rPr lang="zh-CN" altLang="en-US" dirty="0"/>
              <a:t> </a:t>
            </a:r>
            <a:r>
              <a:rPr lang="en-US" altLang="zh-CN" dirty="0"/>
              <a:t>over</a:t>
            </a:r>
            <a:r>
              <a:rPr lang="zh-CN" altLang="en-US" dirty="0"/>
              <a:t> </a:t>
            </a:r>
            <a:r>
              <a:rPr lang="en-US" altLang="zh-CN" dirty="0"/>
              <a:t>10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10</a:t>
            </a:r>
            <a:r>
              <a:rPr lang="zh-CN" altLang="en-US" dirty="0"/>
              <a:t> </a:t>
            </a:r>
            <a:r>
              <a:rPr lang="en-US" altLang="zh-CN" dirty="0"/>
              <a:t>solar</a:t>
            </a:r>
            <a:r>
              <a:rPr lang="zh-CN" altLang="en-US" dirty="0"/>
              <a:t> </a:t>
            </a:r>
            <a:r>
              <a:rPr lang="en-US" altLang="zh-CN" dirty="0"/>
              <a:t>mass.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even</a:t>
            </a:r>
            <a:r>
              <a:rPr lang="zh-CN" altLang="en-US" dirty="0"/>
              <a:t> </a:t>
            </a:r>
            <a:r>
              <a:rPr lang="en-US" altLang="zh-CN" dirty="0"/>
              <a:t>see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rise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star</a:t>
            </a:r>
            <a:r>
              <a:rPr lang="zh-CN" altLang="en-US" dirty="0"/>
              <a:t> </a:t>
            </a:r>
            <a:r>
              <a:rPr lang="en-US" altLang="zh-CN" dirty="0"/>
              <a:t>formation</a:t>
            </a:r>
            <a:r>
              <a:rPr lang="zh-CN" altLang="en-US" dirty="0"/>
              <a:t> </a:t>
            </a:r>
            <a:r>
              <a:rPr lang="en-US" altLang="zh-CN" dirty="0"/>
              <a:t>efficiency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higher</a:t>
            </a:r>
            <a:r>
              <a:rPr lang="zh-CN" altLang="en-US" dirty="0"/>
              <a:t> </a:t>
            </a:r>
            <a:r>
              <a:rPr lang="en-US" altLang="zh-CN" dirty="0"/>
              <a:t>redshift.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37A7A-F001-4A4F-A27E-E61BFD04DFB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34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E6330-E2BC-7D2E-C452-B82AD327F0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4DBBFD-4C67-7984-C8F9-0A3C245DD8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AE074-8F69-CD2D-1696-975214AA2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B2E5-68C5-474D-B640-0A7FEB6F2537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80A41-E0C3-F1F0-B356-1B4C38B2A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BC5EA-485C-79F2-D8A6-1D93AC151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A1552-DB5B-ED4C-89C7-DC6A4CD91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7436E-2DA0-E3A5-2C65-624BB7C25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B6D68A-04A3-A4E0-C7A3-C96521DED1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C1C70-9F81-97F8-8580-B21F33659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B2E5-68C5-474D-B640-0A7FEB6F2537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6F7D2-9DCD-9FC1-F2E2-4D1DE76B9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5D64B-4955-DFAE-4056-1817632B7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A1552-DB5B-ED4C-89C7-DC6A4CD91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622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EB1F75-418D-CBBE-5EA0-46AF757E3D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50D076-1CAC-185E-576B-6129C4BA6B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CDD60-176A-55FA-6C33-892C52DA7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B2E5-68C5-474D-B640-0A7FEB6F2537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3AE86-ADCE-EE11-A4DF-ADDF81385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17BC6-0EF0-350F-5E8F-161E937A0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A1552-DB5B-ED4C-89C7-DC6A4CD91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578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96060-9E86-B2CB-E886-9FD3784C8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425AB-139E-D873-7ACD-01DF3594D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006C5-2C9B-99CE-DFEA-8FC92D383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B2E5-68C5-474D-B640-0A7FEB6F2537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4818D-90F6-5E45-65EA-5BAD2ED59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12561-15E7-BD77-42FD-E30C428A5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A1552-DB5B-ED4C-89C7-DC6A4CD91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892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1AF48-80F5-13E5-FF0D-E6DA232BD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C2383-64BE-7817-C15D-C7EA0B1BD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C8139-6A08-1719-FE88-BE108E7F1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B2E5-68C5-474D-B640-0A7FEB6F2537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BE59A-ADDE-D3AC-3F8C-C4E181498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BBAB3A-0E0F-925C-27E3-2CB49814A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A1552-DB5B-ED4C-89C7-DC6A4CD91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592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06600-4890-5E0F-6B6B-88E784C23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FEE6C-4B51-95AC-C732-4966D319E0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06E815-ECF8-B5ED-8B6A-BB749BE0E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295818-F928-941A-BF02-6ED7DF8B1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B2E5-68C5-474D-B640-0A7FEB6F2537}" type="datetimeFigureOut">
              <a:rPr lang="en-US" smtClean="0"/>
              <a:t>7/7/25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C41BCF-5E85-B7D1-D9CD-4B5CF53A2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2637D8-B136-D5BB-F7E6-FDABADE6E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A1552-DB5B-ED4C-89C7-DC6A4CD91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775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20E30-6F5D-31B2-B2F9-5469ABBFC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EF5D6B-6A13-BA00-AD92-1B46C6143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B61F1B-422B-CCF6-2EDF-2338761FB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3386F-DB68-111C-FC39-4B4817CCC6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EEB1DD-A3B1-E5F3-DF94-DEFB830029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852DD2-715F-9078-6E23-ADB50D140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B2E5-68C5-474D-B640-0A7FEB6F2537}" type="datetimeFigureOut">
              <a:rPr lang="en-US" smtClean="0"/>
              <a:t>7/7/25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4FF0B5-44F6-132B-C0BA-4A09B2245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609C5D-0FCF-3341-09F4-E78E7A2F1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A1552-DB5B-ED4C-89C7-DC6A4CD91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672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61F57-F8BA-A661-D2FC-F1D7DACDD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1B9644-81EF-681B-2354-03069292E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B2E5-68C5-474D-B640-0A7FEB6F2537}" type="datetimeFigureOut">
              <a:rPr lang="en-US" smtClean="0"/>
              <a:t>7/7/25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061B3B-BDFE-FB08-BF16-A4392A8F4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290819-B573-CDDB-48E7-199C8C710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A1552-DB5B-ED4C-89C7-DC6A4CD91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747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4680D1-C805-0188-4C81-B684BE349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B2E5-68C5-474D-B640-0A7FEB6F2537}" type="datetimeFigureOut">
              <a:rPr lang="en-US" smtClean="0"/>
              <a:t>7/7/25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F01BA7-20B8-CB5C-AEDB-9838DEF55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12F0A7-5C8A-3089-29C2-307832CFA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A1552-DB5B-ED4C-89C7-DC6A4CD91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86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DC4A3-3A7A-8923-847A-5EF6DB842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87DAC-7EBA-6FCE-50A2-BAEAA807B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2E440E-BC28-B763-98FC-F67D053D2A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7F9B4F-1366-CAD0-CA8C-40CEF3FD2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B2E5-68C5-474D-B640-0A7FEB6F2537}" type="datetimeFigureOut">
              <a:rPr lang="en-US" smtClean="0"/>
              <a:t>7/7/25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02E198-5075-36EF-285F-5AECD78A6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D93678-2897-283B-7B99-06033C17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A1552-DB5B-ED4C-89C7-DC6A4CD91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750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E6884-F18A-BA28-CC82-83FFFCC47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B238CD-0E19-819F-45F6-E444E16387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D7654-2DF9-76B7-37E5-C9AE3E253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6EFF0B-D9DC-E23A-4625-5CEF231A1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B2E5-68C5-474D-B640-0A7FEB6F2537}" type="datetimeFigureOut">
              <a:rPr lang="en-US" smtClean="0"/>
              <a:t>7/7/25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3C7A20-161A-6848-2F47-45708EC1E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C59B0C-9D69-0F1F-87E0-412B4F51D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A1552-DB5B-ED4C-89C7-DC6A4CD91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092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9A77BF-EFDE-7745-5D85-EB60C7E7E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C8AF68-A0F5-D4D7-0D45-F6C2CA3C3C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93E60A-B709-CE60-EEA3-1FD27853D9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BB2E5-68C5-474D-B640-0A7FEB6F2537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400A7-29EC-48A4-416E-FC02F54B04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BE817-FD22-292C-2A5D-85966BED1B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A1552-DB5B-ED4C-89C7-DC6A4CD91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6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gif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gif"/><Relationship Id="rId5" Type="http://schemas.openxmlformats.org/officeDocument/2006/relationships/image" Target="../media/image11.png"/><Relationship Id="rId10" Type="http://schemas.openxmlformats.org/officeDocument/2006/relationships/image" Target="../media/image4.emf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4.emf"/><Relationship Id="rId7" Type="http://schemas.openxmlformats.org/officeDocument/2006/relationships/image" Target="../media/image2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8.png"/><Relationship Id="rId10" Type="http://schemas.openxmlformats.org/officeDocument/2006/relationships/image" Target="../media/image23.emf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37.gif"/><Relationship Id="rId3" Type="http://schemas.openxmlformats.org/officeDocument/2006/relationships/image" Target="../media/image30.png"/><Relationship Id="rId7" Type="http://schemas.microsoft.com/office/2007/relationships/hdphoto" Target="../media/hdphoto8.wdp"/><Relationship Id="rId12" Type="http://schemas.openxmlformats.org/officeDocument/2006/relationships/image" Target="../media/image3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5.gif"/><Relationship Id="rId5" Type="http://schemas.openxmlformats.org/officeDocument/2006/relationships/image" Target="../media/image2.png"/><Relationship Id="rId10" Type="http://schemas.openxmlformats.org/officeDocument/2006/relationships/image" Target="../media/image34.gif"/><Relationship Id="rId4" Type="http://schemas.microsoft.com/office/2007/relationships/hdphoto" Target="../media/hdphoto7.wdp"/><Relationship Id="rId9" Type="http://schemas.openxmlformats.org/officeDocument/2006/relationships/image" Target="../media/image3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0.png"/><Relationship Id="rId7" Type="http://schemas.microsoft.com/office/2007/relationships/hdphoto" Target="../media/hdphoto8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.png"/><Relationship Id="rId4" Type="http://schemas.microsoft.com/office/2007/relationships/hdphoto" Target="../media/hdphoto9.wdp"/><Relationship Id="rId9" Type="http://schemas.openxmlformats.org/officeDocument/2006/relationships/image" Target="../media/image3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gif"/><Relationship Id="rId4" Type="http://schemas.openxmlformats.org/officeDocument/2006/relationships/image" Target="../media/image4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CB0A69-0211-963A-77C8-724723B0958F}"/>
              </a:ext>
            </a:extLst>
          </p:cNvPr>
          <p:cNvGrpSpPr/>
          <p:nvPr/>
        </p:nvGrpSpPr>
        <p:grpSpPr>
          <a:xfrm>
            <a:off x="7615119" y="-67626"/>
            <a:ext cx="4087905" cy="6925626"/>
            <a:chOff x="2441515" y="148448"/>
            <a:chExt cx="3857044" cy="653450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F060209-74F0-104F-C818-95A61EF6DA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67781" y="302463"/>
              <a:ext cx="3597862" cy="6295361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130173E-37CF-8207-D64E-56FC9DC3959E}"/>
                </a:ext>
              </a:extLst>
            </p:cNvPr>
            <p:cNvGrpSpPr/>
            <p:nvPr/>
          </p:nvGrpSpPr>
          <p:grpSpPr>
            <a:xfrm>
              <a:off x="2441515" y="148448"/>
              <a:ext cx="3857044" cy="6534504"/>
              <a:chOff x="7663012" y="900953"/>
              <a:chExt cx="3857044" cy="653450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B917F30-CB48-D53B-D981-62E11E0091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63012" y="900953"/>
                <a:ext cx="3857044" cy="6534504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20E1F837-41B6-41CF-8304-33EB9D6B0C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alphaModFix amt="50000"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782910" y="1056624"/>
                <a:ext cx="3597861" cy="6295361"/>
              </a:xfrm>
              <a:prstGeom prst="rect">
                <a:avLst/>
              </a:prstGeom>
            </p:spPr>
          </p:pic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9D9EB36-BD39-D436-6904-7EAF2B7E3E53}"/>
              </a:ext>
            </a:extLst>
          </p:cNvPr>
          <p:cNvSpPr txBox="1"/>
          <p:nvPr/>
        </p:nvSpPr>
        <p:spPr>
          <a:xfrm>
            <a:off x="483797" y="808808"/>
            <a:ext cx="64923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Georgia" panose="02040502050405020303" pitchFamily="18" charset="0"/>
              </a:rPr>
              <a:t>Dust-obscured Cosmic</a:t>
            </a:r>
            <a:r>
              <a:rPr lang="zh-CN" alt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4000" dirty="0">
                <a:solidFill>
                  <a:schemeClr val="bg1"/>
                </a:solidFill>
                <a:latin typeface="Georgia" panose="02040502050405020303" pitchFamily="18" charset="0"/>
              </a:rPr>
              <a:t>Star-Formation History Back to z ≃ 7 Revealed by ALMA and JWST PRIMER</a:t>
            </a:r>
            <a:endParaRPr lang="en-US" sz="40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0F0CD3-654E-6CB5-8EC0-5D5BF0894D77}"/>
              </a:ext>
            </a:extLst>
          </p:cNvPr>
          <p:cNvSpPr txBox="1"/>
          <p:nvPr/>
        </p:nvSpPr>
        <p:spPr>
          <a:xfrm>
            <a:off x="488976" y="4035460"/>
            <a:ext cx="4846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Georgia" panose="02040502050405020303" pitchFamily="18" charset="0"/>
              </a:rPr>
              <a:t>Speaker:</a:t>
            </a:r>
            <a:r>
              <a:rPr lang="zh-CN" alt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Georgia" panose="02040502050405020303" pitchFamily="18" charset="0"/>
              </a:rPr>
              <a:t>Feng-Yuan</a:t>
            </a:r>
            <a:r>
              <a:rPr lang="zh-CN" altLang="en-US" sz="2400" b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Georgia" panose="02040502050405020303" pitchFamily="18" charset="0"/>
              </a:rPr>
              <a:t>Liu</a:t>
            </a:r>
            <a:r>
              <a:rPr lang="zh-CN" altLang="en-US" sz="2400" b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Georgia" panose="02040502050405020303" pitchFamily="18" charset="0"/>
              </a:rPr>
              <a:t>(Frey)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245A17-5516-D58E-BD42-C5C067C3D55A}"/>
              </a:ext>
            </a:extLst>
          </p:cNvPr>
          <p:cNvSpPr txBox="1"/>
          <p:nvPr/>
        </p:nvSpPr>
        <p:spPr>
          <a:xfrm>
            <a:off x="488976" y="4638528"/>
            <a:ext cx="6099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University</a:t>
            </a:r>
            <a:r>
              <a:rPr lang="zh-CN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of</a:t>
            </a:r>
            <a:r>
              <a:rPr lang="zh-CN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Edinburgh,</a:t>
            </a:r>
            <a:r>
              <a:rPr lang="zh-CN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2</a:t>
            </a:r>
            <a:r>
              <a:rPr lang="en-US" altLang="zh-CN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nd</a:t>
            </a:r>
            <a:r>
              <a:rPr lang="zh-CN" altLang="en-US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-year</a:t>
            </a:r>
            <a:r>
              <a:rPr lang="zh-CN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PhD</a:t>
            </a:r>
            <a:r>
              <a:rPr lang="zh-CN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student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6FC487-5B56-3B73-F8DD-4571B1A562F2}"/>
              </a:ext>
            </a:extLst>
          </p:cNvPr>
          <p:cNvSpPr txBox="1"/>
          <p:nvPr/>
        </p:nvSpPr>
        <p:spPr>
          <a:xfrm>
            <a:off x="488975" y="5140355"/>
            <a:ext cx="69785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Collaborators:</a:t>
            </a:r>
            <a:r>
              <a:rPr lang="zh-CN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b="1" dirty="0">
                <a:solidFill>
                  <a:schemeClr val="bg1"/>
                </a:solidFill>
                <a:latin typeface="Georgia" panose="02040502050405020303" pitchFamily="18" charset="0"/>
              </a:rPr>
              <a:t>James</a:t>
            </a:r>
            <a:r>
              <a:rPr lang="zh-CN" alt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b="1" dirty="0">
                <a:solidFill>
                  <a:schemeClr val="bg1"/>
                </a:solidFill>
                <a:latin typeface="Georgia" panose="02040502050405020303" pitchFamily="18" charset="0"/>
              </a:rPr>
              <a:t>Dunlop,</a:t>
            </a:r>
            <a:r>
              <a:rPr lang="zh-CN" alt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b="1" dirty="0">
                <a:solidFill>
                  <a:schemeClr val="bg1"/>
                </a:solidFill>
                <a:latin typeface="Georgia" panose="02040502050405020303" pitchFamily="18" charset="0"/>
              </a:rPr>
              <a:t>Ross</a:t>
            </a:r>
            <a:r>
              <a:rPr lang="zh-CN" alt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b="1" dirty="0">
                <a:solidFill>
                  <a:schemeClr val="bg1"/>
                </a:solidFill>
                <a:latin typeface="Georgia" panose="02040502050405020303" pitchFamily="18" charset="0"/>
              </a:rPr>
              <a:t>McLure,</a:t>
            </a:r>
            <a:r>
              <a:rPr lang="zh-CN" alt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b="1" dirty="0">
                <a:solidFill>
                  <a:schemeClr val="bg1"/>
                </a:solidFill>
                <a:latin typeface="Georgia" panose="02040502050405020303" pitchFamily="18" charset="0"/>
              </a:rPr>
              <a:t>Derek</a:t>
            </a:r>
            <a:r>
              <a:rPr lang="zh-CN" alt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b="1" dirty="0">
                <a:solidFill>
                  <a:schemeClr val="bg1"/>
                </a:solidFill>
                <a:latin typeface="Georgia" panose="02040502050405020303" pitchFamily="18" charset="0"/>
              </a:rPr>
              <a:t>McLeod</a:t>
            </a:r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,</a:t>
            </a:r>
            <a:r>
              <a:rPr lang="zh-CN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Laia</a:t>
            </a:r>
            <a:r>
              <a:rPr lang="zh-CN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Barrufet,</a:t>
            </a:r>
            <a:r>
              <a:rPr lang="zh-CN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Adam</a:t>
            </a:r>
            <a:r>
              <a:rPr lang="zh-CN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Carnall,</a:t>
            </a:r>
            <a:r>
              <a:rPr lang="zh-CN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Fergus</a:t>
            </a:r>
            <a:r>
              <a:rPr lang="zh-CN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Cullen,</a:t>
            </a:r>
            <a:r>
              <a:rPr lang="zh-CN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and</a:t>
            </a:r>
            <a:r>
              <a:rPr lang="zh-CN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PRIMER</a:t>
            </a:r>
            <a:r>
              <a:rPr lang="zh-CN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team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9983847-1001-A7F5-7F4C-A0700888581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639" t="5260" r="23175" b="7866"/>
          <a:stretch/>
        </p:blipFill>
        <p:spPr>
          <a:xfrm>
            <a:off x="7855634" y="198034"/>
            <a:ext cx="3568391" cy="6569743"/>
          </a:xfrm>
          <a:prstGeom prst="rect">
            <a:avLst/>
          </a:prstGeom>
        </p:spPr>
      </p:pic>
      <p:pic>
        <p:nvPicPr>
          <p:cNvPr id="18" name="Picture 4" descr="Free High-Quality Edinburgh University Logo Svg for Creative Design">
            <a:extLst>
              <a:ext uri="{FF2B5EF4-FFF2-40B4-BE49-F238E27FC236}">
                <a16:creationId xmlns:a16="http://schemas.microsoft.com/office/drawing/2014/main" id="{2F7C6B83-D130-5E0C-4CC7-E0C79F61C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2642" y="3436317"/>
            <a:ext cx="1880138" cy="187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8B8FD3-3C66-7E57-B090-697A1B88F203}"/>
              </a:ext>
            </a:extLst>
          </p:cNvPr>
          <p:cNvSpPr txBox="1"/>
          <p:nvPr/>
        </p:nvSpPr>
        <p:spPr>
          <a:xfrm>
            <a:off x="483797" y="5831831"/>
            <a:ext cx="5926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Nationa</a:t>
            </a:r>
            <a:r>
              <a:rPr lang="en-US" altLang="zh-CN" b="1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l</a:t>
            </a:r>
            <a:r>
              <a:rPr lang="zh-CN" altLang="en-US" b="1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Astronomy</a:t>
            </a:r>
            <a:r>
              <a:rPr lang="zh-CN" altLang="en-US" b="1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Meeting</a:t>
            </a:r>
            <a:r>
              <a:rPr lang="zh-CN" altLang="en-US" b="1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2025,</a:t>
            </a:r>
            <a:r>
              <a:rPr lang="zh-CN" altLang="en-US" b="1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Durham,</a:t>
            </a:r>
            <a:r>
              <a:rPr lang="zh-CN" altLang="en-US" b="1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UK</a:t>
            </a:r>
            <a:endParaRPr lang="en-US" b="1">
              <a:solidFill>
                <a:schemeClr val="bg1">
                  <a:lumMod val="65000"/>
                </a:schemeClr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Gastly, Haunter, Gengar – Dextraneous">
            <a:extLst>
              <a:ext uri="{FF2B5EF4-FFF2-40B4-BE49-F238E27FC236}">
                <a16:creationId xmlns:a16="http://schemas.microsoft.com/office/drawing/2014/main" id="{7382D320-D9E2-9579-54B3-1CF09D97A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124" y="4638528"/>
            <a:ext cx="2144066" cy="214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Gastly, Haunter, Gengar – Dextraneous">
            <a:extLst>
              <a:ext uri="{FF2B5EF4-FFF2-40B4-BE49-F238E27FC236}">
                <a16:creationId xmlns:a16="http://schemas.microsoft.com/office/drawing/2014/main" id="{954DA476-0ED9-E497-EF86-3208FEC78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135" y="88468"/>
            <a:ext cx="2274884" cy="227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astly, Haunter, Gengar – Dextraneous">
            <a:extLst>
              <a:ext uri="{FF2B5EF4-FFF2-40B4-BE49-F238E27FC236}">
                <a16:creationId xmlns:a16="http://schemas.microsoft.com/office/drawing/2014/main" id="{A6CDC04D-4552-486B-1B52-321B01F99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726" y="2214058"/>
            <a:ext cx="1317821" cy="131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620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4E8535-229B-DF13-C36F-B705B2320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080" y="990600"/>
            <a:ext cx="9387840" cy="5867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7C5AA7-1BB3-2044-6535-B10AC3F62B9D}"/>
              </a:ext>
            </a:extLst>
          </p:cNvPr>
          <p:cNvSpPr txBox="1"/>
          <p:nvPr/>
        </p:nvSpPr>
        <p:spPr>
          <a:xfrm>
            <a:off x="1743459" y="402669"/>
            <a:ext cx="8863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Constraining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the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obscured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CSFH: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a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slow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early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increase</a:t>
            </a:r>
            <a:endParaRPr lang="en-US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87D8CB-0997-6A39-A448-8C16F39EC60F}"/>
              </a:ext>
            </a:extLst>
          </p:cNvPr>
          <p:cNvSpPr txBox="1"/>
          <p:nvPr/>
        </p:nvSpPr>
        <p:spPr>
          <a:xfrm>
            <a:off x="8602647" y="1390448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(Liu</a:t>
            </a:r>
            <a:r>
              <a:rPr lang="zh-CN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et</a:t>
            </a:r>
            <a:r>
              <a:rPr lang="zh-CN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al.</a:t>
            </a:r>
            <a:r>
              <a:rPr lang="zh-CN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2025)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698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4E2B81-BE9D-5C71-8359-0871F6BEC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257" y="993321"/>
            <a:ext cx="9383486" cy="58646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B0D21C-4A02-AA5A-72F5-9D3A046752F2}"/>
              </a:ext>
            </a:extLst>
          </p:cNvPr>
          <p:cNvSpPr txBox="1"/>
          <p:nvPr/>
        </p:nvSpPr>
        <p:spPr>
          <a:xfrm>
            <a:off x="1308030" y="337355"/>
            <a:ext cx="10089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Constraining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the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obscured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CSFH: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a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comparison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to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literature</a:t>
            </a:r>
            <a:endParaRPr lang="en-US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60FB73-C039-D19C-2269-D1E379E1439F}"/>
              </a:ext>
            </a:extLst>
          </p:cNvPr>
          <p:cNvSpPr txBox="1"/>
          <p:nvPr/>
        </p:nvSpPr>
        <p:spPr>
          <a:xfrm>
            <a:off x="8853019" y="1118306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(Liu</a:t>
            </a:r>
            <a:r>
              <a:rPr lang="zh-CN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et</a:t>
            </a:r>
            <a:r>
              <a:rPr lang="zh-CN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al.</a:t>
            </a:r>
            <a:r>
              <a:rPr lang="zh-CN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2025)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836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2EB5A44-A8CA-F0D4-B0D9-AC42504B3332}"/>
              </a:ext>
            </a:extLst>
          </p:cNvPr>
          <p:cNvSpPr txBox="1"/>
          <p:nvPr/>
        </p:nvSpPr>
        <p:spPr>
          <a:xfrm>
            <a:off x="4058182" y="542872"/>
            <a:ext cx="6506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Take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-home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messages:</a:t>
            </a:r>
            <a:endParaRPr lang="en-US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4107BC-3787-7BE6-8853-CF98898B0A98}"/>
              </a:ext>
            </a:extLst>
          </p:cNvPr>
          <p:cNvSpPr txBox="1"/>
          <p:nvPr/>
        </p:nvSpPr>
        <p:spPr>
          <a:xfrm>
            <a:off x="4692733" y="2282380"/>
            <a:ext cx="7027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Georgia" panose="02040502050405020303" pitchFamily="18" charset="0"/>
              </a:rPr>
              <a:t>We</a:t>
            </a:r>
            <a:r>
              <a:rPr lang="zh-CN" alt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Georgia" panose="02040502050405020303" pitchFamily="18" charset="0"/>
              </a:rPr>
              <a:t>used</a:t>
            </a:r>
            <a:r>
              <a:rPr lang="zh-CN" alt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Georgia" panose="02040502050405020303" pitchFamily="18" charset="0"/>
              </a:rPr>
              <a:t>JWST</a:t>
            </a:r>
            <a:r>
              <a:rPr lang="zh-CN" alt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Georgia" panose="02040502050405020303" pitchFamily="18" charset="0"/>
              </a:rPr>
              <a:t>to</a:t>
            </a:r>
            <a:r>
              <a:rPr lang="zh-CN" alt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Georgia" panose="02040502050405020303" pitchFamily="18" charset="0"/>
              </a:rPr>
              <a:t>100%</a:t>
            </a:r>
            <a:r>
              <a:rPr lang="zh-CN" alt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Georgia" panose="02040502050405020303" pitchFamily="18" charset="0"/>
              </a:rPr>
              <a:t>detect</a:t>
            </a:r>
            <a:r>
              <a:rPr lang="zh-CN" alt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Georgia" panose="02040502050405020303" pitchFamily="18" charset="0"/>
              </a:rPr>
              <a:t>128</a:t>
            </a:r>
            <a:r>
              <a:rPr lang="zh-CN" alt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Georgia" panose="02040502050405020303" pitchFamily="18" charset="0"/>
              </a:rPr>
              <a:t>ALMA</a:t>
            </a:r>
            <a:r>
              <a:rPr lang="zh-CN" alt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Georgia" panose="02040502050405020303" pitchFamily="18" charset="0"/>
              </a:rPr>
              <a:t>archival</a:t>
            </a:r>
            <a:r>
              <a:rPr lang="zh-CN" alt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Georgia" panose="02040502050405020303" pitchFamily="18" charset="0"/>
              </a:rPr>
              <a:t>galaxies</a:t>
            </a:r>
            <a:r>
              <a:rPr lang="zh-CN" alt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Georgia" panose="02040502050405020303" pitchFamily="18" charset="0"/>
              </a:rPr>
              <a:t>in</a:t>
            </a:r>
            <a:r>
              <a:rPr lang="zh-CN" alt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Georgia" panose="02040502050405020303" pitchFamily="18" charset="0"/>
              </a:rPr>
              <a:t>the</a:t>
            </a:r>
            <a:r>
              <a:rPr lang="zh-CN" alt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Georgia" panose="02040502050405020303" pitchFamily="18" charset="0"/>
              </a:rPr>
              <a:t>PRIMER</a:t>
            </a:r>
            <a:r>
              <a:rPr lang="zh-CN" alt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Georgia" panose="02040502050405020303" pitchFamily="18" charset="0"/>
              </a:rPr>
              <a:t>COSMOS</a:t>
            </a:r>
            <a:r>
              <a:rPr lang="zh-CN" alt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Georgia" panose="02040502050405020303" pitchFamily="18" charset="0"/>
              </a:rPr>
              <a:t>field;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E1A9C1-624A-7A93-9DC6-D8FE8531B68C}"/>
              </a:ext>
            </a:extLst>
          </p:cNvPr>
          <p:cNvSpPr txBox="1"/>
          <p:nvPr/>
        </p:nvSpPr>
        <p:spPr>
          <a:xfrm>
            <a:off x="5069638" y="3429000"/>
            <a:ext cx="6506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Georgia" panose="02040502050405020303" pitchFamily="18" charset="0"/>
              </a:rPr>
              <a:t>These</a:t>
            </a:r>
            <a:r>
              <a:rPr lang="zh-CN" alt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Georgia" panose="02040502050405020303" pitchFamily="18" charset="0"/>
              </a:rPr>
              <a:t>galaxies</a:t>
            </a:r>
            <a:r>
              <a:rPr lang="zh-CN" alt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Georgia" panose="02040502050405020303" pitchFamily="18" charset="0"/>
              </a:rPr>
              <a:t>are</a:t>
            </a:r>
            <a:r>
              <a:rPr lang="zh-CN" alt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Georgia" panose="02040502050405020303" pitchFamily="18" charset="0"/>
              </a:rPr>
              <a:t>massive,</a:t>
            </a:r>
            <a:r>
              <a:rPr lang="zh-CN" alt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Georgia" panose="02040502050405020303" pitchFamily="18" charset="0"/>
              </a:rPr>
              <a:t>main-sequence</a:t>
            </a:r>
            <a:r>
              <a:rPr lang="zh-CN" alt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Georgia" panose="02040502050405020303" pitchFamily="18" charset="0"/>
              </a:rPr>
              <a:t>star-forming,</a:t>
            </a:r>
            <a:r>
              <a:rPr lang="zh-CN" alt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Georgia" panose="02040502050405020303" pitchFamily="18" charset="0"/>
              </a:rPr>
              <a:t>and</a:t>
            </a:r>
            <a:r>
              <a:rPr lang="zh-CN" alt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Georgia" panose="02040502050405020303" pitchFamily="18" charset="0"/>
              </a:rPr>
              <a:t>highly</a:t>
            </a:r>
            <a:r>
              <a:rPr lang="zh-CN" alt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Georgia" panose="02040502050405020303" pitchFamily="18" charset="0"/>
              </a:rPr>
              <a:t>dust-obscured;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751349-2308-625B-6134-E84985183CB0}"/>
              </a:ext>
            </a:extLst>
          </p:cNvPr>
          <p:cNvSpPr txBox="1"/>
          <p:nvPr/>
        </p:nvSpPr>
        <p:spPr>
          <a:xfrm>
            <a:off x="5069638" y="4622793"/>
            <a:ext cx="6506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Georgia" panose="02040502050405020303" pitchFamily="18" charset="0"/>
              </a:rPr>
              <a:t>Our</a:t>
            </a:r>
            <a:r>
              <a:rPr lang="zh-CN" alt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Georgia" panose="02040502050405020303" pitchFamily="18" charset="0"/>
              </a:rPr>
              <a:t>work</a:t>
            </a:r>
            <a:r>
              <a:rPr lang="zh-CN" alt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Georgia" panose="02040502050405020303" pitchFamily="18" charset="0"/>
              </a:rPr>
              <a:t>agrees</a:t>
            </a:r>
            <a:r>
              <a:rPr lang="zh-CN" alt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Georgia" panose="02040502050405020303" pitchFamily="18" charset="0"/>
              </a:rPr>
              <a:t>with</a:t>
            </a:r>
            <a:r>
              <a:rPr lang="zh-CN" alt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Georgia" panose="02040502050405020303" pitchFamily="18" charset="0"/>
              </a:rPr>
              <a:t>an</a:t>
            </a:r>
            <a:r>
              <a:rPr lang="zh-CN" alt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Georgia" panose="02040502050405020303" pitchFamily="18" charset="0"/>
              </a:rPr>
              <a:t>early</a:t>
            </a:r>
            <a:r>
              <a:rPr lang="zh-CN" alt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Georgia" panose="02040502050405020303" pitchFamily="18" charset="0"/>
              </a:rPr>
              <a:t>slow</a:t>
            </a:r>
            <a:r>
              <a:rPr lang="zh-CN" alt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Georgia" panose="02040502050405020303" pitchFamily="18" charset="0"/>
              </a:rPr>
              <a:t>increase</a:t>
            </a:r>
            <a:r>
              <a:rPr lang="zh-CN" alt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Georgia" panose="02040502050405020303" pitchFamily="18" charset="0"/>
              </a:rPr>
              <a:t>in</a:t>
            </a:r>
            <a:r>
              <a:rPr lang="zh-CN" alt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Georgia" panose="02040502050405020303" pitchFamily="18" charset="0"/>
              </a:rPr>
              <a:t>the</a:t>
            </a:r>
            <a:r>
              <a:rPr lang="zh-CN" alt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Georgia" panose="02040502050405020303" pitchFamily="18" charset="0"/>
              </a:rPr>
              <a:t>obscured</a:t>
            </a:r>
            <a:r>
              <a:rPr lang="zh-CN" alt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Georgia" panose="02040502050405020303" pitchFamily="18" charset="0"/>
              </a:rPr>
              <a:t>cosmic</a:t>
            </a:r>
            <a:r>
              <a:rPr lang="zh-CN" alt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Georgia" panose="02040502050405020303" pitchFamily="18" charset="0"/>
              </a:rPr>
              <a:t>star</a:t>
            </a:r>
            <a:r>
              <a:rPr lang="zh-CN" alt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Georgia" panose="02040502050405020303" pitchFamily="18" charset="0"/>
              </a:rPr>
              <a:t>formation</a:t>
            </a:r>
            <a:r>
              <a:rPr lang="zh-CN" alt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Georgia" panose="02040502050405020303" pitchFamily="18" charset="0"/>
              </a:rPr>
              <a:t>history.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626E702-EDC5-B670-2CFC-803BCB422D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888" y="-56880"/>
            <a:ext cx="405684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017C1B-BD5E-07D2-2851-5BC1C7FCD2AE}"/>
              </a:ext>
            </a:extLst>
          </p:cNvPr>
          <p:cNvSpPr txBox="1"/>
          <p:nvPr/>
        </p:nvSpPr>
        <p:spPr>
          <a:xfrm>
            <a:off x="4058182" y="1051568"/>
            <a:ext cx="46590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Georgia" panose="02040502050405020303" pitchFamily="18" charset="0"/>
              </a:rPr>
              <a:t>(Liu</a:t>
            </a:r>
            <a:r>
              <a:rPr lang="zh-CN" alt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Georgia" panose="02040502050405020303" pitchFamily="18" charset="0"/>
              </a:rPr>
              <a:t>et</a:t>
            </a:r>
            <a:r>
              <a:rPr lang="zh-CN" alt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Georgia" panose="02040502050405020303" pitchFamily="18" charset="0"/>
              </a:rPr>
              <a:t>al.</a:t>
            </a:r>
            <a:r>
              <a:rPr lang="zh-CN" alt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Georgia" panose="02040502050405020303" pitchFamily="18" charset="0"/>
              </a:rPr>
              <a:t>2025,</a:t>
            </a:r>
            <a:r>
              <a:rPr lang="zh-CN" alt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arXiv:2503.07774</a:t>
            </a:r>
            <a:r>
              <a:rPr lang="en-US" altLang="zh-CN" sz="2000" dirty="0">
                <a:solidFill>
                  <a:schemeClr val="bg1"/>
                </a:solidFill>
                <a:latin typeface="Georgia" panose="02040502050405020303" pitchFamily="18" charset="0"/>
              </a:rPr>
              <a:t>)</a:t>
            </a:r>
            <a:endParaRPr lang="en-US" sz="20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7170" name="Picture 2" descr="Gengar GIFs - Get the best gif on GIFER">
            <a:extLst>
              <a:ext uri="{FF2B5EF4-FFF2-40B4-BE49-F238E27FC236}">
                <a16:creationId xmlns:a16="http://schemas.microsoft.com/office/drawing/2014/main" id="{D099BD27-28FA-012F-97E6-FD6FEF2F7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4" y="1251623"/>
            <a:ext cx="5135871" cy="513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156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0E15E48E-F0C0-EB0E-0722-8D4F72AB07AA}"/>
              </a:ext>
            </a:extLst>
          </p:cNvPr>
          <p:cNvGrpSpPr/>
          <p:nvPr/>
        </p:nvGrpSpPr>
        <p:grpSpPr>
          <a:xfrm>
            <a:off x="3859162" y="4712218"/>
            <a:ext cx="8184931" cy="1951019"/>
            <a:chOff x="4007069" y="4785787"/>
            <a:chExt cx="8184931" cy="195101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4B44DEB-1B52-F010-E740-689B49087E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07069" y="4797004"/>
              <a:ext cx="1711692" cy="193980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98A8C66-2276-E5B9-847C-133E984DCA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9896" y="4798276"/>
              <a:ext cx="1513822" cy="192731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31C7AB7-346F-3754-75BD-19042BBE7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65843" y="4785787"/>
              <a:ext cx="1612096" cy="193980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43A2C51-F6A6-E5CD-7FF2-CC189A7B9E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34878" y="4789949"/>
              <a:ext cx="1612096" cy="193564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314E742-0850-A9F3-359C-39ECBA58D2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50352" y="4785787"/>
              <a:ext cx="1612096" cy="191898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98B6246-DEE2-6E70-12AA-53DE38846C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79904" y="4793594"/>
              <a:ext cx="1612096" cy="1939803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D57F3C1-E244-595F-9ED0-0ABF04D93D9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9910" y="377659"/>
            <a:ext cx="2972597" cy="29853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2F5BD8-17F7-8DE1-F93A-880F93B5F21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639" t="5260" r="23175" b="7866"/>
          <a:stretch/>
        </p:blipFill>
        <p:spPr>
          <a:xfrm>
            <a:off x="197003" y="211872"/>
            <a:ext cx="3568391" cy="65697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113BFC-A9D4-759A-44BC-8F0F40E02647}"/>
              </a:ext>
            </a:extLst>
          </p:cNvPr>
          <p:cNvSpPr txBox="1"/>
          <p:nvPr/>
        </p:nvSpPr>
        <p:spPr>
          <a:xfrm>
            <a:off x="5142402" y="3414533"/>
            <a:ext cx="2020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(Xiao</a:t>
            </a:r>
            <a:r>
              <a:rPr lang="zh-CN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et</a:t>
            </a:r>
            <a:r>
              <a:rPr lang="zh-CN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al.</a:t>
            </a:r>
            <a:r>
              <a:rPr lang="zh-CN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2024)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20C000-74F8-BDA9-1C4E-ACE7A0BB53B0}"/>
              </a:ext>
            </a:extLst>
          </p:cNvPr>
          <p:cNvSpPr txBox="1"/>
          <p:nvPr/>
        </p:nvSpPr>
        <p:spPr>
          <a:xfrm>
            <a:off x="8661221" y="6236308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(Liu</a:t>
            </a:r>
            <a:r>
              <a:rPr lang="zh-CN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et</a:t>
            </a:r>
            <a:r>
              <a:rPr lang="zh-CN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al.</a:t>
            </a:r>
            <a:r>
              <a:rPr lang="zh-CN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2025)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7961600-D866-8B43-1CB5-D4D366979020}"/>
              </a:ext>
            </a:extLst>
          </p:cNvPr>
          <p:cNvSpPr txBox="1"/>
          <p:nvPr/>
        </p:nvSpPr>
        <p:spPr>
          <a:xfrm>
            <a:off x="6571534" y="4067501"/>
            <a:ext cx="5306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Op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tical-faint/HST-dark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galaxies</a:t>
            </a:r>
            <a:endParaRPr lang="en-US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99E90E-B08B-7B6C-F0F4-71F4576CA339}"/>
              </a:ext>
            </a:extLst>
          </p:cNvPr>
          <p:cNvSpPr txBox="1"/>
          <p:nvPr/>
        </p:nvSpPr>
        <p:spPr>
          <a:xfrm>
            <a:off x="7451952" y="2426679"/>
            <a:ext cx="44570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dirty="0">
                <a:solidFill>
                  <a:schemeClr val="bg1"/>
                </a:solidFill>
                <a:latin typeface="Georgia" panose="02040502050405020303" pitchFamily="18" charset="0"/>
              </a:rPr>
              <a:t>mm</a:t>
            </a:r>
            <a:r>
              <a:rPr lang="zh-CN" alt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Georgia" panose="02040502050405020303" pitchFamily="18" charset="0"/>
              </a:rPr>
              <a:t>dust</a:t>
            </a:r>
            <a:r>
              <a:rPr lang="zh-CN" alt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Georgia" panose="02040502050405020303" pitchFamily="18" charset="0"/>
              </a:rPr>
              <a:t>emission</a:t>
            </a:r>
            <a:r>
              <a:rPr lang="zh-CN" alt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Georgia" panose="02040502050405020303" pitchFamily="18" charset="0"/>
              </a:rPr>
              <a:t>could</a:t>
            </a:r>
            <a:r>
              <a:rPr lang="zh-CN" alt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Georgia" panose="02040502050405020303" pitchFamily="18" charset="0"/>
              </a:rPr>
              <a:t>be</a:t>
            </a:r>
            <a:r>
              <a:rPr lang="zh-CN" alt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Georgia" panose="02040502050405020303" pitchFamily="18" charset="0"/>
              </a:rPr>
              <a:t>different</a:t>
            </a:r>
            <a:r>
              <a:rPr lang="zh-CN" alt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Georgia" panose="02040502050405020303" pitchFamily="18" charset="0"/>
              </a:rPr>
              <a:t>from</a:t>
            </a:r>
            <a:r>
              <a:rPr lang="zh-CN" alt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Georgia" panose="02040502050405020303" pitchFamily="18" charset="0"/>
              </a:rPr>
              <a:t>optical/NIR</a:t>
            </a:r>
            <a:r>
              <a:rPr lang="zh-CN" alt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Georgia" panose="02040502050405020303" pitchFamily="18" charset="0"/>
              </a:rPr>
              <a:t>estimate:</a:t>
            </a:r>
            <a:r>
              <a:rPr lang="zh-CN" alt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Georgia" panose="02040502050405020303" pitchFamily="18" charset="0"/>
              </a:rPr>
              <a:t>A</a:t>
            </a:r>
            <a:r>
              <a:rPr lang="zh-CN" alt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Georgia" panose="02040502050405020303" pitchFamily="18" charset="0"/>
              </a:rPr>
              <a:t>Gastly</a:t>
            </a:r>
            <a:r>
              <a:rPr lang="zh-CN" alt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Georgia" panose="02040502050405020303" pitchFamily="18" charset="0"/>
              </a:rPr>
              <a:t>might</a:t>
            </a:r>
            <a:r>
              <a:rPr lang="zh-CN" alt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Georgia" panose="02040502050405020303" pitchFamily="18" charset="0"/>
              </a:rPr>
              <a:t>be</a:t>
            </a:r>
            <a:r>
              <a:rPr lang="zh-CN" alt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Georgia" panose="02040502050405020303" pitchFamily="18" charset="0"/>
              </a:rPr>
              <a:t>a</a:t>
            </a:r>
            <a:r>
              <a:rPr lang="zh-CN" alt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Georgia" panose="02040502050405020303" pitchFamily="18" charset="0"/>
              </a:rPr>
              <a:t>Haunter,</a:t>
            </a:r>
            <a:r>
              <a:rPr lang="zh-CN" alt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Georgia" panose="02040502050405020303" pitchFamily="18" charset="0"/>
              </a:rPr>
              <a:t>or</a:t>
            </a:r>
            <a:r>
              <a:rPr lang="zh-CN" alt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Georgia" panose="02040502050405020303" pitchFamily="18" charset="0"/>
              </a:rPr>
              <a:t>even</a:t>
            </a:r>
            <a:r>
              <a:rPr lang="zh-CN" alt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Georgia" panose="02040502050405020303" pitchFamily="18" charset="0"/>
              </a:rPr>
              <a:t>Gengar!</a:t>
            </a:r>
            <a:endParaRPr lang="en-US" sz="20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1034" name="Picture 10" descr="Haunter by VanessaJade2006 on DeviantArt">
            <a:extLst>
              <a:ext uri="{FF2B5EF4-FFF2-40B4-BE49-F238E27FC236}">
                <a16:creationId xmlns:a16="http://schemas.microsoft.com/office/drawing/2014/main" id="{48DCA743-F4CE-0A77-3754-890ADF2A3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126" y="650099"/>
            <a:ext cx="1652885" cy="154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astly by drawingwithscythe on DeviantArt">
            <a:extLst>
              <a:ext uri="{FF2B5EF4-FFF2-40B4-BE49-F238E27FC236}">
                <a16:creationId xmlns:a16="http://schemas.microsoft.com/office/drawing/2014/main" id="{4FA07A76-C860-E1B0-7ADE-DCB3A780B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1952" y="953041"/>
            <a:ext cx="874452" cy="82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okemon Gengar Sticker - Pokemon Gengar Smile - Discover &amp; Share GIFs">
            <a:extLst>
              <a:ext uri="{FF2B5EF4-FFF2-40B4-BE49-F238E27FC236}">
                <a16:creationId xmlns:a16="http://schemas.microsoft.com/office/drawing/2014/main" id="{B8849C80-B64C-8577-6248-1FBB9A2A4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535" y="252360"/>
            <a:ext cx="1864760" cy="186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834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2F5BD8-17F7-8DE1-F93A-880F93B5F2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639" t="5260" r="23175" b="7866"/>
          <a:stretch/>
        </p:blipFill>
        <p:spPr>
          <a:xfrm>
            <a:off x="197003" y="211872"/>
            <a:ext cx="3568391" cy="65697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ED2444-3BC7-0DA1-BAE6-F662779B84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5396" y="1716078"/>
            <a:ext cx="8008688" cy="45503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8B524D-881E-4790-5ADF-B5D3E03FE2D1}"/>
              </a:ext>
            </a:extLst>
          </p:cNvPr>
          <p:cNvSpPr txBox="1"/>
          <p:nvPr/>
        </p:nvSpPr>
        <p:spPr>
          <a:xfrm>
            <a:off x="9724136" y="1346746"/>
            <a:ext cx="2149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(</a:t>
            </a:r>
            <a:r>
              <a:rPr lang="en-US" altLang="zh-CN" dirty="0" err="1">
                <a:solidFill>
                  <a:schemeClr val="bg1"/>
                </a:solidFill>
                <a:latin typeface="Georgia" panose="02040502050405020303" pitchFamily="18" charset="0"/>
              </a:rPr>
              <a:t>Algera</a:t>
            </a:r>
            <a:r>
              <a:rPr lang="zh-CN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et</a:t>
            </a:r>
            <a:r>
              <a:rPr lang="zh-CN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al.</a:t>
            </a:r>
            <a:r>
              <a:rPr lang="zh-CN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2023)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417805-9B07-43CF-6048-2BB87A6B11D9}"/>
              </a:ext>
            </a:extLst>
          </p:cNvPr>
          <p:cNvSpPr txBox="1"/>
          <p:nvPr/>
        </p:nvSpPr>
        <p:spPr>
          <a:xfrm>
            <a:off x="3604591" y="591532"/>
            <a:ext cx="8073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The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dark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side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of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the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cosmic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star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formation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history</a:t>
            </a:r>
            <a:endParaRPr lang="en-US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E055878C-1EE4-0439-003A-31B1A4E57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694" y="3709843"/>
            <a:ext cx="3045666" cy="134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engar GIFs - Get the best gif on GIFER">
            <a:extLst>
              <a:ext uri="{FF2B5EF4-FFF2-40B4-BE49-F238E27FC236}">
                <a16:creationId xmlns:a16="http://schemas.microsoft.com/office/drawing/2014/main" id="{51666147-4709-A188-0C2A-EFBBEFF23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9" y="778564"/>
            <a:ext cx="2203800" cy="220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rtStation - Ghastly">
            <a:extLst>
              <a:ext uri="{FF2B5EF4-FFF2-40B4-BE49-F238E27FC236}">
                <a16:creationId xmlns:a16="http://schemas.microsoft.com/office/drawing/2014/main" id="{9E8B4F52-969B-8DE8-922B-5B2FBE461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086" y="4937752"/>
            <a:ext cx="796549" cy="77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557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F64F3E76-5C11-6CF4-24FE-98BB92224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665" t="5282" r="20192" b="6922"/>
          <a:stretch/>
        </p:blipFill>
        <p:spPr>
          <a:xfrm>
            <a:off x="197003" y="211872"/>
            <a:ext cx="3795796" cy="664612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CB26D17-6ED3-958A-CE6B-31902F502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5374" y="-155713"/>
            <a:ext cx="4276557" cy="714292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374C213-CB03-6CD9-22DF-FD3C36CE2691}"/>
              </a:ext>
            </a:extLst>
          </p:cNvPr>
          <p:cNvSpPr txBox="1"/>
          <p:nvPr/>
        </p:nvSpPr>
        <p:spPr>
          <a:xfrm>
            <a:off x="4227443" y="2367171"/>
            <a:ext cx="3118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dirty="0">
                <a:solidFill>
                  <a:schemeClr val="bg1"/>
                </a:solidFill>
                <a:latin typeface="Georgia" panose="02040502050405020303" pitchFamily="18" charset="0"/>
              </a:rPr>
              <a:t>128</a:t>
            </a:r>
            <a:r>
              <a:rPr lang="zh-CN" alt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Georgia" panose="02040502050405020303" pitchFamily="18" charset="0"/>
              </a:rPr>
              <a:t>ALMA</a:t>
            </a:r>
            <a:r>
              <a:rPr lang="zh-CN" alt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Georgia" panose="02040502050405020303" pitchFamily="18" charset="0"/>
              </a:rPr>
              <a:t>sources</a:t>
            </a:r>
            <a:r>
              <a:rPr lang="zh-CN" alt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Georgia" panose="02040502050405020303" pitchFamily="18" charset="0"/>
              </a:rPr>
              <a:t>within</a:t>
            </a:r>
            <a:r>
              <a:rPr lang="zh-CN" alt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Georgia" panose="02040502050405020303" pitchFamily="18" charset="0"/>
              </a:rPr>
              <a:t>JWST</a:t>
            </a:r>
            <a:r>
              <a:rPr lang="zh-CN" alt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Georgia" panose="02040502050405020303" pitchFamily="18" charset="0"/>
              </a:rPr>
              <a:t>PRIMER</a:t>
            </a:r>
            <a:r>
              <a:rPr lang="zh-CN" alt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Georgia" panose="02040502050405020303" pitchFamily="18" charset="0"/>
              </a:rPr>
              <a:t>footprints</a:t>
            </a:r>
            <a:endParaRPr lang="en-US" sz="20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0879A0-B9EA-9838-230A-4A45194A38DD}"/>
              </a:ext>
            </a:extLst>
          </p:cNvPr>
          <p:cNvSpPr txBox="1"/>
          <p:nvPr/>
        </p:nvSpPr>
        <p:spPr>
          <a:xfrm>
            <a:off x="4227442" y="3429000"/>
            <a:ext cx="3118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dirty="0">
                <a:solidFill>
                  <a:schemeClr val="bg1"/>
                </a:solidFill>
                <a:latin typeface="Georgia" panose="02040502050405020303" pitchFamily="18" charset="0"/>
              </a:rPr>
              <a:t>Not</a:t>
            </a:r>
            <a:r>
              <a:rPr lang="zh-CN" alt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Georgia" panose="02040502050405020303" pitchFamily="18" charset="0"/>
              </a:rPr>
              <a:t>complete</a:t>
            </a:r>
            <a:r>
              <a:rPr lang="zh-CN" alt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Georgia" panose="02040502050405020303" pitchFamily="18" charset="0"/>
              </a:rPr>
              <a:t>but</a:t>
            </a:r>
            <a:r>
              <a:rPr lang="zh-CN" alt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Georgia" panose="02040502050405020303" pitchFamily="18" charset="0"/>
              </a:rPr>
              <a:t>very</a:t>
            </a:r>
            <a:r>
              <a:rPr lang="zh-CN" alt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Georgia" panose="02040502050405020303" pitchFamily="18" charset="0"/>
              </a:rPr>
              <a:t>deep,</a:t>
            </a:r>
            <a:r>
              <a:rPr lang="zh-CN" alt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Georgia" panose="02040502050405020303" pitchFamily="18" charset="0"/>
              </a:rPr>
              <a:t>~10</a:t>
            </a:r>
            <a:r>
              <a:rPr lang="zh-CN" alt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Georgia" panose="02040502050405020303" pitchFamily="18" charset="0"/>
              </a:rPr>
              <a:t>times</a:t>
            </a:r>
            <a:r>
              <a:rPr lang="zh-CN" alt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Georgia" panose="02040502050405020303" pitchFamily="18" charset="0"/>
              </a:rPr>
              <a:t>larger</a:t>
            </a:r>
            <a:r>
              <a:rPr lang="zh-CN" alt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Georgia" panose="02040502050405020303" pitchFamily="18" charset="0"/>
              </a:rPr>
              <a:t>than</a:t>
            </a:r>
            <a:r>
              <a:rPr lang="zh-CN" alt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Georgia" panose="02040502050405020303" pitchFamily="18" charset="0"/>
              </a:rPr>
              <a:t>blind</a:t>
            </a:r>
            <a:r>
              <a:rPr lang="zh-CN" alt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Georgia" panose="02040502050405020303" pitchFamily="18" charset="0"/>
              </a:rPr>
              <a:t>surveys</a:t>
            </a:r>
            <a:endParaRPr lang="en-US" sz="20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5548BD3-28AC-8AFA-58D2-C137CD13C385}"/>
              </a:ext>
            </a:extLst>
          </p:cNvPr>
          <p:cNvSpPr txBox="1"/>
          <p:nvPr/>
        </p:nvSpPr>
        <p:spPr>
          <a:xfrm>
            <a:off x="4227442" y="4811100"/>
            <a:ext cx="3118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dirty="0">
                <a:solidFill>
                  <a:schemeClr val="bg1"/>
                </a:solidFill>
                <a:latin typeface="Georgia" panose="02040502050405020303" pitchFamily="18" charset="0"/>
              </a:rPr>
              <a:t>100%</a:t>
            </a:r>
            <a:r>
              <a:rPr lang="zh-CN" alt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Georgia" panose="02040502050405020303" pitchFamily="18" charset="0"/>
              </a:rPr>
              <a:t>detected</a:t>
            </a:r>
            <a:r>
              <a:rPr lang="zh-CN" alt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Georgia" panose="02040502050405020303" pitchFamily="18" charset="0"/>
              </a:rPr>
              <a:t>by</a:t>
            </a:r>
            <a:r>
              <a:rPr lang="zh-CN" alt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Georgia" panose="02040502050405020303" pitchFamily="18" charset="0"/>
              </a:rPr>
              <a:t>JWST</a:t>
            </a:r>
            <a:r>
              <a:rPr lang="zh-CN" alt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Georgia" panose="02040502050405020303" pitchFamily="18" charset="0"/>
              </a:rPr>
              <a:t>PRIMER</a:t>
            </a:r>
            <a:r>
              <a:rPr lang="zh-CN" alt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Georgia" panose="02040502050405020303" pitchFamily="18" charset="0"/>
              </a:rPr>
              <a:t>by</a:t>
            </a:r>
            <a:r>
              <a:rPr lang="zh-CN" alt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Georgia" panose="02040502050405020303" pitchFamily="18" charset="0"/>
              </a:rPr>
              <a:t>NIRCam</a:t>
            </a:r>
            <a:r>
              <a:rPr lang="zh-CN" alt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Georgia" panose="02040502050405020303" pitchFamily="18" charset="0"/>
              </a:rPr>
              <a:t>and</a:t>
            </a:r>
            <a:r>
              <a:rPr lang="zh-CN" alt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Georgia" panose="02040502050405020303" pitchFamily="18" charset="0"/>
              </a:rPr>
              <a:t>/or</a:t>
            </a:r>
            <a:r>
              <a:rPr lang="zh-CN" alt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Georgia" panose="02040502050405020303" pitchFamily="18" charset="0"/>
              </a:rPr>
              <a:t>MIRI</a:t>
            </a:r>
            <a:endParaRPr lang="en-US" sz="20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9C6EAAD-938D-4420-73B5-21FD66F40CE4}"/>
              </a:ext>
            </a:extLst>
          </p:cNvPr>
          <p:cNvSpPr txBox="1"/>
          <p:nvPr/>
        </p:nvSpPr>
        <p:spPr>
          <a:xfrm>
            <a:off x="3638901" y="515693"/>
            <a:ext cx="57847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A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JWST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PRIMER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COSMOS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sample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endParaRPr lang="en-GB" altLang="zh-CN" sz="28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with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A3COSMOS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endParaRPr lang="en-GB" altLang="zh-CN" sz="28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and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UltraVISTA</a:t>
            </a:r>
            <a:endParaRPr lang="en-US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C81567-22A0-F6E4-3571-C2BB22E575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2997" y="1533418"/>
            <a:ext cx="4572000" cy="457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1C6D69-490B-5314-1FEF-3506F74C290A}"/>
              </a:ext>
            </a:extLst>
          </p:cNvPr>
          <p:cNvSpPr txBox="1"/>
          <p:nvPr/>
        </p:nvSpPr>
        <p:spPr>
          <a:xfrm>
            <a:off x="10172062" y="6105418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(Liu</a:t>
            </a:r>
            <a:r>
              <a:rPr lang="zh-CN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et</a:t>
            </a:r>
            <a:r>
              <a:rPr lang="zh-CN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al.</a:t>
            </a:r>
            <a:r>
              <a:rPr lang="zh-CN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2025)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3F3DF5-A024-D6E1-10F6-3DF0F8D3AE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766" y="3429000"/>
            <a:ext cx="245836" cy="2344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1F0C68-8321-61B1-8108-95F5D256BC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3503" y="4399665"/>
            <a:ext cx="245836" cy="2344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138BAC-AAEF-A338-B894-32F2805A2E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31" y="3546201"/>
            <a:ext cx="245836" cy="23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25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375FD9B-31C3-2B07-658E-C787561261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2527C48-A9DA-4089-5920-C0EAF142571B}"/>
              </a:ext>
            </a:extLst>
          </p:cNvPr>
          <p:cNvGrpSpPr/>
          <p:nvPr/>
        </p:nvGrpSpPr>
        <p:grpSpPr>
          <a:xfrm>
            <a:off x="1341684" y="-139580"/>
            <a:ext cx="4111822" cy="6966145"/>
            <a:chOff x="2441515" y="148448"/>
            <a:chExt cx="3857044" cy="653450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462CDB6-2510-F4BC-4676-2786DEA92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400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67781" y="302463"/>
              <a:ext cx="3597862" cy="629536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A935898-BE12-CA9F-099D-CE555DAE47E8}"/>
                </a:ext>
              </a:extLst>
            </p:cNvPr>
            <p:cNvGrpSpPr/>
            <p:nvPr/>
          </p:nvGrpSpPr>
          <p:grpSpPr>
            <a:xfrm>
              <a:off x="2441515" y="148448"/>
              <a:ext cx="3857044" cy="6534504"/>
              <a:chOff x="7663012" y="900953"/>
              <a:chExt cx="3857044" cy="6534504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A45A331C-FFAF-4076-AA94-1E963D56B0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63012" y="900953"/>
                <a:ext cx="3857044" cy="653450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1865429A-D25E-EB4D-4FCA-F872634674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screen">
                <a:alphaModFix amt="50000"/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aturation sat="400000"/>
                        </a14:imgEffect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782910" y="1056624"/>
                <a:ext cx="3597861" cy="6295361"/>
              </a:xfrm>
              <a:prstGeom prst="rect">
                <a:avLst/>
              </a:prstGeom>
            </p:spPr>
          </p:pic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18BD713-C849-06BB-E66B-3220B69B595C}"/>
              </a:ext>
            </a:extLst>
          </p:cNvPr>
          <p:cNvGrpSpPr/>
          <p:nvPr/>
        </p:nvGrpSpPr>
        <p:grpSpPr>
          <a:xfrm>
            <a:off x="7736890" y="2645741"/>
            <a:ext cx="1763941" cy="1200329"/>
            <a:chOff x="7736890" y="2645741"/>
            <a:chExt cx="1763941" cy="120032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9F95979-5C4A-470A-33FF-078677283F93}"/>
                </a:ext>
              </a:extLst>
            </p:cNvPr>
            <p:cNvSpPr/>
            <p:nvPr/>
          </p:nvSpPr>
          <p:spPr>
            <a:xfrm>
              <a:off x="7736890" y="2645741"/>
              <a:ext cx="1763941" cy="1200329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538CAE8-CBB6-3D0C-9D12-02D513205FBB}"/>
                </a:ext>
              </a:extLst>
            </p:cNvPr>
            <p:cNvSpPr txBox="1"/>
            <p:nvPr/>
          </p:nvSpPr>
          <p:spPr>
            <a:xfrm>
              <a:off x="7940783" y="2996965"/>
              <a:ext cx="13885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Georgia" panose="02040502050405020303" pitchFamily="18" charset="0"/>
                </a:rPr>
                <a:t>UltraVISTA</a:t>
              </a:r>
            </a:p>
            <a:p>
              <a:r>
                <a:rPr lang="en-US" altLang="zh-CN" dirty="0">
                  <a:solidFill>
                    <a:srgbClr val="FF0000"/>
                  </a:solidFill>
                  <a:latin typeface="Georgia" panose="02040502050405020303" pitchFamily="18" charset="0"/>
                </a:rPr>
                <a:t>Ks</a:t>
              </a:r>
              <a:r>
                <a:rPr lang="zh-CN" altLang="en-US" dirty="0">
                  <a:solidFill>
                    <a:srgbClr val="FF0000"/>
                  </a:solidFill>
                  <a:latin typeface="Georgia" panose="02040502050405020303" pitchFamily="18" charset="0"/>
                </a:rPr>
                <a:t> </a:t>
              </a:r>
              <a:r>
                <a:rPr lang="en-US" altLang="zh-CN" dirty="0">
                  <a:solidFill>
                    <a:srgbClr val="00B050"/>
                  </a:solidFill>
                  <a:latin typeface="Georgia" panose="02040502050405020303" pitchFamily="18" charset="0"/>
                </a:rPr>
                <a:t>H</a:t>
              </a:r>
              <a:r>
                <a:rPr lang="zh-CN" altLang="en-US" dirty="0">
                  <a:solidFill>
                    <a:srgbClr val="00B050"/>
                  </a:solidFill>
                  <a:latin typeface="Georgia" panose="02040502050405020303" pitchFamily="18" charset="0"/>
                </a:rPr>
                <a:t> </a:t>
              </a:r>
              <a:r>
                <a:rPr lang="en-US" altLang="zh-CN" dirty="0">
                  <a:solidFill>
                    <a:srgbClr val="00B0F0"/>
                  </a:solidFill>
                  <a:latin typeface="Georgia" panose="02040502050405020303" pitchFamily="18" charset="0"/>
                </a:rPr>
                <a:t>J</a:t>
              </a:r>
              <a:endParaRPr lang="en-US" dirty="0">
                <a:solidFill>
                  <a:srgbClr val="00B0F0"/>
                </a:solidFill>
                <a:latin typeface="Georgia" panose="02040502050405020303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6803E1D-D57D-74D2-33EE-DF2DDC32B623}"/>
              </a:ext>
            </a:extLst>
          </p:cNvPr>
          <p:cNvGrpSpPr/>
          <p:nvPr/>
        </p:nvGrpSpPr>
        <p:grpSpPr>
          <a:xfrm>
            <a:off x="4426454" y="557141"/>
            <a:ext cx="3395448" cy="1225525"/>
            <a:chOff x="4426454" y="557141"/>
            <a:chExt cx="3395448" cy="1225525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31424C0-21C6-ACFD-E137-8FFAD36B061A}"/>
                </a:ext>
              </a:extLst>
            </p:cNvPr>
            <p:cNvSpPr/>
            <p:nvPr/>
          </p:nvSpPr>
          <p:spPr>
            <a:xfrm>
              <a:off x="5973953" y="582337"/>
              <a:ext cx="1763941" cy="1200329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D5069EE-EC9E-63D2-14D7-CB8E82626450}"/>
                </a:ext>
              </a:extLst>
            </p:cNvPr>
            <p:cNvSpPr txBox="1"/>
            <p:nvPr/>
          </p:nvSpPr>
          <p:spPr>
            <a:xfrm>
              <a:off x="6067896" y="557141"/>
              <a:ext cx="175400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Georgia" panose="02040502050405020303" pitchFamily="18" charset="0"/>
                </a:rPr>
                <a:t>JWST</a:t>
              </a:r>
              <a:r>
                <a:rPr lang="zh-CN" altLang="en-US" dirty="0">
                  <a:solidFill>
                    <a:schemeClr val="bg1"/>
                  </a:solidFill>
                  <a:latin typeface="Georgia" panose="02040502050405020303" pitchFamily="18" charset="0"/>
                </a:rPr>
                <a:t> </a:t>
              </a:r>
              <a:r>
                <a:rPr lang="en-US" altLang="zh-CN" dirty="0">
                  <a:solidFill>
                    <a:schemeClr val="bg1"/>
                  </a:solidFill>
                  <a:latin typeface="Georgia" panose="02040502050405020303" pitchFamily="18" charset="0"/>
                </a:rPr>
                <a:t>NIRCam</a:t>
              </a:r>
            </a:p>
            <a:p>
              <a:r>
                <a:rPr lang="en-US" altLang="zh-CN" dirty="0">
                  <a:solidFill>
                    <a:srgbClr val="FF0000"/>
                  </a:solidFill>
                  <a:latin typeface="Georgia" panose="02040502050405020303" pitchFamily="18" charset="0"/>
                </a:rPr>
                <a:t>F444W</a:t>
              </a:r>
            </a:p>
            <a:p>
              <a:r>
                <a:rPr lang="en-US" altLang="zh-CN" dirty="0">
                  <a:solidFill>
                    <a:srgbClr val="00B050"/>
                  </a:solidFill>
                  <a:latin typeface="Georgia" panose="02040502050405020303" pitchFamily="18" charset="0"/>
                </a:rPr>
                <a:t>F277W</a:t>
              </a:r>
            </a:p>
            <a:p>
              <a:r>
                <a:rPr lang="en-US" altLang="zh-CN" dirty="0">
                  <a:solidFill>
                    <a:srgbClr val="00B0F0"/>
                  </a:solidFill>
                  <a:latin typeface="Georgia" panose="02040502050405020303" pitchFamily="18" charset="0"/>
                </a:rPr>
                <a:t>F115W</a:t>
              </a:r>
              <a:endParaRPr lang="en-US" dirty="0">
                <a:solidFill>
                  <a:srgbClr val="00B0F0"/>
                </a:solidFill>
                <a:latin typeface="Georgia" panose="02040502050405020303" pitchFamily="18" charset="0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BFDF67C-ED9F-9F48-1083-75B2D78F61F6}"/>
                </a:ext>
              </a:extLst>
            </p:cNvPr>
            <p:cNvCxnSpPr/>
            <p:nvPr/>
          </p:nvCxnSpPr>
          <p:spPr>
            <a:xfrm flipV="1">
              <a:off x="4426454" y="1121851"/>
              <a:ext cx="423747" cy="635619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566A9BF-AEE8-627C-F069-D093613C1F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38353" y="1121851"/>
              <a:ext cx="1209069" cy="1115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DA6D73F-34C1-56A0-6623-559E66D0C84C}"/>
              </a:ext>
            </a:extLst>
          </p:cNvPr>
          <p:cNvGrpSpPr/>
          <p:nvPr/>
        </p:nvGrpSpPr>
        <p:grpSpPr>
          <a:xfrm>
            <a:off x="5169751" y="4952753"/>
            <a:ext cx="3370211" cy="1200329"/>
            <a:chOff x="5169751" y="4952753"/>
            <a:chExt cx="3370211" cy="120032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1FF1EA2-F89E-0663-555A-EDFBF03F6F47}"/>
                </a:ext>
              </a:extLst>
            </p:cNvPr>
            <p:cNvSpPr/>
            <p:nvPr/>
          </p:nvSpPr>
          <p:spPr>
            <a:xfrm>
              <a:off x="6751830" y="4952753"/>
              <a:ext cx="1763941" cy="1200329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8999849-AC3E-27EB-2F60-D878D9D1FA88}"/>
                </a:ext>
              </a:extLst>
            </p:cNvPr>
            <p:cNvSpPr txBox="1"/>
            <p:nvPr/>
          </p:nvSpPr>
          <p:spPr>
            <a:xfrm>
              <a:off x="6944899" y="5096791"/>
              <a:ext cx="1595063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Georgia" panose="02040502050405020303" pitchFamily="18" charset="0"/>
                </a:rPr>
                <a:t>JWST</a:t>
              </a:r>
              <a:r>
                <a:rPr lang="zh-CN" altLang="en-US" dirty="0">
                  <a:solidFill>
                    <a:schemeClr val="bg1"/>
                  </a:solidFill>
                  <a:latin typeface="Georgia" panose="02040502050405020303" pitchFamily="18" charset="0"/>
                </a:rPr>
                <a:t> </a:t>
              </a:r>
              <a:r>
                <a:rPr lang="en-US" altLang="zh-CN" dirty="0">
                  <a:solidFill>
                    <a:schemeClr val="bg1"/>
                  </a:solidFill>
                  <a:latin typeface="Georgia" panose="02040502050405020303" pitchFamily="18" charset="0"/>
                </a:rPr>
                <a:t>MIRI</a:t>
              </a:r>
              <a:r>
                <a:rPr lang="zh-CN" altLang="en-US" dirty="0">
                  <a:solidFill>
                    <a:schemeClr val="bg1"/>
                  </a:solidFill>
                  <a:latin typeface="Georgia" panose="02040502050405020303" pitchFamily="18" charset="0"/>
                </a:rPr>
                <a:t> </a:t>
              </a:r>
              <a:endParaRPr lang="en-GB" altLang="zh-CN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  <a:p>
              <a:r>
                <a:rPr lang="en-US" altLang="zh-CN" dirty="0">
                  <a:solidFill>
                    <a:schemeClr val="bg1"/>
                  </a:solidFill>
                  <a:latin typeface="Georgia" panose="02040502050405020303" pitchFamily="18" charset="0"/>
                </a:rPr>
                <a:t>F770W</a:t>
              </a:r>
              <a:r>
                <a:rPr lang="zh-CN" altLang="en-US" dirty="0">
                  <a:solidFill>
                    <a:schemeClr val="bg1"/>
                  </a:solidFill>
                  <a:latin typeface="Georgia" panose="02040502050405020303" pitchFamily="18" charset="0"/>
                </a:rPr>
                <a:t> </a:t>
              </a:r>
              <a:r>
                <a:rPr lang="en-US" altLang="zh-CN" dirty="0">
                  <a:solidFill>
                    <a:schemeClr val="bg1"/>
                  </a:solidFill>
                  <a:latin typeface="Georgia" panose="02040502050405020303" pitchFamily="18" charset="0"/>
                </a:rPr>
                <a:t>F1080W</a:t>
              </a:r>
              <a:endParaRPr lang="en-US" dirty="0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DA8CB13-5694-0954-11F8-F511C44A6D44}"/>
                </a:ext>
              </a:extLst>
            </p:cNvPr>
            <p:cNvCxnSpPr>
              <a:cxnSpLocks/>
            </p:cNvCxnSpPr>
            <p:nvPr/>
          </p:nvCxnSpPr>
          <p:spPr>
            <a:xfrm>
              <a:off x="5169751" y="5121132"/>
              <a:ext cx="535515" cy="43178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848A3DE-1887-8EBC-7F39-23F90262B4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05266" y="5541767"/>
              <a:ext cx="1209069" cy="1115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CF9338D4-03A3-2564-C6ED-5C1C18C3836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665" t="5282" r="20192" b="6922"/>
          <a:stretch/>
        </p:blipFill>
        <p:spPr>
          <a:xfrm>
            <a:off x="1580073" y="143612"/>
            <a:ext cx="3795796" cy="664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98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09A65405-0147-741F-60C1-331C6118C290}"/>
              </a:ext>
            </a:extLst>
          </p:cNvPr>
          <p:cNvGrpSpPr/>
          <p:nvPr/>
        </p:nvGrpSpPr>
        <p:grpSpPr>
          <a:xfrm>
            <a:off x="-251791" y="-316512"/>
            <a:ext cx="8422692" cy="14269512"/>
            <a:chOff x="2441515" y="148448"/>
            <a:chExt cx="3857044" cy="653450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24D5CF2-6936-69C1-BB94-9631D60214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67781" y="302463"/>
              <a:ext cx="3597862" cy="6295361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D95E3E5-ACA4-F86D-4357-53B6E8A6459D}"/>
                </a:ext>
              </a:extLst>
            </p:cNvPr>
            <p:cNvGrpSpPr/>
            <p:nvPr/>
          </p:nvGrpSpPr>
          <p:grpSpPr>
            <a:xfrm>
              <a:off x="2441515" y="148448"/>
              <a:ext cx="3857044" cy="6534504"/>
              <a:chOff x="7663012" y="900953"/>
              <a:chExt cx="3857044" cy="65345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CBA46C6-43D8-58D0-5A87-CAD16BAFEA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63012" y="900953"/>
                <a:ext cx="3857044" cy="6534504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B9BA5234-262F-FA0D-21C9-2D4DF2E082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alphaModFix amt="50000"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782910" y="1056624"/>
                <a:ext cx="3597861" cy="6295361"/>
              </a:xfrm>
              <a:prstGeom prst="rect">
                <a:avLst/>
              </a:prstGeom>
            </p:spPr>
          </p:pic>
        </p:grp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0AF54CCA-E331-9BAD-E4DE-DBFBCFCB11C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6379" y="2925931"/>
            <a:ext cx="1998624" cy="1998624"/>
          </a:xfrm>
          <a:prstGeom prst="ellipse">
            <a:avLst/>
          </a:prstGeom>
          <a:ln>
            <a:solidFill>
              <a:schemeClr val="bg1"/>
            </a:solidFill>
          </a:ln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C6D73DC-6AC6-1602-C7F8-A326467742B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9438" y="2925931"/>
            <a:ext cx="1998624" cy="1998624"/>
          </a:xfrm>
          <a:prstGeom prst="ellipse">
            <a:avLst/>
          </a:prstGeom>
          <a:ln>
            <a:solidFill>
              <a:schemeClr val="bg1"/>
            </a:solidFill>
          </a:ln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A4B8A80-093D-9A97-A956-26B718A6DFB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9733" y="200506"/>
            <a:ext cx="1998624" cy="1998624"/>
          </a:xfrm>
          <a:prstGeom prst="ellipse">
            <a:avLst/>
          </a:prstGeom>
          <a:ln>
            <a:solidFill>
              <a:schemeClr val="bg1"/>
            </a:solidFill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6A1F2EB-090A-E62E-1C70-A761E61EDE7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9941" y="2922558"/>
            <a:ext cx="1998624" cy="1998624"/>
          </a:xfrm>
          <a:prstGeom prst="ellipse">
            <a:avLst/>
          </a:prstGeom>
          <a:ln>
            <a:solidFill>
              <a:schemeClr val="bg1"/>
            </a:solidFill>
          </a:ln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390FEBA-A5B9-3FB6-17F8-7351AACE806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6755" y="196889"/>
            <a:ext cx="1998624" cy="1998624"/>
          </a:xfrm>
          <a:prstGeom prst="ellipse">
            <a:avLst/>
          </a:prstGeom>
          <a:ln>
            <a:solidFill>
              <a:schemeClr val="bg1"/>
            </a:solidFill>
          </a:ln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D629A62-9654-030C-74E5-B1626795F81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8357" y="196889"/>
            <a:ext cx="1998624" cy="1998624"/>
          </a:xfrm>
          <a:prstGeom prst="ellipse">
            <a:avLst/>
          </a:prstGeom>
          <a:ln>
            <a:solidFill>
              <a:schemeClr val="bg1"/>
            </a:solidFill>
          </a:ln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7845D3A7-1B40-ADDC-1B07-86D69EBD9A57}"/>
              </a:ext>
            </a:extLst>
          </p:cNvPr>
          <p:cNvSpPr txBox="1"/>
          <p:nvPr/>
        </p:nvSpPr>
        <p:spPr>
          <a:xfrm>
            <a:off x="7454307" y="2333280"/>
            <a:ext cx="4511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(Optical-dark</a:t>
            </a:r>
            <a:r>
              <a:rPr lang="zh-CN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galaxies</a:t>
            </a:r>
            <a:r>
              <a:rPr lang="zh-CN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invisible</a:t>
            </a:r>
            <a:r>
              <a:rPr lang="zh-CN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to</a:t>
            </a:r>
            <a:r>
              <a:rPr lang="zh-CN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Hubble)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CABA69C-83A1-091F-B4FB-6BD59FD88FE0}"/>
              </a:ext>
            </a:extLst>
          </p:cNvPr>
          <p:cNvSpPr txBox="1"/>
          <p:nvPr/>
        </p:nvSpPr>
        <p:spPr>
          <a:xfrm>
            <a:off x="8055433" y="5028941"/>
            <a:ext cx="3924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Companions,</a:t>
            </a:r>
            <a:r>
              <a:rPr lang="zh-CN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lensed</a:t>
            </a:r>
            <a:r>
              <a:rPr lang="zh-CN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galaxies,</a:t>
            </a:r>
            <a:r>
              <a:rPr lang="zh-CN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AGN…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4A1F253-23F3-F6BC-9621-FFF60F92A38D}"/>
              </a:ext>
            </a:extLst>
          </p:cNvPr>
          <p:cNvSpPr txBox="1"/>
          <p:nvPr/>
        </p:nvSpPr>
        <p:spPr>
          <a:xfrm>
            <a:off x="8156379" y="5551631"/>
            <a:ext cx="43900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A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treasure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hidden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at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shorter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wavelengths</a:t>
            </a:r>
            <a:endParaRPr lang="en-US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293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22CCEDD-191B-44A7-83E1-684F7F91EC6A}"/>
              </a:ext>
            </a:extLst>
          </p:cNvPr>
          <p:cNvGrpSpPr/>
          <p:nvPr/>
        </p:nvGrpSpPr>
        <p:grpSpPr>
          <a:xfrm>
            <a:off x="-265043" y="-7095000"/>
            <a:ext cx="8422692" cy="14269512"/>
            <a:chOff x="2441515" y="148448"/>
            <a:chExt cx="3857044" cy="653450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E0018B5-3055-CB08-3927-B69C91E030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67781" y="302463"/>
              <a:ext cx="3597862" cy="6295361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6909CC-7175-271E-CE70-0A5932D5613F}"/>
                </a:ext>
              </a:extLst>
            </p:cNvPr>
            <p:cNvGrpSpPr/>
            <p:nvPr/>
          </p:nvGrpSpPr>
          <p:grpSpPr>
            <a:xfrm>
              <a:off x="2441515" y="148448"/>
              <a:ext cx="3857044" cy="6534504"/>
              <a:chOff x="7663012" y="900953"/>
              <a:chExt cx="3857044" cy="6534504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0E3E0CE-6AAD-631C-B618-85187ADBF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63012" y="900953"/>
                <a:ext cx="3857044" cy="6534504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A42FFD19-D787-D2B7-B7C8-322250AE5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alphaModFix amt="50000"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782910" y="1056624"/>
                <a:ext cx="3597861" cy="6295361"/>
              </a:xfrm>
              <a:prstGeom prst="rect">
                <a:avLst/>
              </a:prstGeom>
            </p:spPr>
          </p:pic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3FE054B6-6779-983C-694B-405DE605B9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3489" y="3349303"/>
            <a:ext cx="4242159" cy="339372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596441B-5D24-76CD-2BDF-BF16465A7F7E}"/>
              </a:ext>
            </a:extLst>
          </p:cNvPr>
          <p:cNvSpPr txBox="1"/>
          <p:nvPr/>
        </p:nvSpPr>
        <p:spPr>
          <a:xfrm>
            <a:off x="305365" y="4541829"/>
            <a:ext cx="24683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With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great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resolution,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comes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great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photo-z</a:t>
            </a:r>
            <a:endParaRPr lang="en-US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AA8EC2-D44D-E8DD-6D7E-1A509F94CB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3488" y="114971"/>
            <a:ext cx="4242160" cy="33937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EA0CB5-05F1-6F82-E60F-B0A71AEC6F2C}"/>
              </a:ext>
            </a:extLst>
          </p:cNvPr>
          <p:cNvSpPr txBox="1"/>
          <p:nvPr/>
        </p:nvSpPr>
        <p:spPr>
          <a:xfrm>
            <a:off x="6096000" y="6311825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(Liu</a:t>
            </a:r>
            <a:r>
              <a:rPr lang="zh-CN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et</a:t>
            </a:r>
            <a:r>
              <a:rPr lang="zh-CN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al.</a:t>
            </a:r>
            <a:r>
              <a:rPr lang="zh-CN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2025)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5975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7F65D50-8AFC-A0CD-07AC-E21CCA476235}"/>
              </a:ext>
            </a:extLst>
          </p:cNvPr>
          <p:cNvSpPr txBox="1"/>
          <p:nvPr/>
        </p:nvSpPr>
        <p:spPr>
          <a:xfrm>
            <a:off x="1271195" y="455413"/>
            <a:ext cx="9956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A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highly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obscured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population: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necessity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of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FIR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observation</a:t>
            </a:r>
            <a:endParaRPr lang="en-US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1B5E02-4711-14E1-3D2A-BA8E92DDF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887" y="1084958"/>
            <a:ext cx="5248219" cy="57730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77A230-5FA9-3687-DCEC-2B6F58A1827C}"/>
              </a:ext>
            </a:extLst>
          </p:cNvPr>
          <p:cNvSpPr txBox="1"/>
          <p:nvPr/>
        </p:nvSpPr>
        <p:spPr>
          <a:xfrm>
            <a:off x="3318659" y="5588376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(Liu</a:t>
            </a:r>
            <a:r>
              <a:rPr lang="zh-CN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et</a:t>
            </a:r>
            <a:r>
              <a:rPr lang="zh-CN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al.</a:t>
            </a:r>
            <a:r>
              <a:rPr lang="zh-CN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2025)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05442E-64F7-0704-F1FC-489DAB935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2366" y="1084958"/>
            <a:ext cx="5773042" cy="5773042"/>
          </a:xfrm>
          <a:prstGeom prst="rect">
            <a:avLst/>
          </a:prstGeom>
        </p:spPr>
      </p:pic>
      <p:pic>
        <p:nvPicPr>
          <p:cNvPr id="3" name="Picture 8" descr="HAUNTER GIF BY DOZIN - GIF - Imgur">
            <a:extLst>
              <a:ext uri="{FF2B5EF4-FFF2-40B4-BE49-F238E27FC236}">
                <a16:creationId xmlns:a16="http://schemas.microsoft.com/office/drawing/2014/main" id="{2A316A86-0F86-7C1C-0245-E8BC0898B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986" y="3024256"/>
            <a:ext cx="1312302" cy="112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Gastly | Rijon Wiki | Fandom">
            <a:extLst>
              <a:ext uri="{FF2B5EF4-FFF2-40B4-BE49-F238E27FC236}">
                <a16:creationId xmlns:a16="http://schemas.microsoft.com/office/drawing/2014/main" id="{9F513EDC-405B-17C7-AA8A-314BFF02A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247" y="4405421"/>
            <a:ext cx="732081" cy="73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okemon Gengar Sticker - Pokemon Gengar Smile - Discover &amp; Share GIFs">
            <a:extLst>
              <a:ext uri="{FF2B5EF4-FFF2-40B4-BE49-F238E27FC236}">
                <a16:creationId xmlns:a16="http://schemas.microsoft.com/office/drawing/2014/main" id="{72335668-07DB-9145-1988-702B55C98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922" y="2304170"/>
            <a:ext cx="1124830" cy="112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533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5BA6777-22CD-D937-EDC3-CE80D177D05F}"/>
              </a:ext>
            </a:extLst>
          </p:cNvPr>
          <p:cNvSpPr txBox="1"/>
          <p:nvPr/>
        </p:nvSpPr>
        <p:spPr>
          <a:xfrm>
            <a:off x="1743459" y="402669"/>
            <a:ext cx="8863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Obscured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star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formation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and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main</a:t>
            </a:r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Georgia" panose="02040502050405020303" pitchFamily="18" charset="0"/>
              </a:rPr>
              <a:t>sequence</a:t>
            </a:r>
            <a:endParaRPr lang="en-US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96B561-EF1F-8698-E62E-1CE358310F87}"/>
              </a:ext>
            </a:extLst>
          </p:cNvPr>
          <p:cNvSpPr txBox="1"/>
          <p:nvPr/>
        </p:nvSpPr>
        <p:spPr>
          <a:xfrm>
            <a:off x="5238962" y="6289020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(Liu</a:t>
            </a:r>
            <a:r>
              <a:rPr lang="zh-CN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et</a:t>
            </a:r>
            <a:r>
              <a:rPr lang="zh-CN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al.</a:t>
            </a:r>
            <a:r>
              <a:rPr lang="zh-CN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2025)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75DACE-47D3-C2E8-4845-DBCE0EA06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105" y="904995"/>
            <a:ext cx="4960837" cy="59530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49F677-560D-6ADC-9F08-6F1B5C72A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286" y="957247"/>
            <a:ext cx="5812466" cy="5812466"/>
          </a:xfrm>
          <a:prstGeom prst="rect">
            <a:avLst/>
          </a:prstGeom>
        </p:spPr>
      </p:pic>
      <p:pic>
        <p:nvPicPr>
          <p:cNvPr id="3" name="Picture 4" descr="Gengar Gif - IceGif">
            <a:extLst>
              <a:ext uri="{FF2B5EF4-FFF2-40B4-BE49-F238E27FC236}">
                <a16:creationId xmlns:a16="http://schemas.microsoft.com/office/drawing/2014/main" id="{284F379B-A384-8917-6A9B-FD8D772B8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136" y="999208"/>
            <a:ext cx="1955873" cy="192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6363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6798</TotalTime>
  <Words>965</Words>
  <Application>Microsoft Macintosh PowerPoint</Application>
  <PresentationFormat>Widescreen</PresentationFormat>
  <Paragraphs>66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271</cp:revision>
  <dcterms:created xsi:type="dcterms:W3CDTF">2024-12-01T12:52:02Z</dcterms:created>
  <dcterms:modified xsi:type="dcterms:W3CDTF">2025-07-07T08:41:17Z</dcterms:modified>
</cp:coreProperties>
</file>