
<file path=[Content_Types].xml><?xml version="1.0" encoding="utf-8"?>
<Types xmlns="http://schemas.openxmlformats.org/package/2006/content-types">
  <Default Extension="fntdata" ContentType="application/x-fontdata"/>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Lst>
  <p:sldSz cx="9144000" cy="5143500" type="screen16x9"/>
  <p:notesSz cx="6858000" cy="9144000"/>
  <p:embeddedFontLst>
    <p:embeddedFont>
      <p:font typeface="Raleway" pitchFamily="2" charset="0"/>
      <p:regular r:id="rId39"/>
      <p:bold r:id="rId40"/>
      <p:italic r:id="rId41"/>
      <p:boldItalic r:id="rId42"/>
    </p:embeddedFont>
    <p:embeddedFont>
      <p:font typeface="Source Sans Pro" panose="020B0503030403020204" pitchFamily="34" charset="0"/>
      <p:regular r:id="rId4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80" d="100"/>
          <a:sy n="80" d="100"/>
        </p:scale>
        <p:origin x="884" y="2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4.fntdata"/><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2.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5.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font" Target="fonts/font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 name="Google Shape;5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Hi I'm Alice I'm a first year PhD student working with Chiaki here at UoH</a:t>
            </a:r>
            <a:endParaRPr/>
          </a:p>
          <a:p>
            <a:pPr marL="0" lvl="0" indent="0" algn="l" rtl="0">
              <a:spcBef>
                <a:spcPts val="0"/>
              </a:spcBef>
              <a:spcAft>
                <a:spcPts val="0"/>
              </a:spcAft>
              <a:buClr>
                <a:schemeClr val="dk1"/>
              </a:buClr>
              <a:buSzPts val="1100"/>
              <a:buFont typeface="Arial"/>
              <a:buNone/>
            </a:pPr>
            <a:r>
              <a:rPr lang="en"/>
              <a:t>I'm going to tell you today about my project on simulating dust on a cosmological scale</a:t>
            </a:r>
            <a:endParaRPr/>
          </a:p>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35b2175eedc_0_3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 name="Google Shape;205;g35b2175eedc_0_3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
              <a:t>Dust also undergoes processing in the ISM</a:t>
            </a:r>
            <a:endParaRPr/>
          </a:p>
          <a:p>
            <a:pPr marL="457200" lvl="0" indent="-298450" algn="l" rtl="0">
              <a:spcBef>
                <a:spcPts val="0"/>
              </a:spcBef>
              <a:spcAft>
                <a:spcPts val="0"/>
              </a:spcAft>
              <a:buSzPts val="1100"/>
              <a:buChar char="-"/>
            </a:pPr>
            <a:r>
              <a:rPr lang="en"/>
              <a:t>First, preexisting dust grains in cooler regions of the ISM accrete atomic metals from their surroundings</a:t>
            </a:r>
            <a:endParaRPr/>
          </a:p>
          <a:p>
            <a:pPr marL="457200" lvl="0" indent="-298450" algn="l" rtl="0">
              <a:spcBef>
                <a:spcPts val="0"/>
              </a:spcBef>
              <a:spcAft>
                <a:spcPts val="0"/>
              </a:spcAft>
              <a:buSzPts val="1100"/>
              <a:buChar char="-"/>
            </a:pPr>
            <a:r>
              <a:rPr lang="en"/>
              <a:t>This causes an increase in dust mass</a:t>
            </a:r>
            <a:endParaRPr/>
          </a:p>
          <a:p>
            <a:pPr marL="457200" lvl="0" indent="-298450" algn="l" rtl="0">
              <a:spcBef>
                <a:spcPts val="0"/>
              </a:spcBef>
              <a:spcAft>
                <a:spcPts val="0"/>
              </a:spcAft>
              <a:buSzPts val="1100"/>
              <a:buChar char="-"/>
            </a:pPr>
            <a:r>
              <a:rPr lang="en"/>
              <a:t>While some researchers argue this may be the cause of the high dust masses at high redshift, others have argued this process isn’t efficient enough to explain it</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36a7e5e5ba4_0_1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9" name="Google Shape;309;g36a7e5e5ba4_0_1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	 	 	 	</a:t>
            </a:r>
            <a:endParaRPr/>
          </a:p>
          <a:p>
            <a:pPr marL="457200" lvl="0" indent="-298450" algn="l" rtl="0">
              <a:spcBef>
                <a:spcPts val="1200"/>
              </a:spcBef>
              <a:spcAft>
                <a:spcPts val="0"/>
              </a:spcAft>
              <a:buSzPts val="1100"/>
              <a:buChar char="-"/>
            </a:pPr>
            <a:r>
              <a:rPr lang="en"/>
              <a:t>We calculate the mass increase as a function of the density, temperature and metallicity of the gas particle in question and assume dust mass has to be &gt; 0 for this process to occur</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g36c37446fce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8" name="Google Shape;358;g36c37446fce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1200"/>
              </a:spcBef>
              <a:spcAft>
                <a:spcPts val="0"/>
              </a:spcAft>
              <a:buClr>
                <a:schemeClr val="dk1"/>
              </a:buClr>
              <a:buSzPts val="1100"/>
              <a:buFont typeface="Arial"/>
              <a:buNone/>
            </a:pPr>
            <a:r>
              <a:rPr lang="en"/>
              <a:t>Here is my overview equation of my basic dust model. It involves dust being produced in stars, accreting metals from the gas phase in the ISM, being destroyed in hot gas by thermal sputtering, being destroyed by supernova shock waves, and being destroyed by star formation</a:t>
            </a:r>
            <a:endParaRPr/>
          </a:p>
          <a:p>
            <a:pPr marL="0" lvl="0" indent="0" algn="l" rtl="0">
              <a:spcBef>
                <a:spcPts val="120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g35b2175eedc_0_3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9" name="Google Shape;369;g35b2175eedc_0_3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
              <a:t>	 	 	 	</a:t>
            </a:r>
            <a:endParaRPr/>
          </a:p>
          <a:p>
            <a:pPr marL="457200" lvl="0" indent="-298450" algn="l" rtl="0">
              <a:spcBef>
                <a:spcPts val="0"/>
              </a:spcBef>
              <a:spcAft>
                <a:spcPts val="0"/>
              </a:spcAft>
              <a:buSzPts val="1100"/>
              <a:buChar char="-"/>
            </a:pPr>
            <a:r>
              <a:rPr lang="en"/>
              <a:t>Dust is also subject to destructive processes, such as by thermal sputtering</a:t>
            </a:r>
            <a:endParaRPr/>
          </a:p>
          <a:p>
            <a:pPr marL="457200" lvl="0" indent="-298450" algn="l" rtl="0">
              <a:spcBef>
                <a:spcPts val="0"/>
              </a:spcBef>
              <a:spcAft>
                <a:spcPts val="0"/>
              </a:spcAft>
              <a:buSzPts val="1100"/>
              <a:buChar char="-"/>
            </a:pPr>
            <a:r>
              <a:rPr lang="en"/>
              <a:t>This is when dust grains in hot gas are eroded by energetic ions</a:t>
            </a:r>
            <a:endParaRPr/>
          </a:p>
          <a:p>
            <a:pPr marL="457200" lvl="0" indent="-298450" algn="l" rtl="0">
              <a:spcBef>
                <a:spcPts val="0"/>
              </a:spcBef>
              <a:spcAft>
                <a:spcPts val="0"/>
              </a:spcAft>
              <a:buSzPts val="1100"/>
              <a:buChar char="-"/>
            </a:pPr>
            <a:r>
              <a:rPr lang="en"/>
              <a:t>Occurs at about 2x10^6 K</a:t>
            </a:r>
            <a:endParaRPr/>
          </a:p>
          <a:p>
            <a:pPr marL="457200" lvl="0" indent="-298450" algn="l" rtl="0">
              <a:spcBef>
                <a:spcPts val="0"/>
              </a:spcBef>
              <a:spcAft>
                <a:spcPts val="0"/>
              </a:spcAft>
              <a:buSzPts val="1100"/>
              <a:buChar char="-"/>
            </a:pPr>
            <a:r>
              <a:rPr lang="en"/>
              <a:t>They are subsequently returned to the gas phase, and overall dust mass decreases</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g36a7e5e5ba4_0_2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0" name="Google Shape;440;g36a7e5e5ba4_0_2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
              <a:t>	 	 	 	</a:t>
            </a:r>
            <a:endParaRPr/>
          </a:p>
          <a:p>
            <a:pPr marL="457200" lvl="0" indent="-298450" algn="l" rtl="0">
              <a:spcBef>
                <a:spcPts val="0"/>
              </a:spcBef>
              <a:spcAft>
                <a:spcPts val="0"/>
              </a:spcAft>
              <a:buSzPts val="1100"/>
              <a:buChar char="-"/>
            </a:pPr>
            <a:r>
              <a:rPr lang="en"/>
              <a:t>We similarly calculate this as a function of temperature and density of the surrounding gas</a:t>
            </a:r>
            <a:endParaRPr/>
          </a:p>
          <a:p>
            <a:pPr marL="457200" lvl="0" indent="-298450" algn="l" rtl="0">
              <a:spcBef>
                <a:spcPts val="0"/>
              </a:spcBef>
              <a:spcAft>
                <a:spcPts val="0"/>
              </a:spcAft>
              <a:buSzPts val="1100"/>
              <a:buChar char="-"/>
            </a:pPr>
            <a:r>
              <a:rPr lang="en"/>
              <a:t>This process occurs at roughly 2 million K</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
        <p:cNvGrpSpPr/>
        <p:nvPr/>
      </p:nvGrpSpPr>
      <p:grpSpPr>
        <a:xfrm>
          <a:off x="0" y="0"/>
          <a:ext cx="0" cy="0"/>
          <a:chOff x="0" y="0"/>
          <a:chExt cx="0" cy="0"/>
        </a:xfrm>
      </p:grpSpPr>
      <p:sp>
        <p:nvSpPr>
          <p:cNvPr id="492" name="Google Shape;492;g36c37446fce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3" name="Google Shape;493;g36c37446fce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1200"/>
              </a:spcBef>
              <a:spcAft>
                <a:spcPts val="0"/>
              </a:spcAft>
              <a:buClr>
                <a:schemeClr val="dk1"/>
              </a:buClr>
              <a:buSzPts val="1100"/>
              <a:buFont typeface="Arial"/>
              <a:buNone/>
            </a:pPr>
            <a:r>
              <a:rPr lang="en"/>
              <a:t>Here is my overview equation of my basic dust model. It involves dust being produced in stars, accreting metals from the gas phase in the ISM, being destroyed in hot gas by thermal sputtering, being destroyed by supernova shock waves, and being destroyed by star formation</a:t>
            </a:r>
            <a:endParaRPr/>
          </a:p>
          <a:p>
            <a:pPr marL="0" lvl="0" indent="0" algn="l" rtl="0">
              <a:spcBef>
                <a:spcPts val="120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Google Shape;505;g36276af787f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6" name="Google Shape;506;g36276af787f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Dust can also be destroyed when a supernova explodes in its vicinity</a:t>
            </a:r>
            <a:endParaRPr/>
          </a:p>
          <a:p>
            <a:pPr marL="0" lvl="0" indent="0" algn="l" rtl="0">
              <a:spcBef>
                <a:spcPts val="0"/>
              </a:spcBef>
              <a:spcAft>
                <a:spcPts val="0"/>
              </a:spcAft>
              <a:buNone/>
            </a:pPr>
            <a:r>
              <a:rPr lang="en"/>
              <a:t>At the moment, we use a crude recipe to calculate this based on estimated local supernova rate and destruction efficiency, but we are planning to implement a more detailed prescription based on the actual local supernova rate and energy released soon</a:t>
            </a:r>
            <a:endParaRPr/>
          </a:p>
          <a:p>
            <a:pPr marL="0" lvl="0" indent="0" algn="l" rtl="0">
              <a:spcBef>
                <a:spcPts val="0"/>
              </a:spcBef>
              <a:spcAft>
                <a:spcPts val="0"/>
              </a:spcAft>
              <a:buNone/>
            </a:pPr>
            <a:r>
              <a:rPr lang="en"/>
              <a:t>(This was me rushing to get this process implemented for NAM lol)</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5"/>
        <p:cNvGrpSpPr/>
        <p:nvPr/>
      </p:nvGrpSpPr>
      <p:grpSpPr>
        <a:xfrm>
          <a:off x="0" y="0"/>
          <a:ext cx="0" cy="0"/>
          <a:chOff x="0" y="0"/>
          <a:chExt cx="0" cy="0"/>
        </a:xfrm>
      </p:grpSpPr>
      <p:sp>
        <p:nvSpPr>
          <p:cNvPr id="556" name="Google Shape;556;g344932cb3a2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7" name="Google Shape;557;g344932cb3a2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Dust can also be destroyed when a supernova explodes in its vicinity</a:t>
            </a:r>
            <a:endParaRPr/>
          </a:p>
          <a:p>
            <a:pPr marL="0" lvl="0" indent="0" algn="l" rtl="0">
              <a:spcBef>
                <a:spcPts val="0"/>
              </a:spcBef>
              <a:spcAft>
                <a:spcPts val="0"/>
              </a:spcAft>
              <a:buNone/>
            </a:pPr>
            <a:r>
              <a:rPr lang="en"/>
              <a:t>At the moment, we use a crude recipe to calculate this based on estimated local supernova rate and destruction efficiency, but we are planning to implement a more detailed prescription based on the actual local supernova rate and energy released soon</a:t>
            </a:r>
            <a:endParaRPr/>
          </a:p>
          <a:p>
            <a:pPr marL="0" lvl="0" indent="0" algn="l" rtl="0">
              <a:spcBef>
                <a:spcPts val="0"/>
              </a:spcBef>
              <a:spcAft>
                <a:spcPts val="0"/>
              </a:spcAft>
              <a:buNone/>
            </a:pPr>
            <a:r>
              <a:rPr lang="en"/>
              <a:t>(This was me rushing to get this process implemented for NAM lol)</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0"/>
        <p:cNvGrpSpPr/>
        <p:nvPr/>
      </p:nvGrpSpPr>
      <p:grpSpPr>
        <a:xfrm>
          <a:off x="0" y="0"/>
          <a:ext cx="0" cy="0"/>
          <a:chOff x="0" y="0"/>
          <a:chExt cx="0" cy="0"/>
        </a:xfrm>
      </p:grpSpPr>
      <p:sp>
        <p:nvSpPr>
          <p:cNvPr id="611" name="Google Shape;611;g36c37446fce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2" name="Google Shape;612;g36c37446fce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1200"/>
              </a:spcBef>
              <a:spcAft>
                <a:spcPts val="0"/>
              </a:spcAft>
              <a:buClr>
                <a:schemeClr val="dk1"/>
              </a:buClr>
              <a:buSzPts val="1100"/>
              <a:buFont typeface="Arial"/>
              <a:buNone/>
            </a:pPr>
            <a:r>
              <a:rPr lang="en"/>
              <a:t>Here is my overview equation of my basic dust model. It involves dust being produced in stars, accreting metals from the gas phase in the ISM, being destroyed in hot gas by thermal sputtering, being destroyed by supernova shock waves, and being destroyed by star formation</a:t>
            </a:r>
            <a:endParaRPr/>
          </a:p>
          <a:p>
            <a:pPr marL="0" lvl="0" indent="0" algn="l" rtl="0">
              <a:spcBef>
                <a:spcPts val="120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5"/>
        <p:cNvGrpSpPr/>
        <p:nvPr/>
      </p:nvGrpSpPr>
      <p:grpSpPr>
        <a:xfrm>
          <a:off x="0" y="0"/>
          <a:ext cx="0" cy="0"/>
          <a:chOff x="0" y="0"/>
          <a:chExt cx="0" cy="0"/>
        </a:xfrm>
      </p:grpSpPr>
      <p:sp>
        <p:nvSpPr>
          <p:cNvPr id="626" name="Google Shape;626;g36289b4c456_2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7" name="Google Shape;627;g36289b4c456_2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Lastly, dust is also destroyed when stars form</a:t>
            </a:r>
            <a:endParaRPr/>
          </a:p>
          <a:p>
            <a:pPr marL="0" lvl="0" indent="0" algn="l" rtl="0">
              <a:spcBef>
                <a:spcPts val="0"/>
              </a:spcBef>
              <a:spcAft>
                <a:spcPts val="0"/>
              </a:spcAft>
              <a:buNone/>
            </a:pPr>
            <a:r>
              <a:rPr lang="en"/>
              <a:t>The dust in the collapsing cloud is melted inside the newly formed protostar(s)</a:t>
            </a:r>
            <a:endParaRPr/>
          </a:p>
          <a:p>
            <a:pPr marL="0" lvl="0" indent="0" algn="l" rtl="0">
              <a:spcBef>
                <a:spcPts val="0"/>
              </a:spcBef>
              <a:spcAft>
                <a:spcPts val="0"/>
              </a:spcAft>
              <a:buClr>
                <a:schemeClr val="dk1"/>
              </a:buClr>
              <a:buSzPts val="1100"/>
              <a:buFont typeface="Arial"/>
              <a:buNone/>
            </a:pPr>
            <a:r>
              <a:rPr lang="en"/>
              <a:t>This implementation is again very crude (for NAM) where we take away an amount of dust proportional to a newly formed 'star particle' (remember this is a cluster) when it forms from a gas particle</a:t>
            </a:r>
            <a:endParaRPr/>
          </a:p>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35f81eb5b62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35f81eb5b62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1200"/>
              </a:spcBef>
              <a:spcAft>
                <a:spcPts val="0"/>
              </a:spcAft>
              <a:buNone/>
            </a:pPr>
            <a:r>
              <a:rPr lang="en">
                <a:solidFill>
                  <a:schemeClr val="dk1"/>
                </a:solidFill>
              </a:rPr>
              <a:t>The simulation I am using was developed by Kobayashi&amp;Taylor (2014), based on the hydrodynamical code GADGET-3. </a:t>
            </a:r>
            <a:endParaRPr>
              <a:solidFill>
                <a:schemeClr val="dk1"/>
              </a:solidFill>
            </a:endParaRPr>
          </a:p>
          <a:p>
            <a:pPr marL="0" lvl="0" indent="0" algn="l" rtl="0">
              <a:spcBef>
                <a:spcPts val="1200"/>
              </a:spcBef>
              <a:spcAft>
                <a:spcPts val="0"/>
              </a:spcAft>
              <a:buNone/>
            </a:pPr>
            <a:r>
              <a:rPr lang="en">
                <a:solidFill>
                  <a:schemeClr val="dk1"/>
                </a:solidFill>
              </a:rPr>
              <a:t>It models a cosmological box with particles representing gas, stars, dark matter (and black holes) and uses fluid dynamics to run a mini universe of about 10 to perhaps 100 mpc (depending on chosen scale) from initial conditions at around z150 to z0, calculating cosmological structure formation</a:t>
            </a:r>
            <a:endParaRPr>
              <a:solidFill>
                <a:schemeClr val="dk1"/>
              </a:solidFill>
            </a:endParaRPr>
          </a:p>
          <a:p>
            <a:pPr marL="0" lvl="0" indent="0" algn="l" rtl="0">
              <a:spcBef>
                <a:spcPts val="1200"/>
              </a:spcBef>
              <a:spcAft>
                <a:spcPts val="0"/>
              </a:spcAft>
              <a:buClr>
                <a:schemeClr val="dk1"/>
              </a:buClr>
              <a:buSzPts val="1100"/>
              <a:buFont typeface="Arial"/>
              <a:buNone/>
            </a:pPr>
            <a:r>
              <a:rPr lang="en">
                <a:solidFill>
                  <a:schemeClr val="dk1"/>
                </a:solidFill>
              </a:rPr>
              <a:t>You can see a projection of properties on the left</a:t>
            </a:r>
            <a:endParaRPr>
              <a:solidFill>
                <a:schemeClr val="dk1"/>
              </a:solidFill>
            </a:endParaRPr>
          </a:p>
          <a:p>
            <a:pPr marL="0" lvl="0" indent="0" algn="l" rtl="0">
              <a:spcBef>
                <a:spcPts val="1200"/>
              </a:spcBef>
              <a:spcAft>
                <a:spcPts val="0"/>
              </a:spcAft>
              <a:buNone/>
            </a:pPr>
            <a:r>
              <a:rPr lang="en">
                <a:solidFill>
                  <a:schemeClr val="dk1"/>
                </a:solidFill>
              </a:rPr>
              <a:t>On the right is the baryon physics that has been added, including star formation, feedback, cooling, etc, and particularly tracing chemical evolution using the latest nulceosynthesis yields from Kobayashi &amp; Taylor (2020)</a:t>
            </a:r>
            <a:endParaRPr>
              <a:solidFill>
                <a:schemeClr val="dk1"/>
              </a:solidFill>
            </a:endParaRPr>
          </a:p>
          <a:p>
            <a:pPr marL="0" lvl="0" indent="0" algn="l" rtl="0">
              <a:spcBef>
                <a:spcPts val="1200"/>
              </a:spcBef>
              <a:spcAft>
                <a:spcPts val="0"/>
              </a:spcAft>
              <a:buClr>
                <a:schemeClr val="dk1"/>
              </a:buClr>
              <a:buSzPts val="1100"/>
              <a:buFont typeface="Arial"/>
              <a:buNone/>
            </a:pPr>
            <a:r>
              <a:rPr lang="en">
                <a:solidFill>
                  <a:schemeClr val="dk1"/>
                </a:solidFill>
              </a:rPr>
              <a:t>What I am doing is calculating the metals going into the dust phase on top of this</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1"/>
        <p:cNvGrpSpPr/>
        <p:nvPr/>
      </p:nvGrpSpPr>
      <p:grpSpPr>
        <a:xfrm>
          <a:off x="0" y="0"/>
          <a:ext cx="0" cy="0"/>
          <a:chOff x="0" y="0"/>
          <a:chExt cx="0" cy="0"/>
        </a:xfrm>
      </p:grpSpPr>
      <p:sp>
        <p:nvSpPr>
          <p:cNvPr id="662" name="Google Shape;662;g36c17e5653f_0_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3" name="Google Shape;663;g36c17e5653f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Lastly, dust is also destroyed when stars form</a:t>
            </a:r>
            <a:endParaRPr/>
          </a:p>
          <a:p>
            <a:pPr marL="0" lvl="0" indent="0" algn="l" rtl="0">
              <a:spcBef>
                <a:spcPts val="0"/>
              </a:spcBef>
              <a:spcAft>
                <a:spcPts val="0"/>
              </a:spcAft>
              <a:buNone/>
            </a:pPr>
            <a:r>
              <a:rPr lang="en"/>
              <a:t>The dust in the collapsing cloud is melted inside the newly formed protostar(s)</a:t>
            </a:r>
            <a:endParaRPr/>
          </a:p>
          <a:p>
            <a:pPr marL="0" lvl="0" indent="0" algn="l" rtl="0">
              <a:spcBef>
                <a:spcPts val="0"/>
              </a:spcBef>
              <a:spcAft>
                <a:spcPts val="0"/>
              </a:spcAft>
              <a:buClr>
                <a:schemeClr val="dk1"/>
              </a:buClr>
              <a:buSzPts val="1100"/>
              <a:buFont typeface="Arial"/>
              <a:buNone/>
            </a:pPr>
            <a:r>
              <a:rPr lang="en"/>
              <a:t>This implementation is again very crude (for NAM) where we take away an amount of dust proportional to a newly formed 'star particle' (remember this is a cluster) when it forms from a gas particle</a:t>
            </a:r>
            <a:endParaRPr/>
          </a:p>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0"/>
        <p:cNvGrpSpPr/>
        <p:nvPr/>
      </p:nvGrpSpPr>
      <p:grpSpPr>
        <a:xfrm>
          <a:off x="0" y="0"/>
          <a:ext cx="0" cy="0"/>
          <a:chOff x="0" y="0"/>
          <a:chExt cx="0" cy="0"/>
        </a:xfrm>
      </p:grpSpPr>
      <p:sp>
        <p:nvSpPr>
          <p:cNvPr id="731" name="Google Shape;731;g35b2175eedc_0_3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2" name="Google Shape;732;g35b2175eedc_0_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
              <a:t>So far these are the processes we have implemented</a:t>
            </a:r>
            <a:endParaRPr/>
          </a:p>
          <a:p>
            <a:pPr marL="457200" lvl="0" indent="-298450" algn="l" rtl="0">
              <a:spcBef>
                <a:spcPts val="0"/>
              </a:spcBef>
              <a:spcAft>
                <a:spcPts val="0"/>
              </a:spcAft>
              <a:buSzPts val="1100"/>
              <a:buChar char="-"/>
            </a:pPr>
            <a:r>
              <a:rPr lang="en"/>
              <a:t>Here are our preliminary results, starting with a video of the dust evolution in our simulation</a:t>
            </a:r>
            <a:endParaRPr/>
          </a:p>
          <a:p>
            <a:pPr marL="457200" lvl="0" indent="-298450" algn="l" rtl="0">
              <a:spcBef>
                <a:spcPts val="0"/>
              </a:spcBef>
              <a:spcAft>
                <a:spcPts val="0"/>
              </a:spcAft>
              <a:buSzPts val="1100"/>
              <a:buChar char="-"/>
            </a:pPr>
            <a:r>
              <a:rPr lang="en"/>
              <a:t>The blue is the gas density of the simulation</a:t>
            </a:r>
            <a:endParaRPr/>
          </a:p>
          <a:p>
            <a:pPr marL="457200" lvl="0" indent="-298450" algn="l" rtl="0">
              <a:spcBef>
                <a:spcPts val="0"/>
              </a:spcBef>
              <a:spcAft>
                <a:spcPts val="0"/>
              </a:spcAft>
              <a:buSzPts val="1100"/>
              <a:buChar char="-"/>
            </a:pPr>
            <a:r>
              <a:rPr lang="en"/>
              <a:t>The red is the total dust mass in given gas particles</a:t>
            </a:r>
            <a:endParaRPr/>
          </a:p>
          <a:p>
            <a:pPr marL="0" lvl="0" indent="0" algn="l" rtl="0">
              <a:spcBef>
                <a:spcPts val="0"/>
              </a:spcBef>
              <a:spcAft>
                <a:spcPts val="0"/>
              </a:spcAft>
              <a:buNone/>
            </a:pPr>
            <a:endParaRPr/>
          </a:p>
          <a:p>
            <a:pPr marL="0" lvl="0" indent="0" algn="l" rtl="0">
              <a:spcBef>
                <a:spcPts val="0"/>
              </a:spcBef>
              <a:spcAft>
                <a:spcPts val="0"/>
              </a:spcAft>
              <a:buNone/>
            </a:pPr>
            <a:r>
              <a:rPr lang="en"/>
              <a:t>Behind this movie calculating structure with DM</a:t>
            </a:r>
            <a:endParaRPr/>
          </a:p>
          <a:p>
            <a:pPr marL="0" lvl="0" indent="0" algn="l" rtl="0">
              <a:spcBef>
                <a:spcPts val="0"/>
              </a:spcBef>
              <a:spcAft>
                <a:spcPts val="0"/>
              </a:spcAft>
              <a:buNone/>
            </a:pPr>
            <a:r>
              <a:rPr lang="en"/>
              <a:t>Start from z10</a:t>
            </a:r>
            <a:endParaRPr/>
          </a:p>
          <a:p>
            <a:pPr marL="0" lvl="0" indent="0" algn="l" rtl="0">
              <a:spcBef>
                <a:spcPts val="0"/>
              </a:spcBef>
              <a:spcAft>
                <a:spcPts val="0"/>
              </a:spcAft>
              <a:buNone/>
            </a:pPr>
            <a:r>
              <a:rPr lang="en"/>
              <a:t>Structure will grow as a function of redshift/time</a:t>
            </a:r>
            <a:endParaRPr/>
          </a:p>
          <a:p>
            <a:pPr marL="0" lvl="0" indent="0" algn="l" rtl="0">
              <a:spcBef>
                <a:spcPts val="0"/>
              </a:spcBef>
              <a:spcAft>
                <a:spcPts val="0"/>
              </a:spcAft>
              <a:buNone/>
            </a:pPr>
            <a:r>
              <a:rPr lang="en"/>
              <a:t>Can see more dust here etc</a:t>
            </a:r>
            <a:endParaRPr/>
          </a:p>
          <a:p>
            <a:pPr marL="0" lvl="0" indent="0" algn="l" rtl="0">
              <a:spcBef>
                <a:spcPts val="0"/>
              </a:spcBef>
              <a:spcAft>
                <a:spcPts val="0"/>
              </a:spcAft>
              <a:buNone/>
            </a:pPr>
            <a:r>
              <a:rPr lang="en"/>
              <a:t>Seems easy but I am spending a few months debugging this code (to get laugh)</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6"/>
        <p:cNvGrpSpPr/>
        <p:nvPr/>
      </p:nvGrpSpPr>
      <p:grpSpPr>
        <a:xfrm>
          <a:off x="0" y="0"/>
          <a:ext cx="0" cy="0"/>
          <a:chOff x="0" y="0"/>
          <a:chExt cx="0" cy="0"/>
        </a:xfrm>
      </p:grpSpPr>
      <p:sp>
        <p:nvSpPr>
          <p:cNvPr id="737" name="Google Shape;737;g344932cb3a2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8" name="Google Shape;738;g344932cb3a2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2"/>
        <p:cNvGrpSpPr/>
        <p:nvPr/>
      </p:nvGrpSpPr>
      <p:grpSpPr>
        <a:xfrm>
          <a:off x="0" y="0"/>
          <a:ext cx="0" cy="0"/>
          <a:chOff x="0" y="0"/>
          <a:chExt cx="0" cy="0"/>
        </a:xfrm>
      </p:grpSpPr>
      <p:sp>
        <p:nvSpPr>
          <p:cNvPr id="743" name="Google Shape;743;g35b2175eedc_0_3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4" name="Google Shape;744;g35b2175eedc_0_3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Here is a comparison of the median dust to stellar mass ratios in galaxies in our simulation found with a friend of friends algorithm with a 1 sigma scatter (at the redshifts that wanted to work TT__TT) showing the impact of various processes in comparison to some observations from Cunha et al</a:t>
            </a:r>
            <a:endParaRPr/>
          </a:p>
          <a:p>
            <a:pPr marL="0" lvl="0" indent="0" algn="l" rtl="0">
              <a:spcBef>
                <a:spcPts val="1200"/>
              </a:spcBef>
              <a:spcAft>
                <a:spcPts val="0"/>
              </a:spcAft>
              <a:buClr>
                <a:schemeClr val="dk1"/>
              </a:buClr>
              <a:buSzPts val="1100"/>
              <a:buFont typeface="Arial"/>
              <a:buNone/>
            </a:pPr>
            <a:r>
              <a:rPr lang="en"/>
              <a:t>You can see the stardust alone isn't enough to account for the observations</a:t>
            </a:r>
            <a:endParaRPr/>
          </a:p>
          <a:p>
            <a:pPr marL="0" lvl="0" indent="0" algn="l" rtl="0">
              <a:spcBef>
                <a:spcPts val="1200"/>
              </a:spcBef>
              <a:spcAft>
                <a:spcPts val="0"/>
              </a:spcAft>
              <a:buClr>
                <a:schemeClr val="dk1"/>
              </a:buClr>
              <a:buSzPts val="1100"/>
              <a:buFont typeface="Arial"/>
              <a:buNone/>
            </a:pPr>
            <a:r>
              <a:rPr lang="en"/>
              <a:t>The destruction processes decrease it (as expected)</a:t>
            </a:r>
            <a:endParaRPr/>
          </a:p>
          <a:p>
            <a:pPr marL="0" lvl="0" indent="0" algn="l" rtl="0">
              <a:spcBef>
                <a:spcPts val="1200"/>
              </a:spcBef>
              <a:spcAft>
                <a:spcPts val="0"/>
              </a:spcAft>
              <a:buClr>
                <a:schemeClr val="dk1"/>
              </a:buClr>
              <a:buSzPts val="1100"/>
              <a:buFont typeface="Arial"/>
              <a:buNone/>
            </a:pPr>
            <a:r>
              <a:rPr lang="en"/>
              <a:t>And then grain growth takes the simulation all the way up here. Yeah it's uh. Not supposed to do that</a:t>
            </a:r>
            <a:endParaRPr/>
          </a:p>
          <a:p>
            <a:pPr marL="0" lvl="0" indent="0" algn="l" rtl="0">
              <a:spcBef>
                <a:spcPts val="1200"/>
              </a:spcBef>
              <a:spcAft>
                <a:spcPts val="0"/>
              </a:spcAft>
              <a:buClr>
                <a:schemeClr val="dk1"/>
              </a:buClr>
              <a:buSzPts val="1100"/>
              <a:buFont typeface="Arial"/>
              <a:buNone/>
            </a:pPr>
            <a:r>
              <a:rPr lang="en"/>
              <a:t>(I am working on it TT__TT)</a:t>
            </a:r>
            <a:endParaRPr/>
          </a:p>
          <a:p>
            <a:pPr marL="0" lvl="0" indent="0" algn="l" rtl="0">
              <a:spcBef>
                <a:spcPts val="1200"/>
              </a:spcBef>
              <a:spcAft>
                <a:spcPts val="0"/>
              </a:spcAft>
              <a:buClr>
                <a:schemeClr val="dk1"/>
              </a:buClr>
              <a:buSzPts val="1100"/>
              <a:buFont typeface="Arial"/>
              <a:buNone/>
            </a:pPr>
            <a:r>
              <a:rPr lang="en"/>
              <a:t>But this is the rough dust to stellar mass ratio we'd expect to see based on other simulations</a:t>
            </a:r>
            <a:endParaRPr/>
          </a:p>
          <a:p>
            <a:pPr marL="0" lvl="0" indent="0" algn="l" rtl="0">
              <a:spcBef>
                <a:spcPts val="1200"/>
              </a:spcBef>
              <a:spcAft>
                <a:spcPts val="0"/>
              </a:spcAft>
              <a:buClr>
                <a:schemeClr val="dk1"/>
              </a:buClr>
              <a:buSzPts val="1100"/>
              <a:buFont typeface="Arial"/>
              <a:buNone/>
            </a:pPr>
            <a:r>
              <a:rPr lang="en"/>
              <a:t>Not bad! (Apart from grain growth...)</a:t>
            </a:r>
            <a:endParaRPr sz="1800">
              <a:solidFill>
                <a:srgbClr val="7F7F7F"/>
              </a:solidFill>
              <a:latin typeface="Source Sans Pro"/>
              <a:ea typeface="Source Sans Pro"/>
              <a:cs typeface="Source Sans Pro"/>
              <a:sym typeface="Source Sans Pro"/>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9"/>
        <p:cNvGrpSpPr/>
        <p:nvPr/>
      </p:nvGrpSpPr>
      <p:grpSpPr>
        <a:xfrm>
          <a:off x="0" y="0"/>
          <a:ext cx="0" cy="0"/>
          <a:chOff x="0" y="0"/>
          <a:chExt cx="0" cy="0"/>
        </a:xfrm>
      </p:grpSpPr>
      <p:sp>
        <p:nvSpPr>
          <p:cNvPr id="750" name="Google Shape;750;g36c17e5653f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1" name="Google Shape;751;g36c17e5653f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Here is a comparison of the median dust to stellar mass ratios in galaxies in our simulation found with a friend of friends algorithm with a 1 sigma scatter (at the redshifts that wanted to work TT__TT) showing the impact of various processes in comparison to some observations from Cunha et al</a:t>
            </a:r>
            <a:endParaRPr/>
          </a:p>
          <a:p>
            <a:pPr marL="0" lvl="0" indent="0" algn="l" rtl="0">
              <a:spcBef>
                <a:spcPts val="1200"/>
              </a:spcBef>
              <a:spcAft>
                <a:spcPts val="0"/>
              </a:spcAft>
              <a:buClr>
                <a:schemeClr val="dk1"/>
              </a:buClr>
              <a:buSzPts val="1100"/>
              <a:buFont typeface="Arial"/>
              <a:buNone/>
            </a:pPr>
            <a:r>
              <a:rPr lang="en"/>
              <a:t>You can see the stardust alone isn't enough to account for the observations</a:t>
            </a:r>
            <a:endParaRPr/>
          </a:p>
          <a:p>
            <a:pPr marL="0" lvl="0" indent="0" algn="l" rtl="0">
              <a:spcBef>
                <a:spcPts val="1200"/>
              </a:spcBef>
              <a:spcAft>
                <a:spcPts val="0"/>
              </a:spcAft>
              <a:buClr>
                <a:schemeClr val="dk1"/>
              </a:buClr>
              <a:buSzPts val="1100"/>
              <a:buFont typeface="Arial"/>
              <a:buNone/>
            </a:pPr>
            <a:r>
              <a:rPr lang="en"/>
              <a:t>The destruction processes decrease it (as expected)</a:t>
            </a:r>
            <a:endParaRPr/>
          </a:p>
          <a:p>
            <a:pPr marL="0" lvl="0" indent="0" algn="l" rtl="0">
              <a:spcBef>
                <a:spcPts val="1200"/>
              </a:spcBef>
              <a:spcAft>
                <a:spcPts val="0"/>
              </a:spcAft>
              <a:buClr>
                <a:schemeClr val="dk1"/>
              </a:buClr>
              <a:buSzPts val="1100"/>
              <a:buFont typeface="Arial"/>
              <a:buNone/>
            </a:pPr>
            <a:r>
              <a:rPr lang="en"/>
              <a:t>And then grain growth takes the simulation all the way up here. Yeah it's uh. Not supposed to do that</a:t>
            </a:r>
            <a:endParaRPr/>
          </a:p>
          <a:p>
            <a:pPr marL="0" lvl="0" indent="0" algn="l" rtl="0">
              <a:spcBef>
                <a:spcPts val="1200"/>
              </a:spcBef>
              <a:spcAft>
                <a:spcPts val="0"/>
              </a:spcAft>
              <a:buClr>
                <a:schemeClr val="dk1"/>
              </a:buClr>
              <a:buSzPts val="1100"/>
              <a:buFont typeface="Arial"/>
              <a:buNone/>
            </a:pPr>
            <a:r>
              <a:rPr lang="en"/>
              <a:t>(I am working on it TT__TT)</a:t>
            </a:r>
            <a:endParaRPr/>
          </a:p>
          <a:p>
            <a:pPr marL="0" lvl="0" indent="0" algn="l" rtl="0">
              <a:spcBef>
                <a:spcPts val="1200"/>
              </a:spcBef>
              <a:spcAft>
                <a:spcPts val="0"/>
              </a:spcAft>
              <a:buClr>
                <a:schemeClr val="dk1"/>
              </a:buClr>
              <a:buSzPts val="1100"/>
              <a:buFont typeface="Arial"/>
              <a:buNone/>
            </a:pPr>
            <a:r>
              <a:rPr lang="en"/>
              <a:t>But this is the rough dust to stellar mass ratio we'd expect to see based on other simulations</a:t>
            </a:r>
            <a:endParaRPr/>
          </a:p>
          <a:p>
            <a:pPr marL="0" lvl="0" indent="0" algn="l" rtl="0">
              <a:spcBef>
                <a:spcPts val="1200"/>
              </a:spcBef>
              <a:spcAft>
                <a:spcPts val="0"/>
              </a:spcAft>
              <a:buClr>
                <a:schemeClr val="dk1"/>
              </a:buClr>
              <a:buSzPts val="1100"/>
              <a:buFont typeface="Arial"/>
              <a:buNone/>
            </a:pPr>
            <a:r>
              <a:rPr lang="en"/>
              <a:t>Not bad! (Apart from grain growth...)</a:t>
            </a:r>
            <a:endParaRPr sz="1800">
              <a:solidFill>
                <a:srgbClr val="7F7F7F"/>
              </a:solidFill>
              <a:latin typeface="Source Sans Pro"/>
              <a:ea typeface="Source Sans Pro"/>
              <a:cs typeface="Source Sans Pro"/>
              <a:sym typeface="Source Sans Pro"/>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6"/>
        <p:cNvGrpSpPr/>
        <p:nvPr/>
      </p:nvGrpSpPr>
      <p:grpSpPr>
        <a:xfrm>
          <a:off x="0" y="0"/>
          <a:ext cx="0" cy="0"/>
          <a:chOff x="0" y="0"/>
          <a:chExt cx="0" cy="0"/>
        </a:xfrm>
      </p:grpSpPr>
      <p:sp>
        <p:nvSpPr>
          <p:cNvPr id="757" name="Google Shape;757;g36c17e5653f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8" name="Google Shape;758;g36c17e5653f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Here is a comparison of the median dust to stellar mass ratios in galaxies in our simulation found with a friend of friends algorithm with a 1 sigma scatter (at the redshifts that wanted to work TT__TT) showing the impact of various processes in comparison to some observations from Cunha et al</a:t>
            </a:r>
            <a:endParaRPr/>
          </a:p>
          <a:p>
            <a:pPr marL="0" lvl="0" indent="0" algn="l" rtl="0">
              <a:spcBef>
                <a:spcPts val="1200"/>
              </a:spcBef>
              <a:spcAft>
                <a:spcPts val="0"/>
              </a:spcAft>
              <a:buClr>
                <a:schemeClr val="dk1"/>
              </a:buClr>
              <a:buSzPts val="1100"/>
              <a:buFont typeface="Arial"/>
              <a:buNone/>
            </a:pPr>
            <a:r>
              <a:rPr lang="en"/>
              <a:t>You can see the stardust alone isn't enough to account for the observations</a:t>
            </a:r>
            <a:endParaRPr/>
          </a:p>
          <a:p>
            <a:pPr marL="0" lvl="0" indent="0" algn="l" rtl="0">
              <a:spcBef>
                <a:spcPts val="1200"/>
              </a:spcBef>
              <a:spcAft>
                <a:spcPts val="0"/>
              </a:spcAft>
              <a:buClr>
                <a:schemeClr val="dk1"/>
              </a:buClr>
              <a:buSzPts val="1100"/>
              <a:buFont typeface="Arial"/>
              <a:buNone/>
            </a:pPr>
            <a:r>
              <a:rPr lang="en"/>
              <a:t>The destruction processes decrease it (as expected)</a:t>
            </a:r>
            <a:endParaRPr/>
          </a:p>
          <a:p>
            <a:pPr marL="0" lvl="0" indent="0" algn="l" rtl="0">
              <a:spcBef>
                <a:spcPts val="1200"/>
              </a:spcBef>
              <a:spcAft>
                <a:spcPts val="0"/>
              </a:spcAft>
              <a:buClr>
                <a:schemeClr val="dk1"/>
              </a:buClr>
              <a:buSzPts val="1100"/>
              <a:buFont typeface="Arial"/>
              <a:buNone/>
            </a:pPr>
            <a:r>
              <a:rPr lang="en"/>
              <a:t>And then grain growth takes the simulation all the way up here. Yeah it's uh. Not supposed to do that</a:t>
            </a:r>
            <a:endParaRPr/>
          </a:p>
          <a:p>
            <a:pPr marL="0" lvl="0" indent="0" algn="l" rtl="0">
              <a:spcBef>
                <a:spcPts val="1200"/>
              </a:spcBef>
              <a:spcAft>
                <a:spcPts val="0"/>
              </a:spcAft>
              <a:buClr>
                <a:schemeClr val="dk1"/>
              </a:buClr>
              <a:buSzPts val="1100"/>
              <a:buFont typeface="Arial"/>
              <a:buNone/>
            </a:pPr>
            <a:r>
              <a:rPr lang="en"/>
              <a:t>(I am working on it TT__TT)</a:t>
            </a:r>
            <a:endParaRPr/>
          </a:p>
          <a:p>
            <a:pPr marL="0" lvl="0" indent="0" algn="l" rtl="0">
              <a:spcBef>
                <a:spcPts val="1200"/>
              </a:spcBef>
              <a:spcAft>
                <a:spcPts val="0"/>
              </a:spcAft>
              <a:buClr>
                <a:schemeClr val="dk1"/>
              </a:buClr>
              <a:buSzPts val="1100"/>
              <a:buFont typeface="Arial"/>
              <a:buNone/>
            </a:pPr>
            <a:r>
              <a:rPr lang="en"/>
              <a:t>But this is the rough dust to stellar mass ratio we'd expect to see based on other simulations</a:t>
            </a:r>
            <a:endParaRPr/>
          </a:p>
          <a:p>
            <a:pPr marL="0" lvl="0" indent="0" algn="l" rtl="0">
              <a:spcBef>
                <a:spcPts val="1200"/>
              </a:spcBef>
              <a:spcAft>
                <a:spcPts val="0"/>
              </a:spcAft>
              <a:buClr>
                <a:schemeClr val="dk1"/>
              </a:buClr>
              <a:buSzPts val="1100"/>
              <a:buFont typeface="Arial"/>
              <a:buNone/>
            </a:pPr>
            <a:r>
              <a:rPr lang="en"/>
              <a:t>Not bad! (Apart from grain growth...)</a:t>
            </a:r>
            <a:endParaRPr sz="1800">
              <a:solidFill>
                <a:srgbClr val="7F7F7F"/>
              </a:solidFill>
              <a:latin typeface="Source Sans Pro"/>
              <a:ea typeface="Source Sans Pro"/>
              <a:cs typeface="Source Sans Pro"/>
              <a:sym typeface="Source Sans Pro"/>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3"/>
        <p:cNvGrpSpPr/>
        <p:nvPr/>
      </p:nvGrpSpPr>
      <p:grpSpPr>
        <a:xfrm>
          <a:off x="0" y="0"/>
          <a:ext cx="0" cy="0"/>
          <a:chOff x="0" y="0"/>
          <a:chExt cx="0" cy="0"/>
        </a:xfrm>
      </p:grpSpPr>
      <p:sp>
        <p:nvSpPr>
          <p:cNvPr id="764" name="Google Shape;764;g344932cb3a2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5" name="Google Shape;765;g344932cb3a2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5"/>
        <p:cNvGrpSpPr/>
        <p:nvPr/>
      </p:nvGrpSpPr>
      <p:grpSpPr>
        <a:xfrm>
          <a:off x="0" y="0"/>
          <a:ext cx="0" cy="0"/>
          <a:chOff x="0" y="0"/>
          <a:chExt cx="0" cy="0"/>
        </a:xfrm>
      </p:grpSpPr>
      <p:sp>
        <p:nvSpPr>
          <p:cNvPr id="776" name="Google Shape;776;g35b2175eedc_0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7" name="Google Shape;777;g35b2175eedc_0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
              <a:t>On the left we can see agb stars becoming the dominant dust production mechanism</a:t>
            </a:r>
            <a:endParaRPr/>
          </a:p>
          <a:p>
            <a:pPr marL="457200" lvl="0" indent="-298450" algn="l" rtl="0">
              <a:spcBef>
                <a:spcPts val="0"/>
              </a:spcBef>
              <a:spcAft>
                <a:spcPts val="0"/>
              </a:spcAft>
              <a:buSzPts val="1100"/>
              <a:buChar char="-"/>
            </a:pPr>
            <a:r>
              <a:rPr lang="en"/>
              <a:t>However at the moment this does not happen until about redshift 3 to 2.5 in our simulation, which is too late to explain observed dust at high redshift</a:t>
            </a:r>
            <a:endParaRPr/>
          </a:p>
          <a:p>
            <a:pPr marL="457200" lvl="0" indent="-298450" algn="l" rtl="0">
              <a:spcBef>
                <a:spcPts val="0"/>
              </a:spcBef>
              <a:spcAft>
                <a:spcPts val="0"/>
              </a:spcAft>
              <a:buSzPts val="1100"/>
              <a:buChar char="-"/>
            </a:pPr>
            <a:r>
              <a:rPr lang="en"/>
              <a:t>Due to our high carbon yields from SN, we do also have higher amounts of carbon than silicate dust throughout</a:t>
            </a:r>
            <a:endParaRPr/>
          </a:p>
          <a:p>
            <a:pPr marL="457200" lvl="0" indent="-298450" algn="l" rtl="0">
              <a:spcBef>
                <a:spcPts val="0"/>
              </a:spcBef>
              <a:spcAft>
                <a:spcPts val="0"/>
              </a:spcAft>
              <a:buSzPts val="1100"/>
              <a:buChar char="-"/>
            </a:pPr>
            <a:r>
              <a:rPr lang="en"/>
              <a:t>Spend some time on these</a:t>
            </a:r>
            <a:endParaRPr/>
          </a:p>
          <a:p>
            <a:pPr marL="457200" lvl="0" indent="-298450" algn="l" rtl="0">
              <a:spcBef>
                <a:spcPts val="0"/>
              </a:spcBef>
              <a:spcAft>
                <a:spcPts val="0"/>
              </a:spcAft>
              <a:buSzPts val="1100"/>
              <a:buChar char="-"/>
            </a:pPr>
            <a:r>
              <a:rPr lang="en"/>
              <a:t>Explain</a:t>
            </a:r>
            <a:endParaRPr/>
          </a:p>
          <a:p>
            <a:pPr marL="457200" lvl="0" indent="-298450" algn="l" rtl="0">
              <a:spcBef>
                <a:spcPts val="0"/>
              </a:spcBef>
              <a:spcAft>
                <a:spcPts val="0"/>
              </a:spcAft>
              <a:buSzPts val="1100"/>
              <a:buChar char="-"/>
            </a:pPr>
            <a:r>
              <a:rPr lang="en"/>
              <a:t>- dust to stellar mass etc</a:t>
            </a:r>
            <a:endParaRPr/>
          </a:p>
          <a:p>
            <a:pPr marL="457200" lvl="0" indent="-298450" algn="l" rtl="0">
              <a:spcBef>
                <a:spcPts val="0"/>
              </a:spcBef>
              <a:spcAft>
                <a:spcPts val="0"/>
              </a:spcAft>
              <a:buSzPts val="1100"/>
              <a:buChar char="-"/>
            </a:pPr>
            <a:r>
              <a:rPr lang="en"/>
              <a:t>Ind etail</a:t>
            </a:r>
            <a:endParaRPr/>
          </a:p>
          <a:p>
            <a:pPr marL="457200" lvl="0" indent="-298450" algn="l" rtl="0">
              <a:spcBef>
                <a:spcPts val="0"/>
              </a:spcBef>
              <a:spcAft>
                <a:spcPts val="0"/>
              </a:spcAft>
              <a:buSzPts val="1100"/>
              <a:buChar char="-"/>
            </a:pPr>
            <a:r>
              <a:rPr lang="en"/>
              <a:t>Sn constant while agb sharp increase</a:t>
            </a:r>
            <a:endParaRPr/>
          </a:p>
          <a:p>
            <a:pPr marL="457200" lvl="0" indent="-298450" algn="l" rtl="0">
              <a:spcBef>
                <a:spcPts val="0"/>
              </a:spcBef>
              <a:spcAft>
                <a:spcPts val="0"/>
              </a:spcAft>
              <a:buSzPts val="1100"/>
              <a:buChar char="-"/>
            </a:pPr>
            <a:r>
              <a:rPr lang="en"/>
              <a:t>Then do for other figure</a:t>
            </a:r>
            <a:endParaRPr/>
          </a:p>
          <a:p>
            <a:pPr marL="457200" lvl="0" indent="-298450" algn="l" rtl="0">
              <a:spcBef>
                <a:spcPts val="0"/>
              </a:spcBef>
              <a:spcAft>
                <a:spcPts val="0"/>
              </a:spcAft>
              <a:buSzPts val="1100"/>
              <a:buChar char="-"/>
            </a:pPr>
            <a:r>
              <a:rPr lang="en"/>
              <a:t>Splitting species of dust</a:t>
            </a:r>
            <a:endParaRPr/>
          </a:p>
          <a:p>
            <a:pPr marL="457200" lvl="0" indent="-298450" algn="l" rtl="0">
              <a:spcBef>
                <a:spcPts val="0"/>
              </a:spcBef>
              <a:spcAft>
                <a:spcPts val="0"/>
              </a:spcAft>
              <a:buSzPts val="1100"/>
              <a:buChar char="-"/>
            </a:pPr>
            <a:r>
              <a:rPr lang="en"/>
              <a:t>In future we will use updated yields to see the effect this has</a:t>
            </a:r>
            <a:endParaRPr/>
          </a:p>
          <a:p>
            <a:pPr marL="0" lvl="0" indent="0" algn="l" rtl="0">
              <a:spcBef>
                <a:spcPts val="0"/>
              </a:spcBef>
              <a:spcAft>
                <a:spcPts val="0"/>
              </a:spcAft>
              <a:buNone/>
            </a:pPr>
            <a:r>
              <a:rPr lang="en"/>
              <a:t>Spend more than one minute each on figures – 2 mins on each figure slide, they are the highlight</a:t>
            </a:r>
            <a:endParaRPr/>
          </a:p>
          <a:p>
            <a:pPr marL="0" lvl="0" indent="0" algn="l" rtl="0">
              <a:spcBef>
                <a:spcPts val="0"/>
              </a:spcBef>
              <a:spcAft>
                <a:spcPts val="0"/>
              </a:spcAft>
              <a:buNone/>
            </a:pPr>
            <a:r>
              <a:rPr lang="en"/>
              <a:t>Want people to remember</a:t>
            </a:r>
            <a:endParaRPr/>
          </a:p>
          <a:p>
            <a:pPr marL="0" lvl="0" indent="0" algn="l" rtl="0">
              <a:spcBef>
                <a:spcPts val="0"/>
              </a:spcBef>
              <a:spcAft>
                <a:spcPts val="0"/>
              </a:spcAft>
              <a:buNone/>
            </a:pPr>
            <a:endParaRPr/>
          </a:p>
          <a:p>
            <a:pPr marL="0" lvl="0" indent="0" algn="l" rtl="0">
              <a:spcBef>
                <a:spcPts val="0"/>
              </a:spcBef>
              <a:spcAft>
                <a:spcPts val="0"/>
              </a:spcAft>
              <a:buNone/>
            </a:pPr>
            <a:r>
              <a:rPr lang="en"/>
              <a:t>Can say going to calculate yields myself using new dust synthesis code-cite paper</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2"/>
        <p:cNvGrpSpPr/>
        <p:nvPr/>
      </p:nvGrpSpPr>
      <p:grpSpPr>
        <a:xfrm>
          <a:off x="0" y="0"/>
          <a:ext cx="0" cy="0"/>
          <a:chOff x="0" y="0"/>
          <a:chExt cx="0" cy="0"/>
        </a:xfrm>
      </p:grpSpPr>
      <p:sp>
        <p:nvSpPr>
          <p:cNvPr id="783" name="Google Shape;783;g36c37446fce_0_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4" name="Google Shape;784;g36c37446fce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
              <a:t>	 	 	 	</a:t>
            </a:r>
            <a:endParaRPr/>
          </a:p>
          <a:p>
            <a:pPr marL="457200" lvl="0" indent="-298450" algn="l" rtl="0">
              <a:spcBef>
                <a:spcPts val="0"/>
              </a:spcBef>
              <a:spcAft>
                <a:spcPts val="0"/>
              </a:spcAft>
              <a:buSzPts val="1100"/>
              <a:buChar char="-"/>
            </a:pPr>
            <a:r>
              <a:rPr lang="en"/>
              <a:t>So what next? Other than cleaning up our simulation...</a:t>
            </a:r>
            <a:endParaRPr/>
          </a:p>
          <a:p>
            <a:pPr marL="457200" lvl="0" indent="-298450" algn="l" rtl="0">
              <a:spcBef>
                <a:spcPts val="0"/>
              </a:spcBef>
              <a:spcAft>
                <a:spcPts val="0"/>
              </a:spcAft>
              <a:buSzPts val="1100"/>
              <a:buChar char="-"/>
            </a:pPr>
            <a:r>
              <a:rPr lang="en"/>
              <a:t>Once that is done and the latter processes are implemented in more detail,</a:t>
            </a:r>
            <a:endParaRPr/>
          </a:p>
          <a:p>
            <a:pPr marL="457200" lvl="0" indent="-298450" algn="l" rtl="0">
              <a:spcBef>
                <a:spcPts val="0"/>
              </a:spcBef>
              <a:spcAft>
                <a:spcPts val="0"/>
              </a:spcAft>
              <a:buSzPts val="1100"/>
              <a:buChar char="-"/>
            </a:pPr>
            <a:r>
              <a:rPr lang="en"/>
              <a:t>We are going to take the new dust synthesis model produced by Gen Chiaki et al which is the most detailed supernova dust synthesis model to date</a:t>
            </a:r>
            <a:endParaRPr/>
          </a:p>
          <a:p>
            <a:pPr marL="457200" lvl="0" indent="-298450" algn="l" rtl="0">
              <a:spcBef>
                <a:spcPts val="0"/>
              </a:spcBef>
              <a:spcAft>
                <a:spcPts val="0"/>
              </a:spcAft>
              <a:buSzPts val="1100"/>
              <a:buChar char="-"/>
            </a:pPr>
            <a:r>
              <a:rPr lang="en"/>
              <a:t>I am going to use it to fill out the yield table myself and then implement the updated yields into the simulation and compare the results to our original yields. Fun!</a:t>
            </a:r>
            <a:endParaRPr/>
          </a:p>
          <a:p>
            <a:pPr marL="457200" lvl="0" indent="-298450" algn="l" rtl="0">
              <a:spcBef>
                <a:spcPts val="0"/>
              </a:spcBef>
              <a:spcAft>
                <a:spcPts val="0"/>
              </a:spcAft>
              <a:buSzPts val="1100"/>
              <a:buChar char="-"/>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8"/>
        <p:cNvGrpSpPr/>
        <p:nvPr/>
      </p:nvGrpSpPr>
      <p:grpSpPr>
        <a:xfrm>
          <a:off x="0" y="0"/>
          <a:ext cx="0" cy="0"/>
          <a:chOff x="0" y="0"/>
          <a:chExt cx="0" cy="0"/>
        </a:xfrm>
      </p:grpSpPr>
      <p:sp>
        <p:nvSpPr>
          <p:cNvPr id="789" name="Google Shape;789;g35b2175eedc_0_3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0" name="Google Shape;790;g35b2175eedc_0_3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Just show if run out of time</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35da2806e31_0_3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35da2806e31_0_3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1200"/>
              </a:spcBef>
              <a:spcAft>
                <a:spcPts val="0"/>
              </a:spcAft>
              <a:buClr>
                <a:schemeClr val="dk1"/>
              </a:buClr>
              <a:buSzPts val="1100"/>
              <a:buFont typeface="Arial"/>
              <a:buNone/>
            </a:pPr>
            <a:r>
              <a:rPr lang="en"/>
              <a:t>Here is my overview equation of my basic dust model. It involves dust being produced in stars, accreting metals from the gas phase in the ISM, being destroyed in hot gas by thermal sputtering, being destroyed by supernova shock waves, and being destroyed by star formation</a:t>
            </a:r>
            <a:endParaRPr/>
          </a:p>
          <a:p>
            <a:pPr marL="0" lvl="0" indent="0" algn="l" rtl="0">
              <a:spcBef>
                <a:spcPts val="120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4"/>
        <p:cNvGrpSpPr/>
        <p:nvPr/>
      </p:nvGrpSpPr>
      <p:grpSpPr>
        <a:xfrm>
          <a:off x="0" y="0"/>
          <a:ext cx="0" cy="0"/>
          <a:chOff x="0" y="0"/>
          <a:chExt cx="0" cy="0"/>
        </a:xfrm>
      </p:grpSpPr>
      <p:sp>
        <p:nvSpPr>
          <p:cNvPr id="795" name="Google Shape;795;g36a7e5e5ba4_0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6" name="Google Shape;796;g36a7e5e5ba4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9"/>
        <p:cNvGrpSpPr/>
        <p:nvPr/>
      </p:nvGrpSpPr>
      <p:grpSpPr>
        <a:xfrm>
          <a:off x="0" y="0"/>
          <a:ext cx="0" cy="0"/>
          <a:chOff x="0" y="0"/>
          <a:chExt cx="0" cy="0"/>
        </a:xfrm>
      </p:grpSpPr>
      <p:sp>
        <p:nvSpPr>
          <p:cNvPr id="800" name="Google Shape;800;g35da2806e31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1" name="Google Shape;801;g35da2806e31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1200"/>
              </a:spcBef>
              <a:spcAft>
                <a:spcPts val="0"/>
              </a:spcAft>
              <a:buClr>
                <a:schemeClr val="dk1"/>
              </a:buClr>
              <a:buSzPts val="1100"/>
              <a:buChar char="-"/>
            </a:pPr>
            <a:r>
              <a:rPr lang="en">
                <a:solidFill>
                  <a:schemeClr val="dk1"/>
                </a:solidFill>
              </a:rPr>
              <a:t>There is a big difference when rotation/mixing included than when not as it affects where the carbon and oxygen is</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We are currently using yields from bianchi &amp; schneider for now with reverse shock which have no rotation which decreases silicate dust yield</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However, it is worth noting yields by other groups have a lower amount of carbon dust</a:t>
            </a:r>
            <a:endParaRPr>
              <a:solidFill>
                <a:schemeClr val="dk1"/>
              </a:solidFil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8"/>
        <p:cNvGrpSpPr/>
        <p:nvPr/>
      </p:nvGrpSpPr>
      <p:grpSpPr>
        <a:xfrm>
          <a:off x="0" y="0"/>
          <a:ext cx="0" cy="0"/>
          <a:chOff x="0" y="0"/>
          <a:chExt cx="0" cy="0"/>
        </a:xfrm>
      </p:grpSpPr>
      <p:sp>
        <p:nvSpPr>
          <p:cNvPr id="809" name="Google Shape;809;g35da2806e31_0_3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0" name="Google Shape;810;g35da2806e31_0_3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Important also is the reverse shock</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As the supernova bubble expands it triggers an inward ‘reverse’ shock which destroys much of the dust</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Depending on the density of the ISM it there could be as little as 2% of the dust left</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Therefore supernovae are inefficient dust producers</a:t>
            </a:r>
            <a:endParaRPr>
              <a:solidFill>
                <a:schemeClr val="dk1"/>
              </a:solidFil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7"/>
        <p:cNvGrpSpPr/>
        <p:nvPr/>
      </p:nvGrpSpPr>
      <p:grpSpPr>
        <a:xfrm>
          <a:off x="0" y="0"/>
          <a:ext cx="0" cy="0"/>
          <a:chOff x="0" y="0"/>
          <a:chExt cx="0" cy="0"/>
        </a:xfrm>
      </p:grpSpPr>
      <p:sp>
        <p:nvSpPr>
          <p:cNvPr id="818" name="Google Shape;818;g36289b4c456_2_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9" name="Google Shape;819;g36289b4c456_2_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4"/>
        <p:cNvGrpSpPr/>
        <p:nvPr/>
      </p:nvGrpSpPr>
      <p:grpSpPr>
        <a:xfrm>
          <a:off x="0" y="0"/>
          <a:ext cx="0" cy="0"/>
          <a:chOff x="0" y="0"/>
          <a:chExt cx="0" cy="0"/>
        </a:xfrm>
      </p:grpSpPr>
      <p:sp>
        <p:nvSpPr>
          <p:cNvPr id="825" name="Google Shape;825;g36289b4c456_2_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6" name="Google Shape;826;g36289b4c456_2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1"/>
        <p:cNvGrpSpPr/>
        <p:nvPr/>
      </p:nvGrpSpPr>
      <p:grpSpPr>
        <a:xfrm>
          <a:off x="0" y="0"/>
          <a:ext cx="0" cy="0"/>
          <a:chOff x="0" y="0"/>
          <a:chExt cx="0" cy="0"/>
        </a:xfrm>
      </p:grpSpPr>
      <p:sp>
        <p:nvSpPr>
          <p:cNvPr id="832" name="Google Shape;832;g36c37446fce_0_1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3" name="Google Shape;833;g36c37446fce_0_1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8"/>
        <p:cNvGrpSpPr/>
        <p:nvPr/>
      </p:nvGrpSpPr>
      <p:grpSpPr>
        <a:xfrm>
          <a:off x="0" y="0"/>
          <a:ext cx="0" cy="0"/>
          <a:chOff x="0" y="0"/>
          <a:chExt cx="0" cy="0"/>
        </a:xfrm>
      </p:grpSpPr>
      <p:sp>
        <p:nvSpPr>
          <p:cNvPr id="839" name="Google Shape;839;g36c37446fce_0_1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0" name="Google Shape;840;g36c37446fce_0_1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35b7d4efadf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35b7d4efadf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Following not just total amount but species by species</a:t>
            </a:r>
            <a:endParaRPr/>
          </a:p>
          <a:p>
            <a:pPr marL="0" lvl="0" indent="0" algn="l" rtl="0">
              <a:spcBef>
                <a:spcPts val="0"/>
              </a:spcBef>
              <a:spcAft>
                <a:spcPts val="0"/>
              </a:spcAft>
              <a:buNone/>
            </a:pPr>
            <a:endParaRPr/>
          </a:p>
          <a:p>
            <a:pPr marL="457200" lvl="0" indent="-298450" algn="l" rtl="0">
              <a:spcBef>
                <a:spcPts val="0"/>
              </a:spcBef>
              <a:spcAft>
                <a:spcPts val="0"/>
              </a:spcAft>
              <a:buSzPts val="1100"/>
              <a:buChar char="-"/>
            </a:pPr>
            <a:r>
              <a:rPr lang="en"/>
              <a:t>We have been able to study presolar dust grains found in meteorites</a:t>
            </a:r>
            <a:endParaRPr/>
          </a:p>
          <a:p>
            <a:pPr marL="457200" lvl="0" indent="-298450" algn="l" rtl="0">
              <a:spcBef>
                <a:spcPts val="0"/>
              </a:spcBef>
              <a:spcAft>
                <a:spcPts val="0"/>
              </a:spcAft>
              <a:buSzPts val="1100"/>
              <a:buChar char="-"/>
            </a:pPr>
            <a:r>
              <a:rPr lang="en"/>
              <a:t>They come from oxygen and carbon rich environments - generally AGB stars and CCSN</a:t>
            </a:r>
            <a:endParaRPr/>
          </a:p>
          <a:p>
            <a:pPr marL="457200" lvl="0" indent="-298450" algn="l" rtl="0">
              <a:spcBef>
                <a:spcPts val="0"/>
              </a:spcBef>
              <a:spcAft>
                <a:spcPts val="0"/>
              </a:spcAft>
              <a:buSzPts val="1100"/>
              <a:buChar char="-"/>
            </a:pPr>
            <a:r>
              <a:rPr lang="en"/>
              <a:t>Means the main types of dust are:</a:t>
            </a:r>
            <a:endParaRPr/>
          </a:p>
          <a:p>
            <a:pPr marL="457200" lvl="0" indent="-298450" algn="l" rtl="0">
              <a:spcBef>
                <a:spcPts val="0"/>
              </a:spcBef>
              <a:spcAft>
                <a:spcPts val="0"/>
              </a:spcAft>
              <a:buSzPts val="1100"/>
              <a:buChar char="-"/>
            </a:pPr>
            <a:r>
              <a:rPr lang="en"/>
              <a:t>Silicates, including types of quartz, olivine and pyroxene</a:t>
            </a:r>
            <a:endParaRPr/>
          </a:p>
          <a:p>
            <a:pPr marL="457200" lvl="0" indent="-298450" algn="l" rtl="0">
              <a:spcBef>
                <a:spcPts val="0"/>
              </a:spcBef>
              <a:spcAft>
                <a:spcPts val="0"/>
              </a:spcAft>
              <a:buSzPts val="1100"/>
              <a:buChar char="-"/>
            </a:pPr>
            <a:r>
              <a:rPr lang="en"/>
              <a:t>Carbonaceous dust, typically in the form of graphite</a:t>
            </a:r>
            <a:endParaRPr/>
          </a:p>
          <a:p>
            <a:pPr marL="457200" lvl="0" indent="-298450" algn="l" rtl="0">
              <a:spcBef>
                <a:spcPts val="0"/>
              </a:spcBef>
              <a:spcAft>
                <a:spcPts val="0"/>
              </a:spcAft>
              <a:buSzPts val="1100"/>
              <a:buChar char="-"/>
            </a:pPr>
            <a:r>
              <a:rPr lang="en"/>
              <a:t>Some other types including iron and alumina</a:t>
            </a:r>
            <a:endParaRPr/>
          </a:p>
          <a:p>
            <a:pPr marL="457200" lvl="0" indent="-298450" algn="l" rtl="0">
              <a:spcBef>
                <a:spcPts val="0"/>
              </a:spcBef>
              <a:spcAft>
                <a:spcPts val="0"/>
              </a:spcAft>
              <a:buSzPts val="1100"/>
              <a:buChar char="-"/>
            </a:pPr>
            <a:r>
              <a:rPr lang="en"/>
              <a:t>This is not an exhaustive list, but this is the list of species we are tracing in our simulation</a:t>
            </a:r>
            <a:endParaRPr/>
          </a:p>
          <a:p>
            <a:pPr marL="457200" lvl="0" indent="-298450" algn="l" rtl="0">
              <a:spcBef>
                <a:spcPts val="0"/>
              </a:spcBef>
              <a:spcAft>
                <a:spcPts val="0"/>
              </a:spcAft>
              <a:buSzPts val="1100"/>
              <a:buChar char="-"/>
            </a:pPr>
            <a:r>
              <a:rPr lang="en"/>
              <a:t>The main thing to note is carbon and silicate dust tends to be mutually exclusive as C and O atoms preferentially form CO molecules, meaning only the excess of one of the two elements forms dust</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35b2175eedc_0_3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35b2175eedc_0_3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1200"/>
              </a:spcBef>
              <a:spcAft>
                <a:spcPts val="0"/>
              </a:spcAft>
              <a:buNone/>
            </a:pPr>
            <a:r>
              <a:rPr lang="en">
                <a:solidFill>
                  <a:schemeClr val="dk1"/>
                </a:solidFill>
              </a:rPr>
              <a:t>Dust is formed in the wake of a supernova as the dense ejecta cools and condenses to form dust</a:t>
            </a:r>
            <a:endParaRPr>
              <a:solidFill>
                <a:schemeClr val="dk1"/>
              </a:solidFill>
            </a:endParaRPr>
          </a:p>
          <a:p>
            <a:pPr marL="0" lvl="0" indent="0" algn="l" rtl="0">
              <a:spcBef>
                <a:spcPts val="1200"/>
              </a:spcBef>
              <a:spcAft>
                <a:spcPts val="0"/>
              </a:spcAft>
              <a:buNone/>
            </a:pPr>
            <a:r>
              <a:rPr lang="en">
                <a:solidFill>
                  <a:schemeClr val="dk1"/>
                </a:solidFill>
              </a:rPr>
              <a:t>The dust species produced are a function of progenitor mass and metallicity</a:t>
            </a:r>
            <a:endParaRPr>
              <a:solidFill>
                <a:schemeClr val="dk1"/>
              </a:solidFill>
            </a:endParaRPr>
          </a:p>
          <a:p>
            <a:pPr marL="0" lvl="0" indent="0" algn="l" rtl="0">
              <a:spcBef>
                <a:spcPts val="1200"/>
              </a:spcBef>
              <a:spcAft>
                <a:spcPts val="0"/>
              </a:spcAft>
              <a:buClr>
                <a:schemeClr val="dk1"/>
              </a:buClr>
              <a:buSzPts val="1100"/>
              <a:buFont typeface="Arial"/>
              <a:buNone/>
            </a:pPr>
            <a:r>
              <a:rPr lang="en">
                <a:solidFill>
                  <a:schemeClr val="dk1"/>
                </a:solidFill>
              </a:rPr>
              <a:t>Higher mass stars experience more fallback of heavy elements onto black hole/supernova</a:t>
            </a:r>
            <a:endParaRPr>
              <a:solidFill>
                <a:schemeClr val="dk1"/>
              </a:solidFill>
            </a:endParaRPr>
          </a:p>
          <a:p>
            <a:pPr marL="0" lvl="0" indent="0" algn="l" rtl="0">
              <a:spcBef>
                <a:spcPts val="1200"/>
              </a:spcBef>
              <a:spcAft>
                <a:spcPts val="0"/>
              </a:spcAft>
              <a:buClr>
                <a:schemeClr val="dk1"/>
              </a:buClr>
              <a:buSzPts val="1100"/>
              <a:buFont typeface="Arial"/>
              <a:buNone/>
            </a:pPr>
            <a:r>
              <a:rPr lang="en">
                <a:solidFill>
                  <a:schemeClr val="dk1"/>
                </a:solidFill>
              </a:rPr>
              <a:t>But also more metal rich composition leads to more metal rich ejecta leads to more silicates, iron, etc</a:t>
            </a:r>
            <a:endParaRPr>
              <a:solidFill>
                <a:schemeClr val="dk1"/>
              </a:solidFill>
            </a:endParaRPr>
          </a:p>
          <a:p>
            <a:pPr marL="0" lvl="0" indent="0" algn="l" rtl="0">
              <a:spcBef>
                <a:spcPts val="1200"/>
              </a:spcBef>
              <a:spcAft>
                <a:spcPts val="0"/>
              </a:spcAft>
              <a:buClr>
                <a:schemeClr val="dk1"/>
              </a:buClr>
              <a:buSzPts val="1100"/>
              <a:buFont typeface="Arial"/>
              <a:buNone/>
            </a:pPr>
            <a:r>
              <a:rPr lang="en">
                <a:solidFill>
                  <a:schemeClr val="dk1"/>
                </a:solidFill>
              </a:rPr>
              <a:t>Different dust synthesis models have different outputs -- depends on mixing inside star, mixing of ejecta, how detailed prescription of molecule formation is, if you already assume all C and O in CO, etc</a:t>
            </a:r>
            <a:endParaRPr>
              <a:solidFill>
                <a:schemeClr val="dk1"/>
              </a:solidFill>
            </a:endParaRPr>
          </a:p>
          <a:p>
            <a:pPr marL="0" lvl="0" indent="0" algn="l" rtl="0">
              <a:spcBef>
                <a:spcPts val="1200"/>
              </a:spcBef>
              <a:spcAft>
                <a:spcPts val="0"/>
              </a:spcAft>
              <a:buClr>
                <a:schemeClr val="dk1"/>
              </a:buClr>
              <a:buSzPts val="1100"/>
              <a:buFont typeface="Arial"/>
              <a:buNone/>
            </a:pPr>
            <a:r>
              <a:rPr lang="en">
                <a:solidFill>
                  <a:schemeClr val="dk1"/>
                </a:solidFill>
              </a:rPr>
              <a:t>These yields do not include rotational mixing inside star, meaning less C gets trapped in CO</a:t>
            </a:r>
            <a:endParaRPr>
              <a:solidFill>
                <a:schemeClr val="dk1"/>
              </a:solidFill>
            </a:endParaRPr>
          </a:p>
          <a:p>
            <a:pPr marL="0" lvl="0" indent="0" algn="l" rtl="0">
              <a:spcBef>
                <a:spcPts val="1200"/>
              </a:spcBef>
              <a:spcAft>
                <a:spcPts val="0"/>
              </a:spcAft>
              <a:buClr>
                <a:schemeClr val="dk1"/>
              </a:buClr>
              <a:buSzPts val="1100"/>
              <a:buFont typeface="Arial"/>
              <a:buNone/>
            </a:pPr>
            <a:r>
              <a:rPr lang="en">
                <a:solidFill>
                  <a:schemeClr val="dk1"/>
                </a:solidFill>
              </a:rPr>
              <a:t>Hence why such high C yields even though I previously said we expect more C from AGBs (alongside IMF effect)</a:t>
            </a:r>
            <a:endParaRPr>
              <a:solidFill>
                <a:schemeClr val="dk1"/>
              </a:solidFill>
            </a:endParaRPr>
          </a:p>
          <a:p>
            <a:pPr marL="0" lvl="0" indent="0" algn="l" rtl="0">
              <a:spcBef>
                <a:spcPts val="1200"/>
              </a:spcBef>
              <a:spcAft>
                <a:spcPts val="0"/>
              </a:spcAft>
              <a:buClr>
                <a:schemeClr val="dk1"/>
              </a:buClr>
              <a:buSzPts val="1100"/>
              <a:buFont typeface="Arial"/>
              <a:buNone/>
            </a:pPr>
            <a:r>
              <a:rPr lang="en">
                <a:solidFill>
                  <a:schemeClr val="dk1"/>
                </a:solidFill>
              </a:rPr>
              <a:t>Also the SN dust is subject to the reverse shock, where the ambient medium shocked by the supernova forward shock triggers a reverse shock that travels back through the ejecta and destroys most of the dust</a:t>
            </a:r>
            <a:endParaRPr>
              <a:solidFill>
                <a:schemeClr val="dk1"/>
              </a:solidFill>
            </a:endParaRPr>
          </a:p>
          <a:p>
            <a:pPr marL="0" lvl="0" indent="0" algn="l" rtl="0">
              <a:spcBef>
                <a:spcPts val="1200"/>
              </a:spcBef>
              <a:spcAft>
                <a:spcPts val="0"/>
              </a:spcAft>
              <a:buClr>
                <a:schemeClr val="dk1"/>
              </a:buClr>
              <a:buSzPts val="1100"/>
              <a:buFont typeface="Arial"/>
              <a:buNone/>
            </a:pPr>
            <a:r>
              <a:rPr lang="en">
                <a:solidFill>
                  <a:schemeClr val="dk1"/>
                </a:solidFill>
              </a:rPr>
              <a:t>Depending on the density of the ISM, as little as 2% of the dust mass could be left</a:t>
            </a:r>
            <a:endParaRPr>
              <a:solidFill>
                <a:schemeClr val="dk1"/>
              </a:solidFill>
            </a:endParaRPr>
          </a:p>
          <a:p>
            <a:pPr marL="0" lvl="0" indent="0" algn="l" rtl="0">
              <a:spcBef>
                <a:spcPts val="1200"/>
              </a:spcBef>
              <a:spcAft>
                <a:spcPts val="0"/>
              </a:spcAft>
              <a:buNone/>
            </a:pPr>
            <a:r>
              <a:rPr lang="en">
                <a:solidFill>
                  <a:schemeClr val="dk1"/>
                </a:solidFill>
              </a:rPr>
              <a:t>Hence why these yields will be similar in size to the AGB ones even though supernovae release much more material</a:t>
            </a:r>
            <a:endParaRPr>
              <a:solidFill>
                <a:schemeClr val="dk1"/>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344932cb3a2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344932cb3a2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35b2175eedc_0_3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35b2175eedc_0_3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 	 	 	</a:t>
            </a:r>
            <a:endParaRPr/>
          </a:p>
          <a:p>
            <a:pPr marL="457200" lvl="0" indent="-298450" algn="l" rtl="0">
              <a:spcBef>
                <a:spcPts val="1200"/>
              </a:spcBef>
              <a:spcAft>
                <a:spcPts val="0"/>
              </a:spcAft>
              <a:buSzPts val="1100"/>
              <a:buChar char="-"/>
            </a:pPr>
            <a:r>
              <a:rPr lang="en"/>
              <a:t>Dust condenses in the strong winds of an AGB star as it sheds its mass</a:t>
            </a:r>
            <a:endParaRPr/>
          </a:p>
          <a:p>
            <a:pPr marL="457200" lvl="0" indent="-298450" algn="l" rtl="0">
              <a:spcBef>
                <a:spcPts val="0"/>
              </a:spcBef>
              <a:spcAft>
                <a:spcPts val="0"/>
              </a:spcAft>
              <a:buSzPts val="1100"/>
              <a:buChar char="-"/>
            </a:pPr>
            <a:r>
              <a:rPr lang="en"/>
              <a:t>This is also a function of mass and metallicity -- the C/O ratio of the stellar surface, which strongly affects dust formation, is strongly impacted by mass</a:t>
            </a:r>
            <a:endParaRPr/>
          </a:p>
          <a:p>
            <a:pPr marL="457200" lvl="0" indent="-298450" algn="l" rtl="0">
              <a:spcBef>
                <a:spcPts val="0"/>
              </a:spcBef>
              <a:spcAft>
                <a:spcPts val="0"/>
              </a:spcAft>
              <a:buSzPts val="1100"/>
              <a:buChar char="-"/>
            </a:pPr>
            <a:r>
              <a:rPr lang="en"/>
              <a:t>AGBs all start with more oxygen than carbon in their atmospheres -- carbon gets dredged up as the star undergoes flash helium shell burning periods that cause mixing and dredge up carbon</a:t>
            </a:r>
            <a:endParaRPr/>
          </a:p>
          <a:p>
            <a:pPr marL="457200" lvl="0" indent="-298450" algn="l" rtl="0">
              <a:spcBef>
                <a:spcPts val="0"/>
              </a:spcBef>
              <a:spcAft>
                <a:spcPts val="0"/>
              </a:spcAft>
              <a:buSzPts val="1100"/>
              <a:buChar char="-"/>
            </a:pPr>
            <a:r>
              <a:rPr lang="en"/>
              <a:t>Smaller stars don't undergo enough of these dredge ups to exceed C/O ~ 1 before they die. Higher mass stars undergo hot bottom burning which converts a lot of carbon into nitrogen, preventing C/O exceeding 1 until near the end of its life. Hence these stars form more silicates than carbon dust</a:t>
            </a:r>
            <a:endParaRPr/>
          </a:p>
          <a:p>
            <a:pPr marL="457200" lvl="0" indent="-298450" algn="l" rtl="0">
              <a:spcBef>
                <a:spcPts val="0"/>
              </a:spcBef>
              <a:spcAft>
                <a:spcPts val="0"/>
              </a:spcAft>
              <a:buSzPts val="1100"/>
              <a:buChar char="-"/>
            </a:pPr>
            <a:r>
              <a:rPr lang="en"/>
              <a:t>But between around 2 and 4 solar masses is what I call 'silicate valley' where C/O quickly exceeds 1 and most carbon dust is formed</a:t>
            </a:r>
            <a:endParaRPr/>
          </a:p>
          <a:p>
            <a:pPr marL="457200" lvl="0" indent="-298450" algn="l" rtl="0">
              <a:spcBef>
                <a:spcPts val="0"/>
              </a:spcBef>
              <a:spcAft>
                <a:spcPts val="0"/>
              </a:spcAft>
              <a:buSzPts val="1100"/>
              <a:buChar char="-"/>
            </a:pPr>
            <a:r>
              <a:rPr lang="en"/>
              <a:t>These yields are even more dependent on metallicity as AGBs don't produce silicon, iron, etc intrinsically, so that all comes from the star's initial composition</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36a7e5e5ba4_0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36a7e5e5ba4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1200"/>
              </a:spcBef>
              <a:spcAft>
                <a:spcPts val="0"/>
              </a:spcAft>
              <a:buNone/>
            </a:pPr>
            <a:r>
              <a:rPr lang="en"/>
              <a:t>So how do we implement this in our simulation? Here I've created the animation of the century to show you</a:t>
            </a:r>
            <a:endParaRPr/>
          </a:p>
          <a:p>
            <a:pPr marL="0" lvl="0" indent="0" algn="l" rtl="0">
              <a:spcBef>
                <a:spcPts val="1200"/>
              </a:spcBef>
              <a:spcAft>
                <a:spcPts val="0"/>
              </a:spcAft>
              <a:buNone/>
            </a:pPr>
            <a:r>
              <a:rPr lang="en"/>
              <a:t>We take these yields and interpolate and integrate them by the IMF to get the cumulative dust released by a simple stellar population over its lifetime as a function of turnoff mass (mass of stars currently dying)</a:t>
            </a:r>
            <a:endParaRPr/>
          </a:p>
          <a:p>
            <a:pPr marL="0" lvl="0" indent="0" algn="l" rtl="0">
              <a:spcBef>
                <a:spcPts val="1200"/>
              </a:spcBef>
              <a:spcAft>
                <a:spcPts val="0"/>
              </a:spcAft>
              <a:buNone/>
            </a:pPr>
            <a:r>
              <a:rPr lang="en"/>
              <a:t>In our code, we have star particles, which represent a whole star cluster of the same age and metallicity</a:t>
            </a:r>
            <a:endParaRPr/>
          </a:p>
          <a:p>
            <a:pPr marL="0" lvl="0" indent="0" algn="l" rtl="0">
              <a:spcBef>
                <a:spcPts val="1200"/>
              </a:spcBef>
              <a:spcAft>
                <a:spcPts val="0"/>
              </a:spcAft>
              <a:buNone/>
            </a:pPr>
            <a:r>
              <a:rPr lang="en"/>
              <a:t>As timesteps go by, we measure the age of the population and see what mass stars should now be dead</a:t>
            </a:r>
            <a:endParaRPr/>
          </a:p>
          <a:p>
            <a:pPr marL="0" lvl="0" indent="0" algn="l" rtl="0">
              <a:spcBef>
                <a:spcPts val="1200"/>
              </a:spcBef>
              <a:spcAft>
                <a:spcPts val="0"/>
              </a:spcAft>
              <a:buNone/>
            </a:pPr>
            <a:r>
              <a:rPr lang="en"/>
              <a:t>Then we release the total cumulative dust yield of all the stars that have now died into the neighbouring gas particles, weighted by distance</a:t>
            </a:r>
            <a:endParaRPr/>
          </a:p>
          <a:p>
            <a:pPr marL="0" lvl="0" indent="0" algn="l" rtl="0">
              <a:spcBef>
                <a:spcPts val="1200"/>
              </a:spcBef>
              <a:spcAft>
                <a:spcPts val="0"/>
              </a:spcAft>
              <a:buNone/>
            </a:pPr>
            <a:r>
              <a:rPr lang="en"/>
              <a:t>Next timestep, we do the same thing but take away the dust already distributed</a:t>
            </a:r>
            <a:endParaRPr/>
          </a:p>
          <a:p>
            <a:pPr marL="0" lvl="0" indent="0" algn="l" rtl="0">
              <a:spcBef>
                <a:spcPts val="1200"/>
              </a:spcBef>
              <a:spcAft>
                <a:spcPts val="0"/>
              </a:spcAft>
              <a:buNone/>
            </a:pPr>
            <a:r>
              <a:rPr lang="en"/>
              <a:t>And so on</a:t>
            </a:r>
            <a:endParaRPr/>
          </a:p>
          <a:p>
            <a:pPr marL="0" lvl="0" indent="0" algn="l" rtl="0">
              <a:spcBef>
                <a:spcPts val="1200"/>
              </a:spcBef>
              <a:spcAft>
                <a:spcPts val="0"/>
              </a:spcAft>
              <a:buClr>
                <a:schemeClr val="dk1"/>
              </a:buClr>
              <a:buSzPts val="1100"/>
              <a:buFont typeface="Arial"/>
              <a:buNone/>
            </a:pPr>
            <a:endParaRPr/>
          </a:p>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36c37446fc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36c37446fc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1200"/>
              </a:spcBef>
              <a:spcAft>
                <a:spcPts val="0"/>
              </a:spcAft>
              <a:buClr>
                <a:schemeClr val="dk1"/>
              </a:buClr>
              <a:buSzPts val="1100"/>
              <a:buFont typeface="Arial"/>
              <a:buNone/>
            </a:pPr>
            <a:r>
              <a:rPr lang="en"/>
              <a:t>Here is my overview equation of my basic dust model. It involves dust being produced in stars, accreting metals from the gas phase in the ISM, being destroyed in hot gas by thermal sputtering, being destroyed by supernova shock waves, and being destroyed by star formation</a:t>
            </a:r>
            <a:endParaRPr/>
          </a:p>
          <a:p>
            <a:pPr marL="0" lvl="0" indent="0" algn="l" rtl="0">
              <a:spcBef>
                <a:spcPts val="120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485875" y="780000"/>
            <a:ext cx="8183700" cy="1473600"/>
          </a:xfrm>
          <a:prstGeom prst="rect">
            <a:avLst/>
          </a:prstGeom>
        </p:spPr>
        <p:txBody>
          <a:bodyPr spcFirstLastPara="1" wrap="square" lIns="91425" tIns="91425" rIns="91425" bIns="91425" anchor="b" anchorCtr="0">
            <a:normAutofit/>
          </a:bodyPr>
          <a:lstStyle>
            <a:lvl1pPr lvl="0">
              <a:spcBef>
                <a:spcPts val="0"/>
              </a:spcBef>
              <a:spcAft>
                <a:spcPts val="0"/>
              </a:spcAft>
              <a:buSzPts val="4200"/>
              <a:buNone/>
              <a:defRPr sz="4200">
                <a:latin typeface="Source Sans Pro" panose="020B0503030403020204" pitchFamily="34" charset="0"/>
                <a:ea typeface="Source Sans Pro" panose="020B0503030403020204" pitchFamily="34" charset="0"/>
              </a:defRPr>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a:endParaRPr dirty="0"/>
          </a:p>
        </p:txBody>
      </p:sp>
      <p:sp>
        <p:nvSpPr>
          <p:cNvPr id="11" name="Google Shape;11;p2"/>
          <p:cNvSpPr txBox="1">
            <a:spLocks noGrp="1"/>
          </p:cNvSpPr>
          <p:nvPr>
            <p:ph type="subTitle" idx="1"/>
          </p:nvPr>
        </p:nvSpPr>
        <p:spPr>
          <a:xfrm>
            <a:off x="485875" y="2352688"/>
            <a:ext cx="8183700" cy="8610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SzPts val="2400"/>
              <a:buNone/>
              <a:defRPr sz="2400"/>
            </a:lvl1pPr>
            <a:lvl2pPr lvl="1">
              <a:lnSpc>
                <a:spcPct val="100000"/>
              </a:lnSpc>
              <a:spcBef>
                <a:spcPts val="0"/>
              </a:spcBef>
              <a:spcAft>
                <a:spcPts val="0"/>
              </a:spcAft>
              <a:buSzPts val="2400"/>
              <a:buNone/>
              <a:defRPr sz="2400"/>
            </a:lvl2pPr>
            <a:lvl3pPr lvl="2">
              <a:lnSpc>
                <a:spcPct val="100000"/>
              </a:lnSpc>
              <a:spcBef>
                <a:spcPts val="0"/>
              </a:spcBef>
              <a:spcAft>
                <a:spcPts val="0"/>
              </a:spcAft>
              <a:buSzPts val="2400"/>
              <a:buNone/>
              <a:defRPr sz="2400"/>
            </a:lvl3pPr>
            <a:lvl4pPr lvl="3">
              <a:lnSpc>
                <a:spcPct val="100000"/>
              </a:lnSpc>
              <a:spcBef>
                <a:spcPts val="0"/>
              </a:spcBef>
              <a:spcAft>
                <a:spcPts val="0"/>
              </a:spcAft>
              <a:buSzPts val="2400"/>
              <a:buNone/>
              <a:defRPr sz="2400"/>
            </a:lvl4pPr>
            <a:lvl5pPr lvl="4">
              <a:lnSpc>
                <a:spcPct val="100000"/>
              </a:lnSpc>
              <a:spcBef>
                <a:spcPts val="0"/>
              </a:spcBef>
              <a:spcAft>
                <a:spcPts val="0"/>
              </a:spcAft>
              <a:buSzPts val="2400"/>
              <a:buNone/>
              <a:defRPr sz="2400"/>
            </a:lvl5pPr>
            <a:lvl6pPr lvl="5">
              <a:lnSpc>
                <a:spcPct val="100000"/>
              </a:lnSpc>
              <a:spcBef>
                <a:spcPts val="0"/>
              </a:spcBef>
              <a:spcAft>
                <a:spcPts val="0"/>
              </a:spcAft>
              <a:buSzPts val="2400"/>
              <a:buNone/>
              <a:defRPr sz="2400"/>
            </a:lvl6pPr>
            <a:lvl7pPr lvl="6">
              <a:lnSpc>
                <a:spcPct val="100000"/>
              </a:lnSpc>
              <a:spcBef>
                <a:spcPts val="0"/>
              </a:spcBef>
              <a:spcAft>
                <a:spcPts val="0"/>
              </a:spcAft>
              <a:buSzPts val="2400"/>
              <a:buNone/>
              <a:defRPr sz="2400"/>
            </a:lvl7pPr>
            <a:lvl8pPr lvl="7">
              <a:lnSpc>
                <a:spcPct val="100000"/>
              </a:lnSpc>
              <a:spcBef>
                <a:spcPts val="0"/>
              </a:spcBef>
              <a:spcAft>
                <a:spcPts val="0"/>
              </a:spcAft>
              <a:buSzPts val="2400"/>
              <a:buNone/>
              <a:defRPr sz="2400"/>
            </a:lvl8pPr>
            <a:lvl9pPr lvl="8">
              <a:lnSpc>
                <a:spcPct val="100000"/>
              </a:lnSpc>
              <a:spcBef>
                <a:spcPts val="0"/>
              </a:spcBef>
              <a:spcAft>
                <a:spcPts val="0"/>
              </a:spcAft>
              <a:buSzPts val="2400"/>
              <a:buNone/>
              <a:defRPr sz="2400"/>
            </a:lvl9pPr>
          </a:lstStyle>
          <a:p>
            <a:endParaRPr/>
          </a:p>
        </p:txBody>
      </p:sp>
      <p:sp>
        <p:nvSpPr>
          <p:cNvPr id="12" name="Google Shape;12;p2"/>
          <p:cNvSpPr txBox="1">
            <a:spLocks noGrp="1"/>
          </p:cNvSpPr>
          <p:nvPr>
            <p:ph type="sldNum" idx="12"/>
          </p:nvPr>
        </p:nvSpPr>
        <p:spPr>
          <a:xfrm>
            <a:off x="8497999" y="4825709"/>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5"/>
        <p:cNvGrpSpPr/>
        <p:nvPr/>
      </p:nvGrpSpPr>
      <p:grpSpPr>
        <a:xfrm>
          <a:off x="0" y="0"/>
          <a:ext cx="0" cy="0"/>
          <a:chOff x="0" y="0"/>
          <a:chExt cx="0" cy="0"/>
        </a:xfrm>
      </p:grpSpPr>
      <p:sp>
        <p:nvSpPr>
          <p:cNvPr id="46" name="Google Shape;46;p11"/>
          <p:cNvSpPr/>
          <p:nvPr/>
        </p:nvSpPr>
        <p:spPr>
          <a:xfrm>
            <a:off x="80700" y="2651100"/>
            <a:ext cx="8982600" cy="24117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11"/>
          <p:cNvSpPr txBox="1">
            <a:spLocks noGrp="1"/>
          </p:cNvSpPr>
          <p:nvPr>
            <p:ph type="title" hasCustomPrompt="1"/>
          </p:nvPr>
        </p:nvSpPr>
        <p:spPr>
          <a:xfrm>
            <a:off x="311700" y="743001"/>
            <a:ext cx="8520600" cy="20064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Font typeface="Source Sans Pro"/>
              <a:buNone/>
              <a:defRPr sz="12000">
                <a:latin typeface="Source Sans Pro"/>
                <a:ea typeface="Source Sans Pro"/>
                <a:cs typeface="Source Sans Pro"/>
                <a:sym typeface="Source Sans Pro"/>
              </a:defRPr>
            </a:lvl1pPr>
            <a:lvl2pPr lvl="1" algn="ctr">
              <a:spcBef>
                <a:spcPts val="0"/>
              </a:spcBef>
              <a:spcAft>
                <a:spcPts val="0"/>
              </a:spcAft>
              <a:buSzPts val="12000"/>
              <a:buFont typeface="Source Sans Pro"/>
              <a:buNone/>
              <a:defRPr sz="12000">
                <a:latin typeface="Source Sans Pro"/>
                <a:ea typeface="Source Sans Pro"/>
                <a:cs typeface="Source Sans Pro"/>
                <a:sym typeface="Source Sans Pro"/>
              </a:defRPr>
            </a:lvl2pPr>
            <a:lvl3pPr lvl="2" algn="ctr">
              <a:spcBef>
                <a:spcPts val="0"/>
              </a:spcBef>
              <a:spcAft>
                <a:spcPts val="0"/>
              </a:spcAft>
              <a:buSzPts val="12000"/>
              <a:buFont typeface="Source Sans Pro"/>
              <a:buNone/>
              <a:defRPr sz="12000">
                <a:latin typeface="Source Sans Pro"/>
                <a:ea typeface="Source Sans Pro"/>
                <a:cs typeface="Source Sans Pro"/>
                <a:sym typeface="Source Sans Pro"/>
              </a:defRPr>
            </a:lvl3pPr>
            <a:lvl4pPr lvl="3" algn="ctr">
              <a:spcBef>
                <a:spcPts val="0"/>
              </a:spcBef>
              <a:spcAft>
                <a:spcPts val="0"/>
              </a:spcAft>
              <a:buSzPts val="12000"/>
              <a:buFont typeface="Source Sans Pro"/>
              <a:buNone/>
              <a:defRPr sz="12000">
                <a:latin typeface="Source Sans Pro"/>
                <a:ea typeface="Source Sans Pro"/>
                <a:cs typeface="Source Sans Pro"/>
                <a:sym typeface="Source Sans Pro"/>
              </a:defRPr>
            </a:lvl4pPr>
            <a:lvl5pPr lvl="4" algn="ctr">
              <a:spcBef>
                <a:spcPts val="0"/>
              </a:spcBef>
              <a:spcAft>
                <a:spcPts val="0"/>
              </a:spcAft>
              <a:buSzPts val="12000"/>
              <a:buFont typeface="Source Sans Pro"/>
              <a:buNone/>
              <a:defRPr sz="12000">
                <a:latin typeface="Source Sans Pro"/>
                <a:ea typeface="Source Sans Pro"/>
                <a:cs typeface="Source Sans Pro"/>
                <a:sym typeface="Source Sans Pro"/>
              </a:defRPr>
            </a:lvl5pPr>
            <a:lvl6pPr lvl="5" algn="ctr">
              <a:spcBef>
                <a:spcPts val="0"/>
              </a:spcBef>
              <a:spcAft>
                <a:spcPts val="0"/>
              </a:spcAft>
              <a:buSzPts val="12000"/>
              <a:buFont typeface="Source Sans Pro"/>
              <a:buNone/>
              <a:defRPr sz="12000">
                <a:latin typeface="Source Sans Pro"/>
                <a:ea typeface="Source Sans Pro"/>
                <a:cs typeface="Source Sans Pro"/>
                <a:sym typeface="Source Sans Pro"/>
              </a:defRPr>
            </a:lvl6pPr>
            <a:lvl7pPr lvl="6" algn="ctr">
              <a:spcBef>
                <a:spcPts val="0"/>
              </a:spcBef>
              <a:spcAft>
                <a:spcPts val="0"/>
              </a:spcAft>
              <a:buSzPts val="12000"/>
              <a:buFont typeface="Source Sans Pro"/>
              <a:buNone/>
              <a:defRPr sz="12000">
                <a:latin typeface="Source Sans Pro"/>
                <a:ea typeface="Source Sans Pro"/>
                <a:cs typeface="Source Sans Pro"/>
                <a:sym typeface="Source Sans Pro"/>
              </a:defRPr>
            </a:lvl7pPr>
            <a:lvl8pPr lvl="7" algn="ctr">
              <a:spcBef>
                <a:spcPts val="0"/>
              </a:spcBef>
              <a:spcAft>
                <a:spcPts val="0"/>
              </a:spcAft>
              <a:buSzPts val="12000"/>
              <a:buFont typeface="Source Sans Pro"/>
              <a:buNone/>
              <a:defRPr sz="12000">
                <a:latin typeface="Source Sans Pro"/>
                <a:ea typeface="Source Sans Pro"/>
                <a:cs typeface="Source Sans Pro"/>
                <a:sym typeface="Source Sans Pro"/>
              </a:defRPr>
            </a:lvl8pPr>
            <a:lvl9pPr lvl="8" algn="ctr">
              <a:spcBef>
                <a:spcPts val="0"/>
              </a:spcBef>
              <a:spcAft>
                <a:spcPts val="0"/>
              </a:spcAft>
              <a:buSzPts val="12000"/>
              <a:buFont typeface="Source Sans Pro"/>
              <a:buNone/>
              <a:defRPr sz="12000">
                <a:latin typeface="Source Sans Pro"/>
                <a:ea typeface="Source Sans Pro"/>
                <a:cs typeface="Source Sans Pro"/>
                <a:sym typeface="Source Sans Pro"/>
              </a:defRPr>
            </a:lvl9pPr>
          </a:lstStyle>
          <a:p>
            <a:r>
              <a:t>xx%</a:t>
            </a:r>
          </a:p>
        </p:txBody>
      </p:sp>
      <p:sp>
        <p:nvSpPr>
          <p:cNvPr id="48" name="Google Shape;48;p11"/>
          <p:cNvSpPr txBox="1">
            <a:spLocks noGrp="1"/>
          </p:cNvSpPr>
          <p:nvPr>
            <p:ph type="body" idx="1"/>
          </p:nvPr>
        </p:nvSpPr>
        <p:spPr>
          <a:xfrm>
            <a:off x="311700" y="2845182"/>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Clr>
                <a:schemeClr val="lt1"/>
              </a:buClr>
              <a:buSzPts val="1800"/>
              <a:buChar char="●"/>
              <a:defRPr>
                <a:solidFill>
                  <a:schemeClr val="lt1"/>
                </a:solidFill>
              </a:defRPr>
            </a:lvl1pPr>
            <a:lvl2pPr marL="914400" lvl="1" indent="-317500" algn="ctr">
              <a:spcBef>
                <a:spcPts val="0"/>
              </a:spcBef>
              <a:spcAft>
                <a:spcPts val="0"/>
              </a:spcAft>
              <a:buClr>
                <a:schemeClr val="lt1"/>
              </a:buClr>
              <a:buSzPts val="1400"/>
              <a:buChar char="○"/>
              <a:defRPr>
                <a:solidFill>
                  <a:schemeClr val="lt1"/>
                </a:solidFill>
              </a:defRPr>
            </a:lvl2pPr>
            <a:lvl3pPr marL="1371600" lvl="2" indent="-317500" algn="ctr">
              <a:spcBef>
                <a:spcPts val="0"/>
              </a:spcBef>
              <a:spcAft>
                <a:spcPts val="0"/>
              </a:spcAft>
              <a:buClr>
                <a:schemeClr val="lt1"/>
              </a:buClr>
              <a:buSzPts val="1400"/>
              <a:buChar char="■"/>
              <a:defRPr>
                <a:solidFill>
                  <a:schemeClr val="lt1"/>
                </a:solidFill>
              </a:defRPr>
            </a:lvl3pPr>
            <a:lvl4pPr marL="1828800" lvl="3" indent="-317500" algn="ctr">
              <a:spcBef>
                <a:spcPts val="0"/>
              </a:spcBef>
              <a:spcAft>
                <a:spcPts val="0"/>
              </a:spcAft>
              <a:buClr>
                <a:schemeClr val="lt1"/>
              </a:buClr>
              <a:buSzPts val="1400"/>
              <a:buChar char="●"/>
              <a:defRPr>
                <a:solidFill>
                  <a:schemeClr val="lt1"/>
                </a:solidFill>
              </a:defRPr>
            </a:lvl4pPr>
            <a:lvl5pPr marL="2286000" lvl="4" indent="-317500" algn="ctr">
              <a:spcBef>
                <a:spcPts val="0"/>
              </a:spcBef>
              <a:spcAft>
                <a:spcPts val="0"/>
              </a:spcAft>
              <a:buClr>
                <a:schemeClr val="lt1"/>
              </a:buClr>
              <a:buSzPts val="1400"/>
              <a:buChar char="○"/>
              <a:defRPr>
                <a:solidFill>
                  <a:schemeClr val="lt1"/>
                </a:solidFill>
              </a:defRPr>
            </a:lvl5pPr>
            <a:lvl6pPr marL="2743200" lvl="5" indent="-317500" algn="ctr">
              <a:spcBef>
                <a:spcPts val="0"/>
              </a:spcBef>
              <a:spcAft>
                <a:spcPts val="0"/>
              </a:spcAft>
              <a:buClr>
                <a:schemeClr val="lt1"/>
              </a:buClr>
              <a:buSzPts val="1400"/>
              <a:buChar char="■"/>
              <a:defRPr>
                <a:solidFill>
                  <a:schemeClr val="lt1"/>
                </a:solidFill>
              </a:defRPr>
            </a:lvl6pPr>
            <a:lvl7pPr marL="3200400" lvl="6" indent="-317500" algn="ctr">
              <a:spcBef>
                <a:spcPts val="0"/>
              </a:spcBef>
              <a:spcAft>
                <a:spcPts val="0"/>
              </a:spcAft>
              <a:buClr>
                <a:schemeClr val="lt1"/>
              </a:buClr>
              <a:buSzPts val="1400"/>
              <a:buChar char="●"/>
              <a:defRPr>
                <a:solidFill>
                  <a:schemeClr val="lt1"/>
                </a:solidFill>
              </a:defRPr>
            </a:lvl7pPr>
            <a:lvl8pPr marL="3657600" lvl="7" indent="-317500" algn="ctr">
              <a:spcBef>
                <a:spcPts val="0"/>
              </a:spcBef>
              <a:spcAft>
                <a:spcPts val="0"/>
              </a:spcAft>
              <a:buClr>
                <a:schemeClr val="lt1"/>
              </a:buClr>
              <a:buSzPts val="1400"/>
              <a:buChar char="○"/>
              <a:defRPr>
                <a:solidFill>
                  <a:schemeClr val="lt1"/>
                </a:solidFill>
              </a:defRPr>
            </a:lvl8pPr>
            <a:lvl9pPr marL="4114800" lvl="8" indent="-317500" algn="ctr">
              <a:spcBef>
                <a:spcPts val="0"/>
              </a:spcBef>
              <a:spcAft>
                <a:spcPts val="0"/>
              </a:spcAft>
              <a:buClr>
                <a:schemeClr val="lt1"/>
              </a:buClr>
              <a:buSzPts val="1400"/>
              <a:buChar char="■"/>
              <a:defRPr>
                <a:solidFill>
                  <a:schemeClr val="lt1"/>
                </a:solidFill>
              </a:defRPr>
            </a:lvl9pPr>
          </a:lstStyle>
          <a:p>
            <a:endParaRPr/>
          </a:p>
        </p:txBody>
      </p:sp>
      <p:sp>
        <p:nvSpPr>
          <p:cNvPr id="49" name="Google Shape;49;p11"/>
          <p:cNvSpPr txBox="1">
            <a:spLocks noGrp="1"/>
          </p:cNvSpPr>
          <p:nvPr>
            <p:ph type="sldNum" idx="12"/>
          </p:nvPr>
        </p:nvSpPr>
        <p:spPr>
          <a:xfrm>
            <a:off x="8497999" y="4825709"/>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12"/>
          <p:cNvSpPr txBox="1">
            <a:spLocks noGrp="1"/>
          </p:cNvSpPr>
          <p:nvPr>
            <p:ph type="sldNum" idx="12"/>
          </p:nvPr>
        </p:nvSpPr>
        <p:spPr>
          <a:xfrm>
            <a:off x="8497999" y="48257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485875" y="1714500"/>
            <a:ext cx="8183700" cy="785700"/>
          </a:xfrm>
          <a:prstGeom prst="rect">
            <a:avLst/>
          </a:prstGeom>
        </p:spPr>
        <p:txBody>
          <a:bodyPr spcFirstLastPara="1" wrap="square" lIns="91425" tIns="91425" rIns="91425" bIns="91425" anchor="b" anchorCtr="0">
            <a:normAutofit/>
          </a:bodyPr>
          <a:lstStyle>
            <a:lvl1pPr lvl="0">
              <a:spcBef>
                <a:spcPts val="0"/>
              </a:spcBef>
              <a:spcAft>
                <a:spcPts val="0"/>
              </a:spcAft>
              <a:buSzPts val="3600"/>
              <a:buNone/>
              <a:defRPr sz="3600">
                <a:latin typeface="Source Sans Pro" panose="020B0503030403020204" pitchFamily="34" charset="0"/>
                <a:ea typeface="Source Sans Pro" panose="020B0503030403020204" pitchFamily="34" charset="0"/>
              </a:defRPr>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dirty="0"/>
          </a:p>
        </p:txBody>
      </p:sp>
      <p:sp>
        <p:nvSpPr>
          <p:cNvPr id="15" name="Google Shape;15;p3"/>
          <p:cNvSpPr txBox="1">
            <a:spLocks noGrp="1"/>
          </p:cNvSpPr>
          <p:nvPr>
            <p:ph type="sldNum" idx="12"/>
          </p:nvPr>
        </p:nvSpPr>
        <p:spPr>
          <a:xfrm>
            <a:off x="8497999" y="4825709"/>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atin typeface="Source Sans Pro" panose="020B0503030403020204" pitchFamily="34" charset="0"/>
                <a:ea typeface="Source Sans Pro" panose="020B0503030403020204" pitchFamily="34" charset="0"/>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dirty="0"/>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97999" y="48257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atin typeface="Source Sans Pro" panose="020B0503030403020204" pitchFamily="34" charset="0"/>
                <a:ea typeface="Source Sans Pro" panose="020B0503030403020204" pitchFamily="34" charset="0"/>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dirty="0"/>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97999" y="48257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atin typeface="Source Sans Pro" panose="020B0503030403020204" pitchFamily="34" charset="0"/>
                <a:ea typeface="Source Sans Pro" panose="020B0503030403020204" pitchFamily="34" charset="0"/>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dirty="0"/>
          </a:p>
        </p:txBody>
      </p:sp>
      <p:sp>
        <p:nvSpPr>
          <p:cNvPr id="27" name="Google Shape;27;p6"/>
          <p:cNvSpPr txBox="1">
            <a:spLocks noGrp="1"/>
          </p:cNvSpPr>
          <p:nvPr>
            <p:ph type="sldNum" idx="12"/>
          </p:nvPr>
        </p:nvSpPr>
        <p:spPr>
          <a:xfrm>
            <a:off x="8497999" y="48257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atin typeface="Source Sans Pro" panose="020B0503030403020204" pitchFamily="34" charset="0"/>
                <a:ea typeface="Source Sans Pro" panose="020B0503030403020204" pitchFamily="34" charset="0"/>
              </a:defRPr>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dirty="0"/>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97999" y="48257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2"/>
        </a:solidFill>
        <a:effectLst/>
      </p:bgPr>
    </p:bg>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526350"/>
            <a:ext cx="5604000" cy="40908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4800"/>
              <a:buNone/>
              <a:defRPr sz="4800">
                <a:solidFill>
                  <a:schemeClr val="lt1"/>
                </a:solidFill>
                <a:latin typeface="Source Sans Pro" panose="020B0503030403020204" pitchFamily="34" charset="0"/>
                <a:ea typeface="Source Sans Pro" panose="020B0503030403020204" pitchFamily="34" charset="0"/>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dirty="0"/>
          </a:p>
        </p:txBody>
      </p:sp>
      <p:sp>
        <p:nvSpPr>
          <p:cNvPr id="34" name="Google Shape;34;p8"/>
          <p:cNvSpPr txBox="1">
            <a:spLocks noGrp="1"/>
          </p:cNvSpPr>
          <p:nvPr>
            <p:ph type="sldNum" idx="12"/>
          </p:nvPr>
        </p:nvSpPr>
        <p:spPr>
          <a:xfrm>
            <a:off x="8497999" y="4825709"/>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636800" y="80700"/>
            <a:ext cx="4426500" cy="4982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7" name="Google Shape;37;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38" name="Google Shape;38;p9"/>
          <p:cNvSpPr txBox="1">
            <a:spLocks noGrp="1"/>
          </p:cNvSpPr>
          <p:nvPr>
            <p:ph type="title"/>
          </p:nvPr>
        </p:nvSpPr>
        <p:spPr>
          <a:xfrm>
            <a:off x="265500" y="1181700"/>
            <a:ext cx="4045200" cy="1533600"/>
          </a:xfrm>
          <a:prstGeom prst="rect">
            <a:avLst/>
          </a:prstGeom>
        </p:spPr>
        <p:txBody>
          <a:bodyPr spcFirstLastPara="1" wrap="square" lIns="91425" tIns="91425" rIns="91425" bIns="91425" anchor="b" anchorCtr="0">
            <a:normAutofit/>
          </a:bodyPr>
          <a:lstStyle>
            <a:lvl1pPr lvl="0" algn="ctr">
              <a:spcBef>
                <a:spcPts val="0"/>
              </a:spcBef>
              <a:spcAft>
                <a:spcPts val="0"/>
              </a:spcAft>
              <a:buSzPts val="3800"/>
              <a:buNone/>
              <a:defRPr sz="3800">
                <a:latin typeface="Source Sans Pro" panose="020B0503030403020204" pitchFamily="34" charset="0"/>
                <a:ea typeface="Source Sans Pro" panose="020B0503030403020204" pitchFamily="34" charset="0"/>
              </a:defRPr>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a:endParaRPr dirty="0"/>
          </a:p>
        </p:txBody>
      </p:sp>
      <p:sp>
        <p:nvSpPr>
          <p:cNvPr id="39" name="Google Shape;39;p9"/>
          <p:cNvSpPr txBox="1">
            <a:spLocks noGrp="1"/>
          </p:cNvSpPr>
          <p:nvPr>
            <p:ph type="subTitle" idx="1"/>
          </p:nvPr>
        </p:nvSpPr>
        <p:spPr>
          <a:xfrm>
            <a:off x="265500" y="2769001"/>
            <a:ext cx="4045200" cy="13455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0" name="Google Shape;40;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0"/>
              </a:spcBef>
              <a:spcAft>
                <a:spcPts val="0"/>
              </a:spcAft>
              <a:buClr>
                <a:schemeClr val="lt1"/>
              </a:buClr>
              <a:buSzPts val="1400"/>
              <a:buChar char="○"/>
              <a:defRPr>
                <a:solidFill>
                  <a:schemeClr val="lt1"/>
                </a:solidFill>
              </a:defRPr>
            </a:lvl2pPr>
            <a:lvl3pPr marL="1371600" lvl="2" indent="-317500">
              <a:spcBef>
                <a:spcPts val="0"/>
              </a:spcBef>
              <a:spcAft>
                <a:spcPts val="0"/>
              </a:spcAft>
              <a:buClr>
                <a:schemeClr val="lt1"/>
              </a:buClr>
              <a:buSzPts val="1400"/>
              <a:buChar char="■"/>
              <a:defRPr>
                <a:solidFill>
                  <a:schemeClr val="lt1"/>
                </a:solidFill>
              </a:defRPr>
            </a:lvl3pPr>
            <a:lvl4pPr marL="1828800" lvl="3" indent="-317500">
              <a:spcBef>
                <a:spcPts val="0"/>
              </a:spcBef>
              <a:spcAft>
                <a:spcPts val="0"/>
              </a:spcAft>
              <a:buClr>
                <a:schemeClr val="lt1"/>
              </a:buClr>
              <a:buSzPts val="1400"/>
              <a:buChar char="●"/>
              <a:defRPr>
                <a:solidFill>
                  <a:schemeClr val="lt1"/>
                </a:solidFill>
              </a:defRPr>
            </a:lvl4pPr>
            <a:lvl5pPr marL="2286000" lvl="4" indent="-317500">
              <a:spcBef>
                <a:spcPts val="0"/>
              </a:spcBef>
              <a:spcAft>
                <a:spcPts val="0"/>
              </a:spcAft>
              <a:buClr>
                <a:schemeClr val="lt1"/>
              </a:buClr>
              <a:buSzPts val="1400"/>
              <a:buChar char="○"/>
              <a:defRPr>
                <a:solidFill>
                  <a:schemeClr val="lt1"/>
                </a:solidFill>
              </a:defRPr>
            </a:lvl5pPr>
            <a:lvl6pPr marL="2743200" lvl="5" indent="-317500">
              <a:spcBef>
                <a:spcPts val="0"/>
              </a:spcBef>
              <a:spcAft>
                <a:spcPts val="0"/>
              </a:spcAft>
              <a:buClr>
                <a:schemeClr val="lt1"/>
              </a:buClr>
              <a:buSzPts val="1400"/>
              <a:buChar char="■"/>
              <a:defRPr>
                <a:solidFill>
                  <a:schemeClr val="lt1"/>
                </a:solidFill>
              </a:defRPr>
            </a:lvl6pPr>
            <a:lvl7pPr marL="3200400" lvl="6" indent="-317500">
              <a:spcBef>
                <a:spcPts val="0"/>
              </a:spcBef>
              <a:spcAft>
                <a:spcPts val="0"/>
              </a:spcAft>
              <a:buClr>
                <a:schemeClr val="lt1"/>
              </a:buClr>
              <a:buSzPts val="1400"/>
              <a:buChar char="●"/>
              <a:defRPr>
                <a:solidFill>
                  <a:schemeClr val="lt1"/>
                </a:solidFill>
              </a:defRPr>
            </a:lvl7pPr>
            <a:lvl8pPr marL="3657600" lvl="7" indent="-317500">
              <a:spcBef>
                <a:spcPts val="0"/>
              </a:spcBef>
              <a:spcAft>
                <a:spcPts val="0"/>
              </a:spcAft>
              <a:buClr>
                <a:schemeClr val="lt1"/>
              </a:buClr>
              <a:buSzPts val="1400"/>
              <a:buChar char="○"/>
              <a:defRPr>
                <a:solidFill>
                  <a:schemeClr val="lt1"/>
                </a:solidFill>
              </a:defRPr>
            </a:lvl8pPr>
            <a:lvl9pPr marL="4114800" lvl="8" indent="-317500">
              <a:spcBef>
                <a:spcPts val="0"/>
              </a:spcBef>
              <a:spcAft>
                <a:spcPts val="0"/>
              </a:spcAft>
              <a:buClr>
                <a:schemeClr val="lt1"/>
              </a:buClr>
              <a:buSzPts val="1400"/>
              <a:buChar char="■"/>
              <a:defRPr>
                <a:solidFill>
                  <a:schemeClr val="lt1"/>
                </a:solidFill>
              </a:defRPr>
            </a:lvl9pPr>
          </a:lstStyle>
          <a:p>
            <a:endParaRPr/>
          </a:p>
        </p:txBody>
      </p:sp>
      <p:sp>
        <p:nvSpPr>
          <p:cNvPr id="41" name="Google Shape;41;p9"/>
          <p:cNvSpPr txBox="1">
            <a:spLocks noGrp="1"/>
          </p:cNvSpPr>
          <p:nvPr>
            <p:ph type="sldNum" idx="12"/>
          </p:nvPr>
        </p:nvSpPr>
        <p:spPr>
          <a:xfrm>
            <a:off x="8497999" y="4825709"/>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2"/>
        <p:cNvGrpSpPr/>
        <p:nvPr/>
      </p:nvGrpSpPr>
      <p:grpSpPr>
        <a:xfrm>
          <a:off x="0" y="0"/>
          <a:ext cx="0" cy="0"/>
          <a:chOff x="0" y="0"/>
          <a:chExt cx="0" cy="0"/>
        </a:xfrm>
      </p:grpSpPr>
      <p:sp>
        <p:nvSpPr>
          <p:cNvPr id="43" name="Google Shape;43;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2100"/>
              <a:buNone/>
              <a:defRPr sz="2100"/>
            </a:lvl1pPr>
          </a:lstStyle>
          <a:p>
            <a:endParaRPr/>
          </a:p>
        </p:txBody>
      </p:sp>
      <p:sp>
        <p:nvSpPr>
          <p:cNvPr id="44" name="Google Shape;44;p10"/>
          <p:cNvSpPr txBox="1">
            <a:spLocks noGrp="1"/>
          </p:cNvSpPr>
          <p:nvPr>
            <p:ph type="sldNum" idx="12"/>
          </p:nvPr>
        </p:nvSpPr>
        <p:spPr>
          <a:xfrm>
            <a:off x="8497999" y="48257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plum">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6234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1pPr>
            <a:lvl2pPr lvl="1">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2pPr>
            <a:lvl3pPr lvl="2">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3pPr>
            <a:lvl4pPr lvl="3">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4pPr>
            <a:lvl5pPr lvl="4">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5pPr>
            <a:lvl6pPr lvl="5">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6pPr>
            <a:lvl7pPr lvl="6">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7pPr>
            <a:lvl8pPr lvl="7">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8pPr>
            <a:lvl9pPr lvl="8">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9pPr>
          </a:lstStyle>
          <a:p>
            <a:endParaRPr dirty="0"/>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lt2"/>
              </a:buClr>
              <a:buSzPts val="1800"/>
              <a:buFont typeface="Source Sans Pro"/>
              <a:buChar char="●"/>
              <a:defRPr sz="1800">
                <a:solidFill>
                  <a:schemeClr val="lt2"/>
                </a:solidFill>
                <a:latin typeface="Source Sans Pro"/>
                <a:ea typeface="Source Sans Pro"/>
                <a:cs typeface="Source Sans Pro"/>
                <a:sym typeface="Source Sans Pro"/>
              </a:defRPr>
            </a:lvl1pPr>
            <a:lvl2pPr marL="914400" lvl="1" indent="-3175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2pPr>
            <a:lvl3pPr marL="1371600" lvl="2" indent="-3175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3pPr>
            <a:lvl4pPr marL="1828800" lvl="3" indent="-3175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4pPr>
            <a:lvl5pPr marL="2286000" lvl="4" indent="-3175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5pPr>
            <a:lvl6pPr marL="2743200" lvl="5" indent="-3175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6pPr>
            <a:lvl7pPr marL="3200400" lvl="6" indent="-3175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7pPr>
            <a:lvl8pPr marL="3657600" lvl="7" indent="-3175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8pPr>
            <a:lvl9pPr marL="4114800" lvl="8" indent="-3175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9pPr>
          </a:lstStyle>
          <a:p>
            <a:endParaRPr dirty="0"/>
          </a:p>
        </p:txBody>
      </p:sp>
      <p:sp>
        <p:nvSpPr>
          <p:cNvPr id="8" name="Google Shape;8;p1"/>
          <p:cNvSpPr txBox="1">
            <a:spLocks noGrp="1"/>
          </p:cNvSpPr>
          <p:nvPr>
            <p:ph type="sldNum" idx="12"/>
          </p:nvPr>
        </p:nvSpPr>
        <p:spPr>
          <a:xfrm>
            <a:off x="8497999" y="4825709"/>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lt1"/>
                </a:solidFill>
                <a:latin typeface="Source Sans Pro"/>
                <a:ea typeface="Source Sans Pro"/>
                <a:cs typeface="Source Sans Pro"/>
                <a:sym typeface="Source Sans Pro"/>
              </a:defRPr>
            </a:lvl1pPr>
            <a:lvl2pPr lvl="1" algn="r">
              <a:buNone/>
              <a:defRPr sz="1000">
                <a:solidFill>
                  <a:schemeClr val="lt1"/>
                </a:solidFill>
                <a:latin typeface="Source Sans Pro"/>
                <a:ea typeface="Source Sans Pro"/>
                <a:cs typeface="Source Sans Pro"/>
                <a:sym typeface="Source Sans Pro"/>
              </a:defRPr>
            </a:lvl2pPr>
            <a:lvl3pPr lvl="2" algn="r">
              <a:buNone/>
              <a:defRPr sz="1000">
                <a:solidFill>
                  <a:schemeClr val="lt1"/>
                </a:solidFill>
                <a:latin typeface="Source Sans Pro"/>
                <a:ea typeface="Source Sans Pro"/>
                <a:cs typeface="Source Sans Pro"/>
                <a:sym typeface="Source Sans Pro"/>
              </a:defRPr>
            </a:lvl3pPr>
            <a:lvl4pPr lvl="3" algn="r">
              <a:buNone/>
              <a:defRPr sz="1000">
                <a:solidFill>
                  <a:schemeClr val="lt1"/>
                </a:solidFill>
                <a:latin typeface="Source Sans Pro"/>
                <a:ea typeface="Source Sans Pro"/>
                <a:cs typeface="Source Sans Pro"/>
                <a:sym typeface="Source Sans Pro"/>
              </a:defRPr>
            </a:lvl4pPr>
            <a:lvl5pPr lvl="4" algn="r">
              <a:buNone/>
              <a:defRPr sz="1000">
                <a:solidFill>
                  <a:schemeClr val="lt1"/>
                </a:solidFill>
                <a:latin typeface="Source Sans Pro"/>
                <a:ea typeface="Source Sans Pro"/>
                <a:cs typeface="Source Sans Pro"/>
                <a:sym typeface="Source Sans Pro"/>
              </a:defRPr>
            </a:lvl5pPr>
            <a:lvl6pPr lvl="5" algn="r">
              <a:buNone/>
              <a:defRPr sz="1000">
                <a:solidFill>
                  <a:schemeClr val="lt1"/>
                </a:solidFill>
                <a:latin typeface="Source Sans Pro"/>
                <a:ea typeface="Source Sans Pro"/>
                <a:cs typeface="Source Sans Pro"/>
                <a:sym typeface="Source Sans Pro"/>
              </a:defRPr>
            </a:lvl6pPr>
            <a:lvl7pPr lvl="6" algn="r">
              <a:buNone/>
              <a:defRPr sz="1000">
                <a:solidFill>
                  <a:schemeClr val="lt1"/>
                </a:solidFill>
                <a:latin typeface="Source Sans Pro"/>
                <a:ea typeface="Source Sans Pro"/>
                <a:cs typeface="Source Sans Pro"/>
                <a:sym typeface="Source Sans Pro"/>
              </a:defRPr>
            </a:lvl7pPr>
            <a:lvl8pPr lvl="7" algn="r">
              <a:buNone/>
              <a:defRPr sz="1000">
                <a:solidFill>
                  <a:schemeClr val="lt1"/>
                </a:solidFill>
                <a:latin typeface="Source Sans Pro"/>
                <a:ea typeface="Source Sans Pro"/>
                <a:cs typeface="Source Sans Pro"/>
                <a:sym typeface="Source Sans Pro"/>
              </a:defRPr>
            </a:lvl8pPr>
            <a:lvl9pPr lvl="8" algn="r">
              <a:buNone/>
              <a:defRPr sz="1000">
                <a:solidFill>
                  <a:schemeClr val="lt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Source Sans Pro" panose="020B0503030403020204" pitchFamily="34" charset="0"/>
          <a:ea typeface="Source Sans Pro" panose="020B0503030403020204" pitchFamily="34"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1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15.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image" Target="../media/image18.png"/><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19.png"/><Relationship Id="rId4"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6.xml"/><Relationship Id="rId1" Type="http://schemas.openxmlformats.org/officeDocument/2006/relationships/slideLayout" Target="../slideLayouts/slideLayout3.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29.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1.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4.png"/></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2.xml"/><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image" Target="../media/image31.png"/></Relationships>
</file>

<file path=ppt/slides/_rels/slide3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4.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5"/>
        <p:cNvGrpSpPr/>
        <p:nvPr/>
      </p:nvGrpSpPr>
      <p:grpSpPr>
        <a:xfrm>
          <a:off x="0" y="0"/>
          <a:ext cx="0" cy="0"/>
          <a:chOff x="0" y="0"/>
          <a:chExt cx="0" cy="0"/>
        </a:xfrm>
      </p:grpSpPr>
      <p:sp>
        <p:nvSpPr>
          <p:cNvPr id="56" name="Google Shape;56;p13"/>
          <p:cNvSpPr txBox="1">
            <a:spLocks noGrp="1"/>
          </p:cNvSpPr>
          <p:nvPr>
            <p:ph type="ctrTitle"/>
          </p:nvPr>
        </p:nvSpPr>
        <p:spPr>
          <a:xfrm>
            <a:off x="483000" y="808752"/>
            <a:ext cx="8183700" cy="1691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SzPts val="990"/>
              <a:buNone/>
            </a:pPr>
            <a:r>
              <a:rPr lang="en" sz="3380" dirty="0"/>
              <a:t>Simulating Dust Production, Growth and Destruction in the ISM on a Cosmological Scale</a:t>
            </a:r>
            <a:endParaRPr sz="3380" dirty="0"/>
          </a:p>
        </p:txBody>
      </p:sp>
      <p:sp>
        <p:nvSpPr>
          <p:cNvPr id="57" name="Google Shape;57;p13"/>
          <p:cNvSpPr txBox="1">
            <a:spLocks noGrp="1"/>
          </p:cNvSpPr>
          <p:nvPr>
            <p:ph type="subTitle" idx="1"/>
          </p:nvPr>
        </p:nvSpPr>
        <p:spPr>
          <a:xfrm>
            <a:off x="483013" y="2960763"/>
            <a:ext cx="5492700" cy="8610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Alice Ferreira</a:t>
            </a:r>
            <a:endParaRPr/>
          </a:p>
        </p:txBody>
      </p:sp>
      <p:pic>
        <p:nvPicPr>
          <p:cNvPr id="58" name="Google Shape;58;p13" title="uh-pecs-black-rgb.png"/>
          <p:cNvPicPr preferRelativeResize="0"/>
          <p:nvPr/>
        </p:nvPicPr>
        <p:blipFill>
          <a:blip r:embed="rId3">
            <a:alphaModFix/>
          </a:blip>
          <a:stretch>
            <a:fillRect/>
          </a:stretch>
        </p:blipFill>
        <p:spPr>
          <a:xfrm>
            <a:off x="6635813" y="3228512"/>
            <a:ext cx="1494276" cy="805425"/>
          </a:xfrm>
          <a:prstGeom prst="rect">
            <a:avLst/>
          </a:prstGeom>
          <a:noFill/>
          <a:ln>
            <a:noFill/>
          </a:ln>
        </p:spPr>
      </p:pic>
      <p:sp>
        <p:nvSpPr>
          <p:cNvPr id="59" name="Google Shape;59;p13"/>
          <p:cNvSpPr txBox="1">
            <a:spLocks noGrp="1"/>
          </p:cNvSpPr>
          <p:nvPr>
            <p:ph type="subTitle" idx="1"/>
          </p:nvPr>
        </p:nvSpPr>
        <p:spPr>
          <a:xfrm>
            <a:off x="477288" y="3540238"/>
            <a:ext cx="4632000" cy="424500"/>
          </a:xfrm>
          <a:prstGeom prst="rect">
            <a:avLst/>
          </a:prstGeom>
        </p:spPr>
        <p:txBody>
          <a:bodyPr spcFirstLastPara="1" wrap="square" lIns="91425" tIns="91425" rIns="91425" bIns="91425" anchor="t" anchorCtr="0">
            <a:normAutofit fontScale="92500" lnSpcReduction="10000"/>
          </a:bodyPr>
          <a:lstStyle/>
          <a:p>
            <a:pPr marL="0" lvl="0" indent="0" algn="l" rtl="0">
              <a:spcBef>
                <a:spcPts val="0"/>
              </a:spcBef>
              <a:spcAft>
                <a:spcPts val="0"/>
              </a:spcAft>
              <a:buNone/>
            </a:pPr>
            <a:r>
              <a:rPr lang="en" sz="1800"/>
              <a:t>National Astronomy Meeting 2025</a:t>
            </a:r>
            <a:endParaRPr sz="1800"/>
          </a:p>
        </p:txBody>
      </p:sp>
      <p:sp>
        <p:nvSpPr>
          <p:cNvPr id="60" name="Google Shape;60;p13"/>
          <p:cNvSpPr txBox="1">
            <a:spLocks noGrp="1"/>
          </p:cNvSpPr>
          <p:nvPr>
            <p:ph type="subTitle" idx="1"/>
          </p:nvPr>
        </p:nvSpPr>
        <p:spPr>
          <a:xfrm>
            <a:off x="483013" y="3910263"/>
            <a:ext cx="3950100" cy="424500"/>
          </a:xfrm>
          <a:prstGeom prst="rect">
            <a:avLst/>
          </a:prstGeom>
        </p:spPr>
        <p:txBody>
          <a:bodyPr spcFirstLastPara="1" wrap="square" lIns="91425" tIns="91425" rIns="91425" bIns="91425" anchor="t" anchorCtr="0">
            <a:normAutofit/>
          </a:bodyPr>
          <a:lstStyle/>
          <a:p>
            <a:pPr marL="0" lvl="0" indent="0" algn="l" rtl="0">
              <a:lnSpc>
                <a:spcPct val="80000"/>
              </a:lnSpc>
              <a:spcBef>
                <a:spcPts val="0"/>
              </a:spcBef>
              <a:spcAft>
                <a:spcPts val="0"/>
              </a:spcAft>
              <a:buNone/>
            </a:pPr>
            <a:r>
              <a:rPr lang="en" sz="1600"/>
              <a:t>University of Durham, 7th July</a:t>
            </a:r>
            <a:endParaRPr sz="16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22"/>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Grain growth in the interstellar medium</a:t>
            </a:r>
            <a:endParaRPr dirty="0"/>
          </a:p>
        </p:txBody>
      </p:sp>
      <p:sp>
        <p:nvSpPr>
          <p:cNvPr id="208" name="Google Shape;208;p22"/>
          <p:cNvSpPr/>
          <p:nvPr/>
        </p:nvSpPr>
        <p:spPr>
          <a:xfrm>
            <a:off x="1117725" y="2627975"/>
            <a:ext cx="178200" cy="1782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209" name="Google Shape;209;p22"/>
          <p:cNvSpPr/>
          <p:nvPr/>
        </p:nvSpPr>
        <p:spPr>
          <a:xfrm>
            <a:off x="1442200" y="2196575"/>
            <a:ext cx="178200" cy="1782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210" name="Google Shape;210;p22"/>
          <p:cNvSpPr/>
          <p:nvPr/>
        </p:nvSpPr>
        <p:spPr>
          <a:xfrm>
            <a:off x="1754375" y="2780375"/>
            <a:ext cx="178200" cy="1782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211" name="Google Shape;211;p22"/>
          <p:cNvSpPr/>
          <p:nvPr/>
        </p:nvSpPr>
        <p:spPr>
          <a:xfrm>
            <a:off x="2410675" y="1751675"/>
            <a:ext cx="178200" cy="1782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212" name="Google Shape;212;p22"/>
          <p:cNvSpPr/>
          <p:nvPr/>
        </p:nvSpPr>
        <p:spPr>
          <a:xfrm>
            <a:off x="1270125" y="2780375"/>
            <a:ext cx="178200" cy="1782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213" name="Google Shape;213;p22"/>
          <p:cNvSpPr/>
          <p:nvPr/>
        </p:nvSpPr>
        <p:spPr>
          <a:xfrm>
            <a:off x="1969450" y="1770125"/>
            <a:ext cx="178200" cy="1782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214" name="Google Shape;214;p22"/>
          <p:cNvSpPr/>
          <p:nvPr/>
        </p:nvSpPr>
        <p:spPr>
          <a:xfrm>
            <a:off x="1906775" y="2932775"/>
            <a:ext cx="178200" cy="1782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215" name="Google Shape;215;p22"/>
          <p:cNvSpPr/>
          <p:nvPr/>
        </p:nvSpPr>
        <p:spPr>
          <a:xfrm>
            <a:off x="2744963" y="2158475"/>
            <a:ext cx="178200" cy="1782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216" name="Google Shape;216;p22"/>
          <p:cNvSpPr/>
          <p:nvPr/>
        </p:nvSpPr>
        <p:spPr>
          <a:xfrm>
            <a:off x="1969450" y="2201525"/>
            <a:ext cx="178200" cy="1782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217" name="Google Shape;217;p22"/>
          <p:cNvSpPr/>
          <p:nvPr/>
        </p:nvSpPr>
        <p:spPr>
          <a:xfrm>
            <a:off x="2121850" y="1922525"/>
            <a:ext cx="178200" cy="1782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218" name="Google Shape;218;p22"/>
          <p:cNvSpPr/>
          <p:nvPr/>
        </p:nvSpPr>
        <p:spPr>
          <a:xfrm>
            <a:off x="2349225" y="3285425"/>
            <a:ext cx="178200" cy="1782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219" name="Google Shape;219;p22"/>
          <p:cNvSpPr/>
          <p:nvPr/>
        </p:nvSpPr>
        <p:spPr>
          <a:xfrm>
            <a:off x="2955125" y="3017275"/>
            <a:ext cx="178200" cy="1782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220" name="Google Shape;220;p22"/>
          <p:cNvSpPr/>
          <p:nvPr/>
        </p:nvSpPr>
        <p:spPr>
          <a:xfrm>
            <a:off x="1576175" y="3147875"/>
            <a:ext cx="178200" cy="1782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221" name="Google Shape;221;p22"/>
          <p:cNvSpPr/>
          <p:nvPr/>
        </p:nvSpPr>
        <p:spPr>
          <a:xfrm>
            <a:off x="2342463" y="2379725"/>
            <a:ext cx="178200" cy="1782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222" name="Google Shape;222;p22"/>
          <p:cNvSpPr/>
          <p:nvPr/>
        </p:nvSpPr>
        <p:spPr>
          <a:xfrm>
            <a:off x="1270125" y="3408425"/>
            <a:ext cx="178200" cy="1782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223" name="Google Shape;223;p22"/>
          <p:cNvSpPr/>
          <p:nvPr/>
        </p:nvSpPr>
        <p:spPr>
          <a:xfrm>
            <a:off x="2923175" y="2449775"/>
            <a:ext cx="178200" cy="1782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224" name="Google Shape;224;p22"/>
          <p:cNvSpPr/>
          <p:nvPr/>
        </p:nvSpPr>
        <p:spPr>
          <a:xfrm>
            <a:off x="2121850" y="3267000"/>
            <a:ext cx="178200" cy="1782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225" name="Google Shape;225;p22"/>
          <p:cNvSpPr/>
          <p:nvPr/>
        </p:nvSpPr>
        <p:spPr>
          <a:xfrm>
            <a:off x="2588863" y="2765325"/>
            <a:ext cx="178200" cy="1782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226" name="Google Shape;226;p22"/>
          <p:cNvSpPr/>
          <p:nvPr/>
        </p:nvSpPr>
        <p:spPr>
          <a:xfrm>
            <a:off x="1422525" y="3560825"/>
            <a:ext cx="178200" cy="1782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227" name="Google Shape;227;p22"/>
          <p:cNvSpPr/>
          <p:nvPr/>
        </p:nvSpPr>
        <p:spPr>
          <a:xfrm>
            <a:off x="2588875" y="3621025"/>
            <a:ext cx="178200" cy="1782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228" name="Google Shape;228;p22"/>
          <p:cNvSpPr/>
          <p:nvPr/>
        </p:nvSpPr>
        <p:spPr>
          <a:xfrm>
            <a:off x="859600" y="1637900"/>
            <a:ext cx="110600" cy="86675"/>
          </a:xfrm>
          <a:prstGeom prst="flowChartDecision">
            <a:avLst/>
          </a:prstGeom>
          <a:solidFill>
            <a:srgbClr val="FF0000"/>
          </a:solid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229" name="Google Shape;229;p22"/>
          <p:cNvSpPr/>
          <p:nvPr/>
        </p:nvSpPr>
        <p:spPr>
          <a:xfrm>
            <a:off x="557250" y="3331188"/>
            <a:ext cx="110600" cy="86675"/>
          </a:xfrm>
          <a:prstGeom prst="flowChartDecision">
            <a:avLst/>
          </a:prstGeom>
          <a:solidFill>
            <a:srgbClr val="FF0000"/>
          </a:solid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230" name="Google Shape;230;p22"/>
          <p:cNvSpPr/>
          <p:nvPr/>
        </p:nvSpPr>
        <p:spPr>
          <a:xfrm>
            <a:off x="927200" y="3771500"/>
            <a:ext cx="110600" cy="86675"/>
          </a:xfrm>
          <a:prstGeom prst="flowChartDecision">
            <a:avLst/>
          </a:prstGeom>
          <a:solidFill>
            <a:srgbClr val="FF0000"/>
          </a:solid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231" name="Google Shape;231;p22"/>
          <p:cNvSpPr/>
          <p:nvPr/>
        </p:nvSpPr>
        <p:spPr>
          <a:xfrm>
            <a:off x="1576175" y="4099175"/>
            <a:ext cx="110600" cy="86675"/>
          </a:xfrm>
          <a:prstGeom prst="flowChartDecision">
            <a:avLst/>
          </a:prstGeom>
          <a:solidFill>
            <a:srgbClr val="FF0000"/>
          </a:solid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232" name="Google Shape;232;p22"/>
          <p:cNvSpPr/>
          <p:nvPr/>
        </p:nvSpPr>
        <p:spPr>
          <a:xfrm>
            <a:off x="1621600" y="2399900"/>
            <a:ext cx="110600" cy="86675"/>
          </a:xfrm>
          <a:prstGeom prst="flowChartDecision">
            <a:avLst/>
          </a:prstGeom>
          <a:solidFill>
            <a:srgbClr val="FF0000"/>
          </a:solid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233" name="Google Shape;233;p22"/>
          <p:cNvSpPr/>
          <p:nvPr/>
        </p:nvSpPr>
        <p:spPr>
          <a:xfrm>
            <a:off x="3153000" y="2114850"/>
            <a:ext cx="110600" cy="86675"/>
          </a:xfrm>
          <a:prstGeom prst="flowChartDecision">
            <a:avLst/>
          </a:prstGeom>
          <a:solidFill>
            <a:srgbClr val="FF0000"/>
          </a:solid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234" name="Google Shape;234;p22"/>
          <p:cNvSpPr/>
          <p:nvPr/>
        </p:nvSpPr>
        <p:spPr>
          <a:xfrm>
            <a:off x="3860875" y="3096175"/>
            <a:ext cx="110600" cy="86675"/>
          </a:xfrm>
          <a:prstGeom prst="flowChartDecision">
            <a:avLst/>
          </a:prstGeom>
          <a:solidFill>
            <a:srgbClr val="FF0000"/>
          </a:solid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235" name="Google Shape;235;p22"/>
          <p:cNvSpPr/>
          <p:nvPr/>
        </p:nvSpPr>
        <p:spPr>
          <a:xfrm>
            <a:off x="1337725" y="1538825"/>
            <a:ext cx="110600" cy="86675"/>
          </a:xfrm>
          <a:prstGeom prst="flowChartDecision">
            <a:avLst/>
          </a:prstGeom>
          <a:solidFill>
            <a:srgbClr val="FF0000"/>
          </a:solid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236" name="Google Shape;236;p22"/>
          <p:cNvSpPr/>
          <p:nvPr/>
        </p:nvSpPr>
        <p:spPr>
          <a:xfrm>
            <a:off x="1621600" y="2399900"/>
            <a:ext cx="110600" cy="86675"/>
          </a:xfrm>
          <a:prstGeom prst="flowChartDecision">
            <a:avLst/>
          </a:prstGeom>
          <a:solidFill>
            <a:srgbClr val="FF0000"/>
          </a:solid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237" name="Google Shape;237;p22"/>
          <p:cNvSpPr/>
          <p:nvPr/>
        </p:nvSpPr>
        <p:spPr>
          <a:xfrm>
            <a:off x="1117725" y="2071800"/>
            <a:ext cx="110600" cy="86675"/>
          </a:xfrm>
          <a:prstGeom prst="flowChartDecision">
            <a:avLst/>
          </a:prstGeom>
          <a:solidFill>
            <a:srgbClr val="FF0000"/>
          </a:solid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238" name="Google Shape;238;p22"/>
          <p:cNvSpPr/>
          <p:nvPr/>
        </p:nvSpPr>
        <p:spPr>
          <a:xfrm>
            <a:off x="3478650" y="3499950"/>
            <a:ext cx="110600" cy="86675"/>
          </a:xfrm>
          <a:prstGeom prst="flowChartDecision">
            <a:avLst/>
          </a:prstGeom>
          <a:solidFill>
            <a:srgbClr val="FF0000"/>
          </a:solid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239" name="Google Shape;239;p22"/>
          <p:cNvSpPr/>
          <p:nvPr/>
        </p:nvSpPr>
        <p:spPr>
          <a:xfrm>
            <a:off x="1576175" y="1876975"/>
            <a:ext cx="110600" cy="86675"/>
          </a:xfrm>
          <a:prstGeom prst="flowChartDecision">
            <a:avLst/>
          </a:prstGeom>
          <a:solidFill>
            <a:srgbClr val="FF0000"/>
          </a:solid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240" name="Google Shape;240;p22"/>
          <p:cNvSpPr/>
          <p:nvPr/>
        </p:nvSpPr>
        <p:spPr>
          <a:xfrm>
            <a:off x="2231200" y="3009500"/>
            <a:ext cx="110600" cy="86675"/>
          </a:xfrm>
          <a:prstGeom prst="flowChartDecision">
            <a:avLst/>
          </a:prstGeom>
          <a:solidFill>
            <a:srgbClr val="FF0000"/>
          </a:solid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241" name="Google Shape;241;p22"/>
          <p:cNvSpPr/>
          <p:nvPr/>
        </p:nvSpPr>
        <p:spPr>
          <a:xfrm>
            <a:off x="528975" y="2486575"/>
            <a:ext cx="110600" cy="86675"/>
          </a:xfrm>
          <a:prstGeom prst="flowChartDecision">
            <a:avLst/>
          </a:prstGeom>
          <a:solidFill>
            <a:srgbClr val="FF0000"/>
          </a:solid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242" name="Google Shape;242;p22"/>
          <p:cNvSpPr/>
          <p:nvPr/>
        </p:nvSpPr>
        <p:spPr>
          <a:xfrm>
            <a:off x="816600" y="2857100"/>
            <a:ext cx="110600" cy="86675"/>
          </a:xfrm>
          <a:prstGeom prst="flowChartDecision">
            <a:avLst/>
          </a:prstGeom>
          <a:solidFill>
            <a:srgbClr val="FF0000"/>
          </a:solid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243" name="Google Shape;243;p22"/>
          <p:cNvSpPr/>
          <p:nvPr/>
        </p:nvSpPr>
        <p:spPr>
          <a:xfrm>
            <a:off x="816600" y="2158475"/>
            <a:ext cx="110600" cy="86675"/>
          </a:xfrm>
          <a:prstGeom prst="flowChartDecision">
            <a:avLst/>
          </a:prstGeom>
          <a:solidFill>
            <a:srgbClr val="FF0000"/>
          </a:solid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244" name="Google Shape;244;p22"/>
          <p:cNvSpPr/>
          <p:nvPr/>
        </p:nvSpPr>
        <p:spPr>
          <a:xfrm>
            <a:off x="1788175" y="1416675"/>
            <a:ext cx="110600" cy="86675"/>
          </a:xfrm>
          <a:prstGeom prst="flowChartDecision">
            <a:avLst/>
          </a:prstGeom>
          <a:solidFill>
            <a:srgbClr val="FF0000"/>
          </a:solid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245" name="Google Shape;245;p22"/>
          <p:cNvSpPr/>
          <p:nvPr/>
        </p:nvSpPr>
        <p:spPr>
          <a:xfrm>
            <a:off x="2231200" y="1452138"/>
            <a:ext cx="110600" cy="86675"/>
          </a:xfrm>
          <a:prstGeom prst="flowChartDecision">
            <a:avLst/>
          </a:prstGeom>
          <a:solidFill>
            <a:srgbClr val="FF0000"/>
          </a:solid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246" name="Google Shape;246;p22"/>
          <p:cNvSpPr/>
          <p:nvPr/>
        </p:nvSpPr>
        <p:spPr>
          <a:xfrm>
            <a:off x="2536000" y="2095100"/>
            <a:ext cx="110600" cy="86675"/>
          </a:xfrm>
          <a:prstGeom prst="flowChartDecision">
            <a:avLst/>
          </a:prstGeom>
          <a:solidFill>
            <a:srgbClr val="FF0000"/>
          </a:solid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247" name="Google Shape;247;p22"/>
          <p:cNvSpPr/>
          <p:nvPr/>
        </p:nvSpPr>
        <p:spPr>
          <a:xfrm>
            <a:off x="1815800" y="2557925"/>
            <a:ext cx="110600" cy="86675"/>
          </a:xfrm>
          <a:prstGeom prst="flowChartDecision">
            <a:avLst/>
          </a:prstGeom>
          <a:solidFill>
            <a:srgbClr val="FF0000"/>
          </a:solid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248" name="Google Shape;248;p22"/>
          <p:cNvSpPr/>
          <p:nvPr/>
        </p:nvSpPr>
        <p:spPr>
          <a:xfrm>
            <a:off x="3589250" y="2486575"/>
            <a:ext cx="110600" cy="86675"/>
          </a:xfrm>
          <a:prstGeom prst="flowChartDecision">
            <a:avLst/>
          </a:prstGeom>
          <a:solidFill>
            <a:srgbClr val="FF0000"/>
          </a:solid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249" name="Google Shape;249;p22"/>
          <p:cNvSpPr/>
          <p:nvPr/>
        </p:nvSpPr>
        <p:spPr>
          <a:xfrm>
            <a:off x="3336100" y="3161900"/>
            <a:ext cx="110600" cy="86675"/>
          </a:xfrm>
          <a:prstGeom prst="flowChartDecision">
            <a:avLst/>
          </a:prstGeom>
          <a:solidFill>
            <a:srgbClr val="FF0000"/>
          </a:solid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250" name="Google Shape;250;p22"/>
          <p:cNvSpPr/>
          <p:nvPr/>
        </p:nvSpPr>
        <p:spPr>
          <a:xfrm>
            <a:off x="2840800" y="4247150"/>
            <a:ext cx="110600" cy="86675"/>
          </a:xfrm>
          <a:prstGeom prst="flowChartDecision">
            <a:avLst/>
          </a:prstGeom>
          <a:solidFill>
            <a:srgbClr val="FF0000"/>
          </a:solid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251" name="Google Shape;251;p22"/>
          <p:cNvSpPr/>
          <p:nvPr/>
        </p:nvSpPr>
        <p:spPr>
          <a:xfrm>
            <a:off x="2189400" y="2399900"/>
            <a:ext cx="110600" cy="86675"/>
          </a:xfrm>
          <a:prstGeom prst="flowChartDecision">
            <a:avLst/>
          </a:prstGeom>
          <a:solidFill>
            <a:srgbClr val="FF0000"/>
          </a:solid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252" name="Google Shape;252;p22"/>
          <p:cNvSpPr/>
          <p:nvPr/>
        </p:nvSpPr>
        <p:spPr>
          <a:xfrm>
            <a:off x="1037800" y="3110975"/>
            <a:ext cx="110600" cy="86675"/>
          </a:xfrm>
          <a:prstGeom prst="flowChartDecision">
            <a:avLst/>
          </a:prstGeom>
          <a:solidFill>
            <a:srgbClr val="FF0000"/>
          </a:solid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253" name="Google Shape;253;p22"/>
          <p:cNvSpPr/>
          <p:nvPr/>
        </p:nvSpPr>
        <p:spPr>
          <a:xfrm>
            <a:off x="2923175" y="2806975"/>
            <a:ext cx="110600" cy="86675"/>
          </a:xfrm>
          <a:prstGeom prst="flowChartDecision">
            <a:avLst/>
          </a:prstGeom>
          <a:solidFill>
            <a:srgbClr val="FF0000"/>
          </a:solid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254" name="Google Shape;254;p22"/>
          <p:cNvSpPr/>
          <p:nvPr/>
        </p:nvSpPr>
        <p:spPr>
          <a:xfrm>
            <a:off x="2061325" y="2740375"/>
            <a:ext cx="110600" cy="86675"/>
          </a:xfrm>
          <a:prstGeom prst="flowChartDecision">
            <a:avLst/>
          </a:prstGeom>
          <a:solidFill>
            <a:srgbClr val="FF0000"/>
          </a:solid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255" name="Google Shape;255;p22"/>
          <p:cNvSpPr/>
          <p:nvPr/>
        </p:nvSpPr>
        <p:spPr>
          <a:xfrm>
            <a:off x="2300663" y="2816575"/>
            <a:ext cx="110600" cy="86675"/>
          </a:xfrm>
          <a:prstGeom prst="flowChartDecision">
            <a:avLst/>
          </a:prstGeom>
          <a:solidFill>
            <a:srgbClr val="FF0000"/>
          </a:solid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256" name="Google Shape;256;p22"/>
          <p:cNvSpPr/>
          <p:nvPr/>
        </p:nvSpPr>
        <p:spPr>
          <a:xfrm>
            <a:off x="2536000" y="3063038"/>
            <a:ext cx="110600" cy="86675"/>
          </a:xfrm>
          <a:prstGeom prst="flowChartDecision">
            <a:avLst/>
          </a:prstGeom>
          <a:solidFill>
            <a:srgbClr val="FF0000"/>
          </a:solid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257" name="Google Shape;257;p22"/>
          <p:cNvSpPr/>
          <p:nvPr/>
        </p:nvSpPr>
        <p:spPr>
          <a:xfrm>
            <a:off x="2078800" y="3619100"/>
            <a:ext cx="110600" cy="86675"/>
          </a:xfrm>
          <a:prstGeom prst="flowChartDecision">
            <a:avLst/>
          </a:prstGeom>
          <a:solidFill>
            <a:srgbClr val="FF0000"/>
          </a:solid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258" name="Google Shape;258;p22"/>
          <p:cNvSpPr/>
          <p:nvPr/>
        </p:nvSpPr>
        <p:spPr>
          <a:xfrm>
            <a:off x="2155650" y="4004950"/>
            <a:ext cx="110600" cy="86675"/>
          </a:xfrm>
          <a:prstGeom prst="flowChartDecision">
            <a:avLst/>
          </a:prstGeom>
          <a:solidFill>
            <a:srgbClr val="FF0000"/>
          </a:solid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259" name="Google Shape;259;p22"/>
          <p:cNvSpPr/>
          <p:nvPr/>
        </p:nvSpPr>
        <p:spPr>
          <a:xfrm>
            <a:off x="2993200" y="3771500"/>
            <a:ext cx="110600" cy="86675"/>
          </a:xfrm>
          <a:prstGeom prst="flowChartDecision">
            <a:avLst/>
          </a:prstGeom>
          <a:solidFill>
            <a:srgbClr val="FF0000"/>
          </a:solid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260" name="Google Shape;260;p22"/>
          <p:cNvSpPr/>
          <p:nvPr/>
        </p:nvSpPr>
        <p:spPr>
          <a:xfrm>
            <a:off x="1940575" y="3285425"/>
            <a:ext cx="110600" cy="86675"/>
          </a:xfrm>
          <a:prstGeom prst="flowChartDecision">
            <a:avLst/>
          </a:prstGeom>
          <a:solidFill>
            <a:srgbClr val="FF0000"/>
          </a:solid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261" name="Google Shape;261;p22"/>
          <p:cNvSpPr/>
          <p:nvPr/>
        </p:nvSpPr>
        <p:spPr>
          <a:xfrm>
            <a:off x="2666625" y="2399900"/>
            <a:ext cx="110600" cy="86675"/>
          </a:xfrm>
          <a:prstGeom prst="flowChartDecision">
            <a:avLst/>
          </a:prstGeom>
          <a:solidFill>
            <a:srgbClr val="FF0000"/>
          </a:solid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262" name="Google Shape;262;p22"/>
          <p:cNvSpPr/>
          <p:nvPr/>
        </p:nvSpPr>
        <p:spPr>
          <a:xfrm>
            <a:off x="2778775" y="1637900"/>
            <a:ext cx="110600" cy="86675"/>
          </a:xfrm>
          <a:prstGeom prst="flowChartDecision">
            <a:avLst/>
          </a:prstGeom>
          <a:solidFill>
            <a:srgbClr val="FF0000"/>
          </a:solid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263" name="Google Shape;263;p22"/>
          <p:cNvSpPr/>
          <p:nvPr/>
        </p:nvSpPr>
        <p:spPr>
          <a:xfrm>
            <a:off x="2923175" y="3363950"/>
            <a:ext cx="110600" cy="86675"/>
          </a:xfrm>
          <a:prstGeom prst="flowChartDecision">
            <a:avLst/>
          </a:prstGeom>
          <a:solidFill>
            <a:srgbClr val="FF0000"/>
          </a:solid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264" name="Google Shape;264;p22"/>
          <p:cNvSpPr/>
          <p:nvPr/>
        </p:nvSpPr>
        <p:spPr>
          <a:xfrm>
            <a:off x="3627400" y="1876975"/>
            <a:ext cx="110600" cy="86675"/>
          </a:xfrm>
          <a:prstGeom prst="flowChartDecision">
            <a:avLst/>
          </a:prstGeom>
          <a:solidFill>
            <a:srgbClr val="FF0000"/>
          </a:solid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265" name="Google Shape;265;p22"/>
          <p:cNvSpPr/>
          <p:nvPr/>
        </p:nvSpPr>
        <p:spPr>
          <a:xfrm>
            <a:off x="3263600" y="2765325"/>
            <a:ext cx="110600" cy="86675"/>
          </a:xfrm>
          <a:prstGeom prst="flowChartDecision">
            <a:avLst/>
          </a:prstGeom>
          <a:solidFill>
            <a:srgbClr val="FF0000"/>
          </a:solid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266" name="Google Shape;266;p22"/>
          <p:cNvSpPr/>
          <p:nvPr/>
        </p:nvSpPr>
        <p:spPr>
          <a:xfrm>
            <a:off x="3710950" y="3942325"/>
            <a:ext cx="110600" cy="86675"/>
          </a:xfrm>
          <a:prstGeom prst="flowChartDecision">
            <a:avLst/>
          </a:prstGeom>
          <a:solidFill>
            <a:srgbClr val="FF0000"/>
          </a:solid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267" name="Google Shape;267;p22"/>
          <p:cNvSpPr/>
          <p:nvPr/>
        </p:nvSpPr>
        <p:spPr>
          <a:xfrm>
            <a:off x="4357088" y="2609850"/>
            <a:ext cx="460800" cy="347700"/>
          </a:xfrm>
          <a:prstGeom prst="rightArrow">
            <a:avLst>
              <a:gd name="adj1" fmla="val 50000"/>
              <a:gd name="adj2" fmla="val 50000"/>
            </a:avLst>
          </a:prstGeom>
          <a:solidFill>
            <a:srgbClr val="20124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268" name="Google Shape;268;p22"/>
          <p:cNvSpPr/>
          <p:nvPr/>
        </p:nvSpPr>
        <p:spPr>
          <a:xfrm>
            <a:off x="5434000" y="2685035"/>
            <a:ext cx="241200" cy="222900"/>
          </a:xfrm>
          <a:prstGeom prst="ellipse">
            <a:avLst/>
          </a:prstGeom>
          <a:solidFill>
            <a:schemeClr val="lt2"/>
          </a:solid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269" name="Google Shape;269;p22"/>
          <p:cNvSpPr/>
          <p:nvPr/>
        </p:nvSpPr>
        <p:spPr>
          <a:xfrm>
            <a:off x="5873424" y="2145688"/>
            <a:ext cx="241200" cy="222900"/>
          </a:xfrm>
          <a:prstGeom prst="ellipse">
            <a:avLst/>
          </a:prstGeom>
          <a:solidFill>
            <a:schemeClr val="lt2"/>
          </a:solid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270" name="Google Shape;270;p22"/>
          <p:cNvSpPr/>
          <p:nvPr/>
        </p:nvSpPr>
        <p:spPr>
          <a:xfrm>
            <a:off x="6296191" y="2875570"/>
            <a:ext cx="241200" cy="222900"/>
          </a:xfrm>
          <a:prstGeom prst="ellipse">
            <a:avLst/>
          </a:prstGeom>
          <a:solidFill>
            <a:schemeClr val="lt2"/>
          </a:solid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271" name="Google Shape;271;p22"/>
          <p:cNvSpPr/>
          <p:nvPr/>
        </p:nvSpPr>
        <p:spPr>
          <a:xfrm>
            <a:off x="7184993" y="1589463"/>
            <a:ext cx="241200" cy="222900"/>
          </a:xfrm>
          <a:prstGeom prst="ellipse">
            <a:avLst/>
          </a:prstGeom>
          <a:solidFill>
            <a:schemeClr val="lt2"/>
          </a:solid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272" name="Google Shape;272;p22"/>
          <p:cNvSpPr/>
          <p:nvPr/>
        </p:nvSpPr>
        <p:spPr>
          <a:xfrm>
            <a:off x="5640389" y="2875570"/>
            <a:ext cx="241200" cy="222900"/>
          </a:xfrm>
          <a:prstGeom prst="ellipse">
            <a:avLst/>
          </a:prstGeom>
          <a:solidFill>
            <a:schemeClr val="lt2"/>
          </a:solid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273" name="Google Shape;273;p22"/>
          <p:cNvSpPr/>
          <p:nvPr/>
        </p:nvSpPr>
        <p:spPr>
          <a:xfrm>
            <a:off x="6587459" y="1612529"/>
            <a:ext cx="241200" cy="222900"/>
          </a:xfrm>
          <a:prstGeom prst="ellipse">
            <a:avLst/>
          </a:prstGeom>
          <a:solidFill>
            <a:schemeClr val="lt2"/>
          </a:solid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274" name="Google Shape;274;p22"/>
          <p:cNvSpPr/>
          <p:nvPr/>
        </p:nvSpPr>
        <p:spPr>
          <a:xfrm>
            <a:off x="6502580" y="3066104"/>
            <a:ext cx="241200" cy="222900"/>
          </a:xfrm>
          <a:prstGeom prst="ellipse">
            <a:avLst/>
          </a:prstGeom>
          <a:solidFill>
            <a:schemeClr val="lt2"/>
          </a:solid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275" name="Google Shape;275;p22"/>
          <p:cNvSpPr/>
          <p:nvPr/>
        </p:nvSpPr>
        <p:spPr>
          <a:xfrm>
            <a:off x="7637706" y="2098054"/>
            <a:ext cx="241200" cy="222900"/>
          </a:xfrm>
          <a:prstGeom prst="ellipse">
            <a:avLst/>
          </a:prstGeom>
          <a:solidFill>
            <a:schemeClr val="lt2"/>
          </a:solid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276" name="Google Shape;276;p22"/>
          <p:cNvSpPr/>
          <p:nvPr/>
        </p:nvSpPr>
        <p:spPr>
          <a:xfrm>
            <a:off x="6587459" y="2151877"/>
            <a:ext cx="241200" cy="222900"/>
          </a:xfrm>
          <a:prstGeom prst="ellipse">
            <a:avLst/>
          </a:prstGeom>
          <a:solidFill>
            <a:schemeClr val="lt2"/>
          </a:solid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277" name="Google Shape;277;p22"/>
          <p:cNvSpPr/>
          <p:nvPr/>
        </p:nvSpPr>
        <p:spPr>
          <a:xfrm>
            <a:off x="6793848" y="1803064"/>
            <a:ext cx="241200" cy="222900"/>
          </a:xfrm>
          <a:prstGeom prst="ellipse">
            <a:avLst/>
          </a:prstGeom>
          <a:solidFill>
            <a:schemeClr val="lt2"/>
          </a:solid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278" name="Google Shape;278;p22"/>
          <p:cNvSpPr/>
          <p:nvPr/>
        </p:nvSpPr>
        <p:spPr>
          <a:xfrm>
            <a:off x="7101773" y="3506996"/>
            <a:ext cx="241200" cy="222900"/>
          </a:xfrm>
          <a:prstGeom prst="ellipse">
            <a:avLst/>
          </a:prstGeom>
          <a:solidFill>
            <a:schemeClr val="lt2"/>
          </a:solid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279" name="Google Shape;279;p22"/>
          <p:cNvSpPr/>
          <p:nvPr/>
        </p:nvSpPr>
        <p:spPr>
          <a:xfrm>
            <a:off x="7922321" y="3171748"/>
            <a:ext cx="241200" cy="222900"/>
          </a:xfrm>
          <a:prstGeom prst="ellipse">
            <a:avLst/>
          </a:prstGeom>
          <a:solidFill>
            <a:schemeClr val="lt2"/>
          </a:solid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280" name="Google Shape;280;p22"/>
          <p:cNvSpPr/>
          <p:nvPr/>
        </p:nvSpPr>
        <p:spPr>
          <a:xfrm>
            <a:off x="6054861" y="3335028"/>
            <a:ext cx="241200" cy="222900"/>
          </a:xfrm>
          <a:prstGeom prst="ellipse">
            <a:avLst/>
          </a:prstGeom>
          <a:solidFill>
            <a:schemeClr val="lt2"/>
          </a:solid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281" name="Google Shape;281;p22"/>
          <p:cNvSpPr/>
          <p:nvPr/>
        </p:nvSpPr>
        <p:spPr>
          <a:xfrm>
            <a:off x="7092615" y="2374667"/>
            <a:ext cx="241200" cy="222900"/>
          </a:xfrm>
          <a:prstGeom prst="ellipse">
            <a:avLst/>
          </a:prstGeom>
          <a:solidFill>
            <a:schemeClr val="lt2"/>
          </a:solid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282" name="Google Shape;282;p22"/>
          <p:cNvSpPr/>
          <p:nvPr/>
        </p:nvSpPr>
        <p:spPr>
          <a:xfrm>
            <a:off x="5640389" y="3660774"/>
            <a:ext cx="241200" cy="222900"/>
          </a:xfrm>
          <a:prstGeom prst="ellipse">
            <a:avLst/>
          </a:prstGeom>
          <a:solidFill>
            <a:schemeClr val="lt2"/>
          </a:solid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283" name="Google Shape;283;p22"/>
          <p:cNvSpPr/>
          <p:nvPr/>
        </p:nvSpPr>
        <p:spPr>
          <a:xfrm>
            <a:off x="7879052" y="2462245"/>
            <a:ext cx="241200" cy="222900"/>
          </a:xfrm>
          <a:prstGeom prst="ellipse">
            <a:avLst/>
          </a:prstGeom>
          <a:solidFill>
            <a:schemeClr val="lt2"/>
          </a:solid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284" name="Google Shape;284;p22"/>
          <p:cNvSpPr/>
          <p:nvPr/>
        </p:nvSpPr>
        <p:spPr>
          <a:xfrm>
            <a:off x="6793848" y="3483961"/>
            <a:ext cx="241200" cy="222900"/>
          </a:xfrm>
          <a:prstGeom prst="ellipse">
            <a:avLst/>
          </a:prstGeom>
          <a:solidFill>
            <a:schemeClr val="lt2"/>
          </a:solid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285" name="Google Shape;285;p22"/>
          <p:cNvSpPr/>
          <p:nvPr/>
        </p:nvSpPr>
        <p:spPr>
          <a:xfrm>
            <a:off x="7426305" y="2856754"/>
            <a:ext cx="241200" cy="222900"/>
          </a:xfrm>
          <a:prstGeom prst="ellipse">
            <a:avLst/>
          </a:prstGeom>
          <a:solidFill>
            <a:schemeClr val="lt2"/>
          </a:solid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286" name="Google Shape;286;p22"/>
          <p:cNvSpPr/>
          <p:nvPr/>
        </p:nvSpPr>
        <p:spPr>
          <a:xfrm>
            <a:off x="5846779" y="3851309"/>
            <a:ext cx="241200" cy="222900"/>
          </a:xfrm>
          <a:prstGeom prst="ellipse">
            <a:avLst/>
          </a:prstGeom>
          <a:solidFill>
            <a:schemeClr val="lt2"/>
          </a:solid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287" name="Google Shape;287;p22"/>
          <p:cNvSpPr/>
          <p:nvPr/>
        </p:nvSpPr>
        <p:spPr>
          <a:xfrm>
            <a:off x="7426322" y="3926572"/>
            <a:ext cx="241200" cy="222900"/>
          </a:xfrm>
          <a:prstGeom prst="ellipse">
            <a:avLst/>
          </a:prstGeom>
          <a:solidFill>
            <a:schemeClr val="lt2"/>
          </a:solid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288" name="Google Shape;288;p22"/>
          <p:cNvSpPr/>
          <p:nvPr/>
        </p:nvSpPr>
        <p:spPr>
          <a:xfrm>
            <a:off x="229150" y="4333825"/>
            <a:ext cx="178200" cy="1782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289" name="Google Shape;289;p22"/>
          <p:cNvSpPr/>
          <p:nvPr/>
        </p:nvSpPr>
        <p:spPr>
          <a:xfrm>
            <a:off x="262950" y="4620275"/>
            <a:ext cx="110600" cy="86675"/>
          </a:xfrm>
          <a:prstGeom prst="flowChartDecision">
            <a:avLst/>
          </a:prstGeom>
          <a:solidFill>
            <a:srgbClr val="FF0000"/>
          </a:solid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290" name="Google Shape;290;p22"/>
          <p:cNvSpPr txBox="1"/>
          <p:nvPr/>
        </p:nvSpPr>
        <p:spPr>
          <a:xfrm>
            <a:off x="441100" y="4213900"/>
            <a:ext cx="3539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lt2"/>
                </a:solidFill>
                <a:latin typeface="Source Sans Pro"/>
                <a:ea typeface="Source Sans Pro"/>
                <a:cs typeface="Source Sans Pro"/>
                <a:sym typeface="Source Sans Pro"/>
              </a:rPr>
              <a:t>Dust</a:t>
            </a:r>
            <a:endParaRPr>
              <a:solidFill>
                <a:schemeClr val="lt2"/>
              </a:solidFill>
              <a:latin typeface="Source Sans Pro"/>
              <a:ea typeface="Source Sans Pro"/>
              <a:cs typeface="Source Sans Pro"/>
              <a:sym typeface="Source Sans Pro"/>
            </a:endParaRPr>
          </a:p>
        </p:txBody>
      </p:sp>
      <p:sp>
        <p:nvSpPr>
          <p:cNvPr id="291" name="Google Shape;291;p22"/>
          <p:cNvSpPr txBox="1"/>
          <p:nvPr/>
        </p:nvSpPr>
        <p:spPr>
          <a:xfrm>
            <a:off x="441100" y="4476725"/>
            <a:ext cx="3539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lt2"/>
                </a:solidFill>
                <a:latin typeface="Source Sans Pro"/>
                <a:ea typeface="Source Sans Pro"/>
                <a:cs typeface="Source Sans Pro"/>
                <a:sym typeface="Source Sans Pro"/>
              </a:rPr>
              <a:t>Atomic metal</a:t>
            </a:r>
            <a:endParaRPr>
              <a:solidFill>
                <a:schemeClr val="lt2"/>
              </a:solidFill>
              <a:latin typeface="Source Sans Pro"/>
              <a:ea typeface="Source Sans Pro"/>
              <a:cs typeface="Source Sans Pro"/>
              <a:sym typeface="Source Sans Pro"/>
            </a:endParaRPr>
          </a:p>
        </p:txBody>
      </p:sp>
      <p:sp>
        <p:nvSpPr>
          <p:cNvPr id="292" name="Google Shape;292;p22"/>
          <p:cNvSpPr/>
          <p:nvPr/>
        </p:nvSpPr>
        <p:spPr>
          <a:xfrm>
            <a:off x="5679713" y="2555463"/>
            <a:ext cx="110600" cy="86675"/>
          </a:xfrm>
          <a:prstGeom prst="flowChartDecision">
            <a:avLst/>
          </a:prstGeom>
          <a:solidFill>
            <a:srgbClr val="FF0000"/>
          </a:solid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293" name="Google Shape;293;p22"/>
          <p:cNvSpPr/>
          <p:nvPr/>
        </p:nvSpPr>
        <p:spPr>
          <a:xfrm>
            <a:off x="5297488" y="2959238"/>
            <a:ext cx="110600" cy="86675"/>
          </a:xfrm>
          <a:prstGeom prst="flowChartDecision">
            <a:avLst/>
          </a:prstGeom>
          <a:solidFill>
            <a:srgbClr val="FF0000"/>
          </a:solid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294" name="Google Shape;294;p22"/>
          <p:cNvSpPr/>
          <p:nvPr/>
        </p:nvSpPr>
        <p:spPr>
          <a:xfrm>
            <a:off x="5408088" y="1945863"/>
            <a:ext cx="110600" cy="86675"/>
          </a:xfrm>
          <a:prstGeom prst="flowChartDecision">
            <a:avLst/>
          </a:prstGeom>
          <a:solidFill>
            <a:srgbClr val="FF0000"/>
          </a:solid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295" name="Google Shape;295;p22"/>
          <p:cNvSpPr/>
          <p:nvPr/>
        </p:nvSpPr>
        <p:spPr>
          <a:xfrm>
            <a:off x="5082438" y="2224613"/>
            <a:ext cx="110600" cy="86675"/>
          </a:xfrm>
          <a:prstGeom prst="flowChartDecision">
            <a:avLst/>
          </a:prstGeom>
          <a:solidFill>
            <a:srgbClr val="FF0000"/>
          </a:solid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296" name="Google Shape;296;p22"/>
          <p:cNvSpPr/>
          <p:nvPr/>
        </p:nvSpPr>
        <p:spPr>
          <a:xfrm>
            <a:off x="5529788" y="3401613"/>
            <a:ext cx="110600" cy="86675"/>
          </a:xfrm>
          <a:prstGeom prst="flowChartDecision">
            <a:avLst/>
          </a:prstGeom>
          <a:solidFill>
            <a:srgbClr val="FF0000"/>
          </a:solid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297" name="Google Shape;297;p22"/>
          <p:cNvSpPr/>
          <p:nvPr/>
        </p:nvSpPr>
        <p:spPr>
          <a:xfrm>
            <a:off x="8672700" y="2647038"/>
            <a:ext cx="110600" cy="86675"/>
          </a:xfrm>
          <a:prstGeom prst="flowChartDecision">
            <a:avLst/>
          </a:prstGeom>
          <a:solidFill>
            <a:srgbClr val="FF0000"/>
          </a:solid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298" name="Google Shape;298;p22"/>
          <p:cNvSpPr/>
          <p:nvPr/>
        </p:nvSpPr>
        <p:spPr>
          <a:xfrm>
            <a:off x="8290475" y="3050813"/>
            <a:ext cx="110600" cy="86675"/>
          </a:xfrm>
          <a:prstGeom prst="flowChartDecision">
            <a:avLst/>
          </a:prstGeom>
          <a:solidFill>
            <a:srgbClr val="FF0000"/>
          </a:solid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299" name="Google Shape;299;p22"/>
          <p:cNvSpPr/>
          <p:nvPr/>
        </p:nvSpPr>
        <p:spPr>
          <a:xfrm>
            <a:off x="8401075" y="2037438"/>
            <a:ext cx="110600" cy="86675"/>
          </a:xfrm>
          <a:prstGeom prst="flowChartDecision">
            <a:avLst/>
          </a:prstGeom>
          <a:solidFill>
            <a:srgbClr val="FF0000"/>
          </a:solid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300" name="Google Shape;300;p22"/>
          <p:cNvSpPr/>
          <p:nvPr/>
        </p:nvSpPr>
        <p:spPr>
          <a:xfrm>
            <a:off x="8522775" y="3493188"/>
            <a:ext cx="110600" cy="86675"/>
          </a:xfrm>
          <a:prstGeom prst="flowChartDecision">
            <a:avLst/>
          </a:prstGeom>
          <a:solidFill>
            <a:srgbClr val="FF0000"/>
          </a:solid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301" name="Google Shape;301;p22"/>
          <p:cNvSpPr/>
          <p:nvPr/>
        </p:nvSpPr>
        <p:spPr>
          <a:xfrm>
            <a:off x="7123663" y="3110263"/>
            <a:ext cx="110600" cy="86675"/>
          </a:xfrm>
          <a:prstGeom prst="flowChartDecision">
            <a:avLst/>
          </a:prstGeom>
          <a:solidFill>
            <a:srgbClr val="FF0000"/>
          </a:solid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302" name="Google Shape;302;p22"/>
          <p:cNvSpPr/>
          <p:nvPr/>
        </p:nvSpPr>
        <p:spPr>
          <a:xfrm>
            <a:off x="7768288" y="1589463"/>
            <a:ext cx="110600" cy="86675"/>
          </a:xfrm>
          <a:prstGeom prst="flowChartDecision">
            <a:avLst/>
          </a:prstGeom>
          <a:solidFill>
            <a:srgbClr val="FF0000"/>
          </a:solid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303" name="Google Shape;303;p22"/>
          <p:cNvSpPr/>
          <p:nvPr/>
        </p:nvSpPr>
        <p:spPr>
          <a:xfrm>
            <a:off x="6852038" y="2500663"/>
            <a:ext cx="110600" cy="86675"/>
          </a:xfrm>
          <a:prstGeom prst="flowChartDecision">
            <a:avLst/>
          </a:prstGeom>
          <a:solidFill>
            <a:srgbClr val="FF0000"/>
          </a:solid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304" name="Google Shape;304;p22"/>
          <p:cNvSpPr/>
          <p:nvPr/>
        </p:nvSpPr>
        <p:spPr>
          <a:xfrm>
            <a:off x="6361488" y="4185838"/>
            <a:ext cx="110600" cy="86675"/>
          </a:xfrm>
          <a:prstGeom prst="flowChartDecision">
            <a:avLst/>
          </a:prstGeom>
          <a:solidFill>
            <a:srgbClr val="FF0000"/>
          </a:solid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305" name="Google Shape;305;p22"/>
          <p:cNvSpPr/>
          <p:nvPr/>
        </p:nvSpPr>
        <p:spPr>
          <a:xfrm>
            <a:off x="6973738" y="3956413"/>
            <a:ext cx="110600" cy="86675"/>
          </a:xfrm>
          <a:prstGeom prst="flowChartDecision">
            <a:avLst/>
          </a:prstGeom>
          <a:solidFill>
            <a:srgbClr val="FF0000"/>
          </a:solid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pic>
        <p:nvPicPr>
          <p:cNvPr id="306" name="Google Shape;306;p22"/>
          <p:cNvPicPr preferRelativeResize="0"/>
          <p:nvPr/>
        </p:nvPicPr>
        <p:blipFill rotWithShape="1">
          <a:blip r:embed="rId3">
            <a:alphaModFix/>
          </a:blip>
          <a:srcRect l="24117" r="59347"/>
          <a:stretch/>
        </p:blipFill>
        <p:spPr>
          <a:xfrm>
            <a:off x="6929770" y="179750"/>
            <a:ext cx="2067553" cy="9310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Shape 310"/>
        <p:cNvGrpSpPr/>
        <p:nvPr/>
      </p:nvGrpSpPr>
      <p:grpSpPr>
        <a:xfrm>
          <a:off x="0" y="0"/>
          <a:ext cx="0" cy="0"/>
          <a:chOff x="0" y="0"/>
          <a:chExt cx="0" cy="0"/>
        </a:xfrm>
      </p:grpSpPr>
      <p:sp>
        <p:nvSpPr>
          <p:cNvPr id="311" name="Google Shape;311;p23"/>
          <p:cNvSpPr txBox="1"/>
          <p:nvPr/>
        </p:nvSpPr>
        <p:spPr>
          <a:xfrm>
            <a:off x="5457625" y="4367575"/>
            <a:ext cx="3539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lt2"/>
                </a:solidFill>
                <a:latin typeface="Source Sans Pro"/>
                <a:ea typeface="Source Sans Pro"/>
                <a:cs typeface="Source Sans Pro"/>
                <a:sym typeface="Source Sans Pro"/>
              </a:rPr>
              <a:t>Dust</a:t>
            </a:r>
            <a:endParaRPr>
              <a:solidFill>
                <a:schemeClr val="lt2"/>
              </a:solidFill>
              <a:latin typeface="Source Sans Pro"/>
              <a:ea typeface="Source Sans Pro"/>
              <a:cs typeface="Source Sans Pro"/>
              <a:sym typeface="Source Sans Pro"/>
            </a:endParaRPr>
          </a:p>
        </p:txBody>
      </p:sp>
      <p:sp>
        <p:nvSpPr>
          <p:cNvPr id="312" name="Google Shape;312;p23"/>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Grain growth in the interstellar medium</a:t>
            </a:r>
            <a:endParaRPr dirty="0"/>
          </a:p>
        </p:txBody>
      </p:sp>
      <p:sp>
        <p:nvSpPr>
          <p:cNvPr id="313" name="Google Shape;313;p23"/>
          <p:cNvSpPr/>
          <p:nvPr/>
        </p:nvSpPr>
        <p:spPr>
          <a:xfrm>
            <a:off x="5434000" y="2685035"/>
            <a:ext cx="241200" cy="222900"/>
          </a:xfrm>
          <a:prstGeom prst="ellipse">
            <a:avLst/>
          </a:prstGeom>
          <a:solidFill>
            <a:schemeClr val="lt2"/>
          </a:solid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314" name="Google Shape;314;p23"/>
          <p:cNvSpPr/>
          <p:nvPr/>
        </p:nvSpPr>
        <p:spPr>
          <a:xfrm>
            <a:off x="5873424" y="2145688"/>
            <a:ext cx="241200" cy="222900"/>
          </a:xfrm>
          <a:prstGeom prst="ellipse">
            <a:avLst/>
          </a:prstGeom>
          <a:solidFill>
            <a:schemeClr val="lt2"/>
          </a:solid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315" name="Google Shape;315;p23"/>
          <p:cNvSpPr/>
          <p:nvPr/>
        </p:nvSpPr>
        <p:spPr>
          <a:xfrm>
            <a:off x="6296191" y="2875570"/>
            <a:ext cx="241200" cy="222900"/>
          </a:xfrm>
          <a:prstGeom prst="ellipse">
            <a:avLst/>
          </a:prstGeom>
          <a:solidFill>
            <a:schemeClr val="lt2"/>
          </a:solid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316" name="Google Shape;316;p23"/>
          <p:cNvSpPr/>
          <p:nvPr/>
        </p:nvSpPr>
        <p:spPr>
          <a:xfrm>
            <a:off x="7184993" y="1589463"/>
            <a:ext cx="241200" cy="222900"/>
          </a:xfrm>
          <a:prstGeom prst="ellipse">
            <a:avLst/>
          </a:prstGeom>
          <a:solidFill>
            <a:schemeClr val="lt2"/>
          </a:solid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317" name="Google Shape;317;p23"/>
          <p:cNvSpPr/>
          <p:nvPr/>
        </p:nvSpPr>
        <p:spPr>
          <a:xfrm>
            <a:off x="5640389" y="2875570"/>
            <a:ext cx="241200" cy="222900"/>
          </a:xfrm>
          <a:prstGeom prst="ellipse">
            <a:avLst/>
          </a:prstGeom>
          <a:solidFill>
            <a:schemeClr val="lt2"/>
          </a:solid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318" name="Google Shape;318;p23"/>
          <p:cNvSpPr/>
          <p:nvPr/>
        </p:nvSpPr>
        <p:spPr>
          <a:xfrm>
            <a:off x="6587459" y="1612529"/>
            <a:ext cx="241200" cy="222900"/>
          </a:xfrm>
          <a:prstGeom prst="ellipse">
            <a:avLst/>
          </a:prstGeom>
          <a:solidFill>
            <a:schemeClr val="lt2"/>
          </a:solid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319" name="Google Shape;319;p23"/>
          <p:cNvSpPr/>
          <p:nvPr/>
        </p:nvSpPr>
        <p:spPr>
          <a:xfrm>
            <a:off x="6502580" y="3066104"/>
            <a:ext cx="241200" cy="222900"/>
          </a:xfrm>
          <a:prstGeom prst="ellipse">
            <a:avLst/>
          </a:prstGeom>
          <a:solidFill>
            <a:schemeClr val="lt2"/>
          </a:solid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320" name="Google Shape;320;p23"/>
          <p:cNvSpPr/>
          <p:nvPr/>
        </p:nvSpPr>
        <p:spPr>
          <a:xfrm>
            <a:off x="7637706" y="2098054"/>
            <a:ext cx="241200" cy="222900"/>
          </a:xfrm>
          <a:prstGeom prst="ellipse">
            <a:avLst/>
          </a:prstGeom>
          <a:solidFill>
            <a:schemeClr val="lt2"/>
          </a:solid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321" name="Google Shape;321;p23"/>
          <p:cNvSpPr/>
          <p:nvPr/>
        </p:nvSpPr>
        <p:spPr>
          <a:xfrm>
            <a:off x="6587459" y="2151877"/>
            <a:ext cx="241200" cy="222900"/>
          </a:xfrm>
          <a:prstGeom prst="ellipse">
            <a:avLst/>
          </a:prstGeom>
          <a:solidFill>
            <a:schemeClr val="lt2"/>
          </a:solid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322" name="Google Shape;322;p23"/>
          <p:cNvSpPr/>
          <p:nvPr/>
        </p:nvSpPr>
        <p:spPr>
          <a:xfrm>
            <a:off x="6793848" y="1803064"/>
            <a:ext cx="241200" cy="222900"/>
          </a:xfrm>
          <a:prstGeom prst="ellipse">
            <a:avLst/>
          </a:prstGeom>
          <a:solidFill>
            <a:schemeClr val="lt2"/>
          </a:solid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323" name="Google Shape;323;p23"/>
          <p:cNvSpPr/>
          <p:nvPr/>
        </p:nvSpPr>
        <p:spPr>
          <a:xfrm>
            <a:off x="7101773" y="3506996"/>
            <a:ext cx="241200" cy="222900"/>
          </a:xfrm>
          <a:prstGeom prst="ellipse">
            <a:avLst/>
          </a:prstGeom>
          <a:solidFill>
            <a:schemeClr val="lt2"/>
          </a:solid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324" name="Google Shape;324;p23"/>
          <p:cNvSpPr/>
          <p:nvPr/>
        </p:nvSpPr>
        <p:spPr>
          <a:xfrm>
            <a:off x="7922321" y="3171748"/>
            <a:ext cx="241200" cy="222900"/>
          </a:xfrm>
          <a:prstGeom prst="ellipse">
            <a:avLst/>
          </a:prstGeom>
          <a:solidFill>
            <a:schemeClr val="lt2"/>
          </a:solid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325" name="Google Shape;325;p23"/>
          <p:cNvSpPr/>
          <p:nvPr/>
        </p:nvSpPr>
        <p:spPr>
          <a:xfrm>
            <a:off x="6054861" y="3335028"/>
            <a:ext cx="241200" cy="222900"/>
          </a:xfrm>
          <a:prstGeom prst="ellipse">
            <a:avLst/>
          </a:prstGeom>
          <a:solidFill>
            <a:schemeClr val="lt2"/>
          </a:solid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326" name="Google Shape;326;p23"/>
          <p:cNvSpPr/>
          <p:nvPr/>
        </p:nvSpPr>
        <p:spPr>
          <a:xfrm>
            <a:off x="7092615" y="2374667"/>
            <a:ext cx="241200" cy="222900"/>
          </a:xfrm>
          <a:prstGeom prst="ellipse">
            <a:avLst/>
          </a:prstGeom>
          <a:solidFill>
            <a:schemeClr val="lt2"/>
          </a:solid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327" name="Google Shape;327;p23"/>
          <p:cNvSpPr/>
          <p:nvPr/>
        </p:nvSpPr>
        <p:spPr>
          <a:xfrm>
            <a:off x="5640389" y="3660774"/>
            <a:ext cx="241200" cy="222900"/>
          </a:xfrm>
          <a:prstGeom prst="ellipse">
            <a:avLst/>
          </a:prstGeom>
          <a:solidFill>
            <a:schemeClr val="lt2"/>
          </a:solid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328" name="Google Shape;328;p23"/>
          <p:cNvSpPr/>
          <p:nvPr/>
        </p:nvSpPr>
        <p:spPr>
          <a:xfrm>
            <a:off x="7879052" y="2462245"/>
            <a:ext cx="241200" cy="222900"/>
          </a:xfrm>
          <a:prstGeom prst="ellipse">
            <a:avLst/>
          </a:prstGeom>
          <a:solidFill>
            <a:schemeClr val="lt2"/>
          </a:solid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329" name="Google Shape;329;p23"/>
          <p:cNvSpPr/>
          <p:nvPr/>
        </p:nvSpPr>
        <p:spPr>
          <a:xfrm>
            <a:off x="6793848" y="3483961"/>
            <a:ext cx="241200" cy="222900"/>
          </a:xfrm>
          <a:prstGeom prst="ellipse">
            <a:avLst/>
          </a:prstGeom>
          <a:solidFill>
            <a:schemeClr val="lt2"/>
          </a:solid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330" name="Google Shape;330;p23"/>
          <p:cNvSpPr/>
          <p:nvPr/>
        </p:nvSpPr>
        <p:spPr>
          <a:xfrm>
            <a:off x="7426305" y="2856754"/>
            <a:ext cx="241200" cy="222900"/>
          </a:xfrm>
          <a:prstGeom prst="ellipse">
            <a:avLst/>
          </a:prstGeom>
          <a:solidFill>
            <a:schemeClr val="lt2"/>
          </a:solid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331" name="Google Shape;331;p23"/>
          <p:cNvSpPr/>
          <p:nvPr/>
        </p:nvSpPr>
        <p:spPr>
          <a:xfrm>
            <a:off x="5846779" y="3851309"/>
            <a:ext cx="241200" cy="222900"/>
          </a:xfrm>
          <a:prstGeom prst="ellipse">
            <a:avLst/>
          </a:prstGeom>
          <a:solidFill>
            <a:schemeClr val="lt2"/>
          </a:solid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332" name="Google Shape;332;p23"/>
          <p:cNvSpPr/>
          <p:nvPr/>
        </p:nvSpPr>
        <p:spPr>
          <a:xfrm>
            <a:off x="7426322" y="3926572"/>
            <a:ext cx="241200" cy="222900"/>
          </a:xfrm>
          <a:prstGeom prst="ellipse">
            <a:avLst/>
          </a:prstGeom>
          <a:solidFill>
            <a:schemeClr val="lt2"/>
          </a:solid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333" name="Google Shape;333;p23"/>
          <p:cNvSpPr/>
          <p:nvPr/>
        </p:nvSpPr>
        <p:spPr>
          <a:xfrm>
            <a:off x="5245675" y="4487500"/>
            <a:ext cx="178200" cy="1782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334" name="Google Shape;334;p23"/>
          <p:cNvSpPr/>
          <p:nvPr/>
        </p:nvSpPr>
        <p:spPr>
          <a:xfrm>
            <a:off x="5279475" y="4773950"/>
            <a:ext cx="110600" cy="86675"/>
          </a:xfrm>
          <a:prstGeom prst="flowChartDecision">
            <a:avLst/>
          </a:prstGeom>
          <a:solidFill>
            <a:srgbClr val="FF0000"/>
          </a:solid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335" name="Google Shape;335;p23"/>
          <p:cNvSpPr txBox="1"/>
          <p:nvPr/>
        </p:nvSpPr>
        <p:spPr>
          <a:xfrm>
            <a:off x="5457625" y="4630400"/>
            <a:ext cx="3539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lt2"/>
                </a:solidFill>
                <a:latin typeface="Source Sans Pro"/>
                <a:ea typeface="Source Sans Pro"/>
                <a:cs typeface="Source Sans Pro"/>
                <a:sym typeface="Source Sans Pro"/>
              </a:rPr>
              <a:t>Atomic metal</a:t>
            </a:r>
            <a:endParaRPr>
              <a:solidFill>
                <a:schemeClr val="lt2"/>
              </a:solidFill>
              <a:latin typeface="Source Sans Pro"/>
              <a:ea typeface="Source Sans Pro"/>
              <a:cs typeface="Source Sans Pro"/>
              <a:sym typeface="Source Sans Pro"/>
            </a:endParaRPr>
          </a:p>
        </p:txBody>
      </p:sp>
      <p:sp>
        <p:nvSpPr>
          <p:cNvPr id="336" name="Google Shape;336;p23"/>
          <p:cNvSpPr/>
          <p:nvPr/>
        </p:nvSpPr>
        <p:spPr>
          <a:xfrm>
            <a:off x="5679713" y="2555463"/>
            <a:ext cx="110600" cy="86675"/>
          </a:xfrm>
          <a:prstGeom prst="flowChartDecision">
            <a:avLst/>
          </a:prstGeom>
          <a:solidFill>
            <a:srgbClr val="FF0000"/>
          </a:solid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337" name="Google Shape;337;p23"/>
          <p:cNvSpPr/>
          <p:nvPr/>
        </p:nvSpPr>
        <p:spPr>
          <a:xfrm>
            <a:off x="5297488" y="2959238"/>
            <a:ext cx="110600" cy="86675"/>
          </a:xfrm>
          <a:prstGeom prst="flowChartDecision">
            <a:avLst/>
          </a:prstGeom>
          <a:solidFill>
            <a:srgbClr val="FF0000"/>
          </a:solid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338" name="Google Shape;338;p23"/>
          <p:cNvSpPr/>
          <p:nvPr/>
        </p:nvSpPr>
        <p:spPr>
          <a:xfrm>
            <a:off x="5408088" y="1945863"/>
            <a:ext cx="110600" cy="86675"/>
          </a:xfrm>
          <a:prstGeom prst="flowChartDecision">
            <a:avLst/>
          </a:prstGeom>
          <a:solidFill>
            <a:srgbClr val="FF0000"/>
          </a:solid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339" name="Google Shape;339;p23"/>
          <p:cNvSpPr/>
          <p:nvPr/>
        </p:nvSpPr>
        <p:spPr>
          <a:xfrm>
            <a:off x="5082438" y="2224613"/>
            <a:ext cx="110600" cy="86675"/>
          </a:xfrm>
          <a:prstGeom prst="flowChartDecision">
            <a:avLst/>
          </a:prstGeom>
          <a:solidFill>
            <a:srgbClr val="FF0000"/>
          </a:solid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340" name="Google Shape;340;p23"/>
          <p:cNvSpPr/>
          <p:nvPr/>
        </p:nvSpPr>
        <p:spPr>
          <a:xfrm>
            <a:off x="5529788" y="3401613"/>
            <a:ext cx="110600" cy="86675"/>
          </a:xfrm>
          <a:prstGeom prst="flowChartDecision">
            <a:avLst/>
          </a:prstGeom>
          <a:solidFill>
            <a:srgbClr val="FF0000"/>
          </a:solid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341" name="Google Shape;341;p23"/>
          <p:cNvSpPr/>
          <p:nvPr/>
        </p:nvSpPr>
        <p:spPr>
          <a:xfrm>
            <a:off x="8672700" y="2647038"/>
            <a:ext cx="110600" cy="86675"/>
          </a:xfrm>
          <a:prstGeom prst="flowChartDecision">
            <a:avLst/>
          </a:prstGeom>
          <a:solidFill>
            <a:srgbClr val="FF0000"/>
          </a:solid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342" name="Google Shape;342;p23"/>
          <p:cNvSpPr/>
          <p:nvPr/>
        </p:nvSpPr>
        <p:spPr>
          <a:xfrm>
            <a:off x="8290475" y="3050813"/>
            <a:ext cx="110600" cy="86675"/>
          </a:xfrm>
          <a:prstGeom prst="flowChartDecision">
            <a:avLst/>
          </a:prstGeom>
          <a:solidFill>
            <a:srgbClr val="FF0000"/>
          </a:solid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343" name="Google Shape;343;p23"/>
          <p:cNvSpPr/>
          <p:nvPr/>
        </p:nvSpPr>
        <p:spPr>
          <a:xfrm>
            <a:off x="8401075" y="2037438"/>
            <a:ext cx="110600" cy="86675"/>
          </a:xfrm>
          <a:prstGeom prst="flowChartDecision">
            <a:avLst/>
          </a:prstGeom>
          <a:solidFill>
            <a:srgbClr val="FF0000"/>
          </a:solid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344" name="Google Shape;344;p23"/>
          <p:cNvSpPr/>
          <p:nvPr/>
        </p:nvSpPr>
        <p:spPr>
          <a:xfrm>
            <a:off x="8522775" y="3493188"/>
            <a:ext cx="110600" cy="86675"/>
          </a:xfrm>
          <a:prstGeom prst="flowChartDecision">
            <a:avLst/>
          </a:prstGeom>
          <a:solidFill>
            <a:srgbClr val="FF0000"/>
          </a:solid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345" name="Google Shape;345;p23"/>
          <p:cNvSpPr/>
          <p:nvPr/>
        </p:nvSpPr>
        <p:spPr>
          <a:xfrm>
            <a:off x="7123663" y="3110263"/>
            <a:ext cx="110600" cy="86675"/>
          </a:xfrm>
          <a:prstGeom prst="flowChartDecision">
            <a:avLst/>
          </a:prstGeom>
          <a:solidFill>
            <a:srgbClr val="FF0000"/>
          </a:solid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346" name="Google Shape;346;p23"/>
          <p:cNvSpPr/>
          <p:nvPr/>
        </p:nvSpPr>
        <p:spPr>
          <a:xfrm>
            <a:off x="7768288" y="1589463"/>
            <a:ext cx="110600" cy="86675"/>
          </a:xfrm>
          <a:prstGeom prst="flowChartDecision">
            <a:avLst/>
          </a:prstGeom>
          <a:solidFill>
            <a:srgbClr val="FF0000"/>
          </a:solid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347" name="Google Shape;347;p23"/>
          <p:cNvSpPr/>
          <p:nvPr/>
        </p:nvSpPr>
        <p:spPr>
          <a:xfrm>
            <a:off x="6852038" y="2500663"/>
            <a:ext cx="110600" cy="86675"/>
          </a:xfrm>
          <a:prstGeom prst="flowChartDecision">
            <a:avLst/>
          </a:prstGeom>
          <a:solidFill>
            <a:srgbClr val="FF0000"/>
          </a:solid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348" name="Google Shape;348;p23"/>
          <p:cNvSpPr/>
          <p:nvPr/>
        </p:nvSpPr>
        <p:spPr>
          <a:xfrm>
            <a:off x="6361488" y="4185838"/>
            <a:ext cx="110600" cy="86675"/>
          </a:xfrm>
          <a:prstGeom prst="flowChartDecision">
            <a:avLst/>
          </a:prstGeom>
          <a:solidFill>
            <a:srgbClr val="FF0000"/>
          </a:solid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349" name="Google Shape;349;p23"/>
          <p:cNvSpPr/>
          <p:nvPr/>
        </p:nvSpPr>
        <p:spPr>
          <a:xfrm>
            <a:off x="6973738" y="3956413"/>
            <a:ext cx="110600" cy="86675"/>
          </a:xfrm>
          <a:prstGeom prst="flowChartDecision">
            <a:avLst/>
          </a:prstGeom>
          <a:solidFill>
            <a:srgbClr val="FF0000"/>
          </a:solid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pic>
        <p:nvPicPr>
          <p:cNvPr id="350" name="Google Shape;350;p23"/>
          <p:cNvPicPr preferRelativeResize="0"/>
          <p:nvPr/>
        </p:nvPicPr>
        <p:blipFill rotWithShape="1">
          <a:blip r:embed="rId3">
            <a:alphaModFix/>
          </a:blip>
          <a:srcRect l="24117" r="59347"/>
          <a:stretch/>
        </p:blipFill>
        <p:spPr>
          <a:xfrm>
            <a:off x="6929770" y="179750"/>
            <a:ext cx="2067553" cy="931000"/>
          </a:xfrm>
          <a:prstGeom prst="rect">
            <a:avLst/>
          </a:prstGeom>
          <a:noFill/>
          <a:ln>
            <a:noFill/>
          </a:ln>
        </p:spPr>
      </p:pic>
      <p:pic>
        <p:nvPicPr>
          <p:cNvPr id="351" name="Google Shape;351;p23"/>
          <p:cNvPicPr preferRelativeResize="0"/>
          <p:nvPr/>
        </p:nvPicPr>
        <p:blipFill>
          <a:blip r:embed="rId4">
            <a:alphaModFix/>
          </a:blip>
          <a:stretch>
            <a:fillRect/>
          </a:stretch>
        </p:blipFill>
        <p:spPr>
          <a:xfrm>
            <a:off x="274975" y="2016350"/>
            <a:ext cx="4693407" cy="615600"/>
          </a:xfrm>
          <a:prstGeom prst="rect">
            <a:avLst/>
          </a:prstGeom>
          <a:noFill/>
          <a:ln>
            <a:noFill/>
          </a:ln>
        </p:spPr>
      </p:pic>
      <p:pic>
        <p:nvPicPr>
          <p:cNvPr id="352" name="Google Shape;352;p23"/>
          <p:cNvPicPr preferRelativeResize="0"/>
          <p:nvPr/>
        </p:nvPicPr>
        <p:blipFill>
          <a:blip r:embed="rId5">
            <a:alphaModFix/>
          </a:blip>
          <a:stretch>
            <a:fillRect/>
          </a:stretch>
        </p:blipFill>
        <p:spPr>
          <a:xfrm>
            <a:off x="468624" y="1280424"/>
            <a:ext cx="3495192" cy="623400"/>
          </a:xfrm>
          <a:prstGeom prst="rect">
            <a:avLst/>
          </a:prstGeom>
          <a:noFill/>
          <a:ln>
            <a:noFill/>
          </a:ln>
        </p:spPr>
      </p:pic>
      <p:pic>
        <p:nvPicPr>
          <p:cNvPr id="353" name="Google Shape;353;p23"/>
          <p:cNvPicPr preferRelativeResize="0"/>
          <p:nvPr/>
        </p:nvPicPr>
        <p:blipFill rotWithShape="1">
          <a:blip r:embed="rId5">
            <a:alphaModFix/>
          </a:blip>
          <a:srcRect l="77028" t="60375" r="12891"/>
          <a:stretch/>
        </p:blipFill>
        <p:spPr>
          <a:xfrm>
            <a:off x="226499" y="2224625"/>
            <a:ext cx="398300" cy="279275"/>
          </a:xfrm>
          <a:prstGeom prst="rect">
            <a:avLst/>
          </a:prstGeom>
          <a:noFill/>
          <a:ln>
            <a:noFill/>
          </a:ln>
        </p:spPr>
      </p:pic>
      <p:sp>
        <p:nvSpPr>
          <p:cNvPr id="354" name="Google Shape;354;p23"/>
          <p:cNvSpPr txBox="1"/>
          <p:nvPr/>
        </p:nvSpPr>
        <p:spPr>
          <a:xfrm>
            <a:off x="174975" y="2744475"/>
            <a:ext cx="41937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lt2"/>
                </a:solidFill>
                <a:latin typeface="Source Sans Pro"/>
                <a:ea typeface="Source Sans Pro"/>
                <a:cs typeface="Source Sans Pro"/>
                <a:sym typeface="Source Sans Pro"/>
              </a:rPr>
              <a:t>Equations from Graziani et al (2020), Davé et al (2019) and Dwek (1998)</a:t>
            </a:r>
            <a:endParaRPr>
              <a:solidFill>
                <a:schemeClr val="lt2"/>
              </a:solidFill>
              <a:latin typeface="Source Sans Pro"/>
              <a:ea typeface="Source Sans Pro"/>
              <a:cs typeface="Source Sans Pro"/>
              <a:sym typeface="Source Sans Pro"/>
            </a:endParaRPr>
          </a:p>
        </p:txBody>
      </p:sp>
      <p:sp>
        <p:nvSpPr>
          <p:cNvPr id="355" name="Google Shape;355;p23"/>
          <p:cNvSpPr txBox="1"/>
          <p:nvPr/>
        </p:nvSpPr>
        <p:spPr>
          <a:xfrm>
            <a:off x="733625" y="3472600"/>
            <a:ext cx="2848500" cy="1293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solidFill>
                  <a:schemeClr val="lt2"/>
                </a:solidFill>
                <a:latin typeface="Source Sans Pro"/>
                <a:ea typeface="Source Sans Pro"/>
                <a:cs typeface="Source Sans Pro"/>
                <a:sym typeface="Source Sans Pro"/>
              </a:rPr>
              <a:t>We calculate based on:</a:t>
            </a:r>
            <a:endParaRPr sz="1800">
              <a:solidFill>
                <a:schemeClr val="lt2"/>
              </a:solidFill>
              <a:latin typeface="Source Sans Pro"/>
              <a:ea typeface="Source Sans Pro"/>
              <a:cs typeface="Source Sans Pro"/>
              <a:sym typeface="Source Sans Pro"/>
            </a:endParaRPr>
          </a:p>
          <a:p>
            <a:pPr marL="457200" lvl="0" indent="-342900" algn="l" rtl="0">
              <a:spcBef>
                <a:spcPts val="0"/>
              </a:spcBef>
              <a:spcAft>
                <a:spcPts val="0"/>
              </a:spcAft>
              <a:buClr>
                <a:schemeClr val="lt2"/>
              </a:buClr>
              <a:buSzPts val="1800"/>
              <a:buFont typeface="Source Sans Pro"/>
              <a:buChar char="●"/>
            </a:pPr>
            <a:r>
              <a:rPr lang="en" sz="1800">
                <a:solidFill>
                  <a:schemeClr val="lt2"/>
                </a:solidFill>
                <a:latin typeface="Source Sans Pro"/>
                <a:ea typeface="Source Sans Pro"/>
                <a:cs typeface="Source Sans Pro"/>
                <a:sym typeface="Source Sans Pro"/>
              </a:rPr>
              <a:t>Density</a:t>
            </a:r>
            <a:endParaRPr sz="1800">
              <a:solidFill>
                <a:schemeClr val="lt2"/>
              </a:solidFill>
              <a:latin typeface="Source Sans Pro"/>
              <a:ea typeface="Source Sans Pro"/>
              <a:cs typeface="Source Sans Pro"/>
              <a:sym typeface="Source Sans Pro"/>
            </a:endParaRPr>
          </a:p>
          <a:p>
            <a:pPr marL="457200" lvl="0" indent="-342900" algn="l" rtl="0">
              <a:spcBef>
                <a:spcPts val="0"/>
              </a:spcBef>
              <a:spcAft>
                <a:spcPts val="0"/>
              </a:spcAft>
              <a:buClr>
                <a:schemeClr val="lt2"/>
              </a:buClr>
              <a:buSzPts val="1800"/>
              <a:buFont typeface="Source Sans Pro"/>
              <a:buChar char="●"/>
            </a:pPr>
            <a:r>
              <a:rPr lang="en" sz="1800">
                <a:solidFill>
                  <a:schemeClr val="lt2"/>
                </a:solidFill>
                <a:latin typeface="Source Sans Pro"/>
                <a:ea typeface="Source Sans Pro"/>
                <a:cs typeface="Source Sans Pro"/>
                <a:sym typeface="Source Sans Pro"/>
              </a:rPr>
              <a:t>Temperature</a:t>
            </a:r>
            <a:endParaRPr sz="1800">
              <a:solidFill>
                <a:schemeClr val="lt2"/>
              </a:solidFill>
              <a:latin typeface="Source Sans Pro"/>
              <a:ea typeface="Source Sans Pro"/>
              <a:cs typeface="Source Sans Pro"/>
              <a:sym typeface="Source Sans Pro"/>
            </a:endParaRPr>
          </a:p>
          <a:p>
            <a:pPr marL="457200" lvl="0" indent="-342900" algn="l" rtl="0">
              <a:spcBef>
                <a:spcPts val="0"/>
              </a:spcBef>
              <a:spcAft>
                <a:spcPts val="0"/>
              </a:spcAft>
              <a:buClr>
                <a:schemeClr val="lt2"/>
              </a:buClr>
              <a:buSzPts val="1800"/>
              <a:buFont typeface="Source Sans Pro"/>
              <a:buChar char="●"/>
            </a:pPr>
            <a:r>
              <a:rPr lang="en" sz="1800">
                <a:solidFill>
                  <a:schemeClr val="lt2"/>
                </a:solidFill>
                <a:latin typeface="Source Sans Pro"/>
                <a:ea typeface="Source Sans Pro"/>
                <a:cs typeface="Source Sans Pro"/>
                <a:sym typeface="Source Sans Pro"/>
              </a:rPr>
              <a:t>Metallicity</a:t>
            </a:r>
            <a:endParaRPr sz="1800">
              <a:solidFill>
                <a:schemeClr val="lt2"/>
              </a:solidFill>
              <a:latin typeface="Source Sans Pro"/>
              <a:ea typeface="Source Sans Pro"/>
              <a:cs typeface="Source Sans Pro"/>
              <a:sym typeface="Source Sans Pr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Google Shape;360;p24"/>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Simulating dust on a cosmological scale</a:t>
            </a:r>
            <a:endParaRPr dirty="0"/>
          </a:p>
        </p:txBody>
      </p:sp>
      <p:pic>
        <p:nvPicPr>
          <p:cNvPr id="361" name="Google Shape;361;p24"/>
          <p:cNvPicPr preferRelativeResize="0"/>
          <p:nvPr/>
        </p:nvPicPr>
        <p:blipFill rotWithShape="1">
          <a:blip r:embed="rId3">
            <a:alphaModFix/>
          </a:blip>
          <a:srcRect l="42954" r="41221"/>
          <a:stretch/>
        </p:blipFill>
        <p:spPr>
          <a:xfrm>
            <a:off x="2174875" y="2527500"/>
            <a:ext cx="2068625" cy="973325"/>
          </a:xfrm>
          <a:prstGeom prst="rect">
            <a:avLst/>
          </a:prstGeom>
          <a:noFill/>
          <a:ln>
            <a:noFill/>
          </a:ln>
        </p:spPr>
      </p:pic>
      <p:pic>
        <p:nvPicPr>
          <p:cNvPr id="362" name="Google Shape;362;p24"/>
          <p:cNvPicPr preferRelativeResize="0"/>
          <p:nvPr/>
        </p:nvPicPr>
        <p:blipFill rotWithShape="1">
          <a:blip r:embed="rId3">
            <a:alphaModFix/>
          </a:blip>
          <a:srcRect r="87392"/>
          <a:stretch/>
        </p:blipFill>
        <p:spPr>
          <a:xfrm>
            <a:off x="1288800" y="1311300"/>
            <a:ext cx="1648125" cy="973325"/>
          </a:xfrm>
          <a:prstGeom prst="rect">
            <a:avLst/>
          </a:prstGeom>
          <a:noFill/>
          <a:ln>
            <a:noFill/>
          </a:ln>
        </p:spPr>
      </p:pic>
      <p:pic>
        <p:nvPicPr>
          <p:cNvPr id="363" name="Google Shape;363;p24"/>
          <p:cNvPicPr preferRelativeResize="0"/>
          <p:nvPr/>
        </p:nvPicPr>
        <p:blipFill rotWithShape="1">
          <a:blip r:embed="rId3">
            <a:alphaModFix/>
          </a:blip>
          <a:srcRect l="12569" r="76018"/>
          <a:stretch/>
        </p:blipFill>
        <p:spPr>
          <a:xfrm>
            <a:off x="3101425" y="1345950"/>
            <a:ext cx="1491798" cy="973325"/>
          </a:xfrm>
          <a:prstGeom prst="rect">
            <a:avLst/>
          </a:prstGeom>
          <a:noFill/>
          <a:ln>
            <a:noFill/>
          </a:ln>
        </p:spPr>
      </p:pic>
      <p:pic>
        <p:nvPicPr>
          <p:cNvPr id="364" name="Google Shape;364;p24"/>
          <p:cNvPicPr preferRelativeResize="0"/>
          <p:nvPr/>
        </p:nvPicPr>
        <p:blipFill rotWithShape="1">
          <a:blip r:embed="rId3">
            <a:alphaModFix/>
          </a:blip>
          <a:srcRect l="26377" r="59187"/>
          <a:stretch/>
        </p:blipFill>
        <p:spPr>
          <a:xfrm>
            <a:off x="5659425" y="1311300"/>
            <a:ext cx="1886998" cy="973325"/>
          </a:xfrm>
          <a:prstGeom prst="rect">
            <a:avLst/>
          </a:prstGeom>
          <a:noFill/>
          <a:ln>
            <a:noFill/>
          </a:ln>
        </p:spPr>
      </p:pic>
      <p:pic>
        <p:nvPicPr>
          <p:cNvPr id="365" name="Google Shape;365;p24"/>
          <p:cNvPicPr preferRelativeResize="0"/>
          <p:nvPr/>
        </p:nvPicPr>
        <p:blipFill rotWithShape="1">
          <a:blip r:embed="rId3">
            <a:alphaModFix/>
          </a:blip>
          <a:srcRect l="23987" r="73595"/>
          <a:stretch/>
        </p:blipFill>
        <p:spPr>
          <a:xfrm>
            <a:off x="5080650" y="1345950"/>
            <a:ext cx="315873" cy="973325"/>
          </a:xfrm>
          <a:prstGeom prst="rect">
            <a:avLst/>
          </a:prstGeom>
          <a:noFill/>
          <a:ln>
            <a:noFill/>
          </a:ln>
        </p:spPr>
      </p:pic>
      <p:pic>
        <p:nvPicPr>
          <p:cNvPr id="366" name="Google Shape;366;p24"/>
          <p:cNvPicPr preferRelativeResize="0"/>
          <p:nvPr/>
        </p:nvPicPr>
        <p:blipFill rotWithShape="1">
          <a:blip r:embed="rId3">
            <a:alphaModFix/>
          </a:blip>
          <a:srcRect l="40733" r="56849"/>
          <a:stretch/>
        </p:blipFill>
        <p:spPr>
          <a:xfrm>
            <a:off x="1699275" y="2553138"/>
            <a:ext cx="315873" cy="9733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p25"/>
          <p:cNvSpPr/>
          <p:nvPr/>
        </p:nvSpPr>
        <p:spPr>
          <a:xfrm>
            <a:off x="568300" y="1505175"/>
            <a:ext cx="3285300" cy="2698500"/>
          </a:xfrm>
          <a:prstGeom prst="cloudCallout">
            <a:avLst>
              <a:gd name="adj1" fmla="val -13767"/>
              <a:gd name="adj2" fmla="val 42892"/>
            </a:avLst>
          </a:prstGeom>
          <a:solidFill>
            <a:srgbClr val="F6B26B"/>
          </a:solidFill>
          <a:ln w="9525" cap="flat" cmpd="sng">
            <a:solidFill>
              <a:srgbClr val="F6B26B"/>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372" name="Google Shape;372;p25"/>
          <p:cNvSpPr txBox="1">
            <a:spLocks noGrp="1"/>
          </p:cNvSpPr>
          <p:nvPr>
            <p:ph type="title"/>
          </p:nvPr>
        </p:nvSpPr>
        <p:spPr>
          <a:xfrm>
            <a:off x="311700" y="445025"/>
            <a:ext cx="7055700" cy="623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Thermal sputtering in the interstellar medium</a:t>
            </a:r>
            <a:endParaRPr dirty="0"/>
          </a:p>
        </p:txBody>
      </p:sp>
      <p:sp>
        <p:nvSpPr>
          <p:cNvPr id="373" name="Google Shape;373;p25"/>
          <p:cNvSpPr/>
          <p:nvPr/>
        </p:nvSpPr>
        <p:spPr>
          <a:xfrm>
            <a:off x="4357088" y="2609850"/>
            <a:ext cx="460800" cy="347700"/>
          </a:xfrm>
          <a:prstGeom prst="rightArrow">
            <a:avLst>
              <a:gd name="adj1" fmla="val 50000"/>
              <a:gd name="adj2" fmla="val 50000"/>
            </a:avLst>
          </a:prstGeom>
          <a:solidFill>
            <a:srgbClr val="20124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374" name="Google Shape;374;p25"/>
          <p:cNvSpPr/>
          <p:nvPr/>
        </p:nvSpPr>
        <p:spPr>
          <a:xfrm>
            <a:off x="1117725" y="2627975"/>
            <a:ext cx="178200" cy="1782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375" name="Google Shape;375;p25"/>
          <p:cNvSpPr/>
          <p:nvPr/>
        </p:nvSpPr>
        <p:spPr>
          <a:xfrm>
            <a:off x="1442200" y="2196575"/>
            <a:ext cx="178200" cy="1782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376" name="Google Shape;376;p25"/>
          <p:cNvSpPr/>
          <p:nvPr/>
        </p:nvSpPr>
        <p:spPr>
          <a:xfrm>
            <a:off x="1754375" y="2780375"/>
            <a:ext cx="178200" cy="1782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377" name="Google Shape;377;p25"/>
          <p:cNvSpPr/>
          <p:nvPr/>
        </p:nvSpPr>
        <p:spPr>
          <a:xfrm>
            <a:off x="2410675" y="1751675"/>
            <a:ext cx="178200" cy="1782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378" name="Google Shape;378;p25"/>
          <p:cNvSpPr/>
          <p:nvPr/>
        </p:nvSpPr>
        <p:spPr>
          <a:xfrm>
            <a:off x="1270125" y="2780375"/>
            <a:ext cx="178200" cy="1782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379" name="Google Shape;379;p25"/>
          <p:cNvSpPr/>
          <p:nvPr/>
        </p:nvSpPr>
        <p:spPr>
          <a:xfrm>
            <a:off x="1969450" y="1770125"/>
            <a:ext cx="178200" cy="1782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380" name="Google Shape;380;p25"/>
          <p:cNvSpPr/>
          <p:nvPr/>
        </p:nvSpPr>
        <p:spPr>
          <a:xfrm>
            <a:off x="1906775" y="2932775"/>
            <a:ext cx="178200" cy="1782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381" name="Google Shape;381;p25"/>
          <p:cNvSpPr/>
          <p:nvPr/>
        </p:nvSpPr>
        <p:spPr>
          <a:xfrm>
            <a:off x="2744963" y="2158475"/>
            <a:ext cx="178200" cy="1782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382" name="Google Shape;382;p25"/>
          <p:cNvSpPr/>
          <p:nvPr/>
        </p:nvSpPr>
        <p:spPr>
          <a:xfrm>
            <a:off x="1969450" y="2201525"/>
            <a:ext cx="178200" cy="1782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383" name="Google Shape;383;p25"/>
          <p:cNvSpPr/>
          <p:nvPr/>
        </p:nvSpPr>
        <p:spPr>
          <a:xfrm>
            <a:off x="2121850" y="1922525"/>
            <a:ext cx="178200" cy="1782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384" name="Google Shape;384;p25"/>
          <p:cNvSpPr/>
          <p:nvPr/>
        </p:nvSpPr>
        <p:spPr>
          <a:xfrm>
            <a:off x="2349225" y="3285425"/>
            <a:ext cx="178200" cy="1782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385" name="Google Shape;385;p25"/>
          <p:cNvSpPr/>
          <p:nvPr/>
        </p:nvSpPr>
        <p:spPr>
          <a:xfrm>
            <a:off x="2955125" y="3017275"/>
            <a:ext cx="178200" cy="1782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386" name="Google Shape;386;p25"/>
          <p:cNvSpPr/>
          <p:nvPr/>
        </p:nvSpPr>
        <p:spPr>
          <a:xfrm>
            <a:off x="1576175" y="3147875"/>
            <a:ext cx="178200" cy="1782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387" name="Google Shape;387;p25"/>
          <p:cNvSpPr/>
          <p:nvPr/>
        </p:nvSpPr>
        <p:spPr>
          <a:xfrm>
            <a:off x="2342463" y="2379725"/>
            <a:ext cx="178200" cy="1782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388" name="Google Shape;388;p25"/>
          <p:cNvSpPr/>
          <p:nvPr/>
        </p:nvSpPr>
        <p:spPr>
          <a:xfrm>
            <a:off x="1270125" y="3408425"/>
            <a:ext cx="178200" cy="1782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389" name="Google Shape;389;p25"/>
          <p:cNvSpPr/>
          <p:nvPr/>
        </p:nvSpPr>
        <p:spPr>
          <a:xfrm>
            <a:off x="2923175" y="2449775"/>
            <a:ext cx="178200" cy="1782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390" name="Google Shape;390;p25"/>
          <p:cNvSpPr/>
          <p:nvPr/>
        </p:nvSpPr>
        <p:spPr>
          <a:xfrm>
            <a:off x="2121850" y="3267000"/>
            <a:ext cx="178200" cy="1782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391" name="Google Shape;391;p25"/>
          <p:cNvSpPr/>
          <p:nvPr/>
        </p:nvSpPr>
        <p:spPr>
          <a:xfrm>
            <a:off x="2588863" y="2765325"/>
            <a:ext cx="178200" cy="1782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392" name="Google Shape;392;p25"/>
          <p:cNvSpPr/>
          <p:nvPr/>
        </p:nvSpPr>
        <p:spPr>
          <a:xfrm>
            <a:off x="1422525" y="3560825"/>
            <a:ext cx="178200" cy="1782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393" name="Google Shape;393;p25"/>
          <p:cNvSpPr/>
          <p:nvPr/>
        </p:nvSpPr>
        <p:spPr>
          <a:xfrm>
            <a:off x="2588875" y="3621025"/>
            <a:ext cx="178200" cy="1782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394" name="Google Shape;394;p25"/>
          <p:cNvSpPr/>
          <p:nvPr/>
        </p:nvSpPr>
        <p:spPr>
          <a:xfrm>
            <a:off x="214900" y="4261625"/>
            <a:ext cx="178200" cy="1782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395" name="Google Shape;395;p25"/>
          <p:cNvSpPr txBox="1"/>
          <p:nvPr/>
        </p:nvSpPr>
        <p:spPr>
          <a:xfrm>
            <a:off x="426850" y="4146300"/>
            <a:ext cx="3539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lt2"/>
                </a:solidFill>
                <a:latin typeface="Source Sans Pro"/>
                <a:ea typeface="Source Sans Pro"/>
                <a:cs typeface="Source Sans Pro"/>
                <a:sym typeface="Source Sans Pro"/>
              </a:rPr>
              <a:t>Dust</a:t>
            </a:r>
            <a:endParaRPr>
              <a:solidFill>
                <a:schemeClr val="lt2"/>
              </a:solidFill>
              <a:latin typeface="Source Sans Pro"/>
              <a:ea typeface="Source Sans Pro"/>
              <a:cs typeface="Source Sans Pro"/>
              <a:sym typeface="Source Sans Pro"/>
            </a:endParaRPr>
          </a:p>
        </p:txBody>
      </p:sp>
      <p:sp>
        <p:nvSpPr>
          <p:cNvPr id="396" name="Google Shape;396;p25"/>
          <p:cNvSpPr txBox="1"/>
          <p:nvPr/>
        </p:nvSpPr>
        <p:spPr>
          <a:xfrm>
            <a:off x="426850" y="4439725"/>
            <a:ext cx="3539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lt2"/>
                </a:solidFill>
                <a:latin typeface="Source Sans Pro"/>
                <a:ea typeface="Source Sans Pro"/>
                <a:cs typeface="Source Sans Pro"/>
                <a:sym typeface="Source Sans Pro"/>
              </a:rPr>
              <a:t>Hot gas</a:t>
            </a:r>
            <a:endParaRPr>
              <a:solidFill>
                <a:schemeClr val="lt2"/>
              </a:solidFill>
              <a:latin typeface="Source Sans Pro"/>
              <a:ea typeface="Source Sans Pro"/>
              <a:cs typeface="Source Sans Pro"/>
              <a:sym typeface="Source Sans Pro"/>
            </a:endParaRPr>
          </a:p>
        </p:txBody>
      </p:sp>
      <p:sp>
        <p:nvSpPr>
          <p:cNvPr id="397" name="Google Shape;397;p25"/>
          <p:cNvSpPr/>
          <p:nvPr/>
        </p:nvSpPr>
        <p:spPr>
          <a:xfrm>
            <a:off x="150550" y="4513825"/>
            <a:ext cx="306900" cy="252000"/>
          </a:xfrm>
          <a:prstGeom prst="cloudCallout">
            <a:avLst>
              <a:gd name="adj1" fmla="val -13767"/>
              <a:gd name="adj2" fmla="val 42892"/>
            </a:avLst>
          </a:prstGeom>
          <a:solidFill>
            <a:srgbClr val="F6B26B"/>
          </a:solidFill>
          <a:ln w="9525" cap="flat" cmpd="sng">
            <a:solidFill>
              <a:srgbClr val="F6B26B"/>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398" name="Google Shape;398;p25"/>
          <p:cNvSpPr/>
          <p:nvPr/>
        </p:nvSpPr>
        <p:spPr>
          <a:xfrm>
            <a:off x="5268125" y="1520225"/>
            <a:ext cx="3285300" cy="2698500"/>
          </a:xfrm>
          <a:prstGeom prst="cloudCallout">
            <a:avLst>
              <a:gd name="adj1" fmla="val -13767"/>
              <a:gd name="adj2" fmla="val 42892"/>
            </a:avLst>
          </a:prstGeom>
          <a:solidFill>
            <a:srgbClr val="F6B26B"/>
          </a:solidFill>
          <a:ln w="9525" cap="flat" cmpd="sng">
            <a:solidFill>
              <a:srgbClr val="F6B26B"/>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399" name="Google Shape;399;p25"/>
          <p:cNvSpPr/>
          <p:nvPr/>
        </p:nvSpPr>
        <p:spPr>
          <a:xfrm>
            <a:off x="6540225" y="1730075"/>
            <a:ext cx="110600" cy="86675"/>
          </a:xfrm>
          <a:prstGeom prst="flowChartDecision">
            <a:avLst/>
          </a:prstGeom>
          <a:solidFill>
            <a:srgbClr val="FF0000"/>
          </a:solid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400" name="Google Shape;400;p25"/>
          <p:cNvSpPr/>
          <p:nvPr/>
        </p:nvSpPr>
        <p:spPr>
          <a:xfrm>
            <a:off x="7149825" y="1660713"/>
            <a:ext cx="110600" cy="86675"/>
          </a:xfrm>
          <a:prstGeom prst="flowChartDecision">
            <a:avLst/>
          </a:prstGeom>
          <a:solidFill>
            <a:srgbClr val="FF0000"/>
          </a:solid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401" name="Google Shape;401;p25"/>
          <p:cNvSpPr/>
          <p:nvPr/>
        </p:nvSpPr>
        <p:spPr>
          <a:xfrm>
            <a:off x="5880900" y="2673738"/>
            <a:ext cx="110600" cy="86675"/>
          </a:xfrm>
          <a:prstGeom prst="flowChartDecision">
            <a:avLst/>
          </a:prstGeom>
          <a:solidFill>
            <a:srgbClr val="FF0000"/>
          </a:solid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402" name="Google Shape;402;p25"/>
          <p:cNvSpPr/>
          <p:nvPr/>
        </p:nvSpPr>
        <p:spPr>
          <a:xfrm>
            <a:off x="5783150" y="2121550"/>
            <a:ext cx="110600" cy="86675"/>
          </a:xfrm>
          <a:prstGeom prst="flowChartDecision">
            <a:avLst/>
          </a:prstGeom>
          <a:solidFill>
            <a:srgbClr val="FF0000"/>
          </a:solid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403" name="Google Shape;403;p25"/>
          <p:cNvSpPr/>
          <p:nvPr/>
        </p:nvSpPr>
        <p:spPr>
          <a:xfrm>
            <a:off x="7935200" y="3392600"/>
            <a:ext cx="110600" cy="86675"/>
          </a:xfrm>
          <a:prstGeom prst="flowChartDecision">
            <a:avLst/>
          </a:prstGeom>
          <a:solidFill>
            <a:srgbClr val="FF0000"/>
          </a:solid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404" name="Google Shape;404;p25"/>
          <p:cNvSpPr/>
          <p:nvPr/>
        </p:nvSpPr>
        <p:spPr>
          <a:xfrm>
            <a:off x="7866400" y="1764888"/>
            <a:ext cx="110600" cy="86675"/>
          </a:xfrm>
          <a:prstGeom prst="flowChartDecision">
            <a:avLst/>
          </a:prstGeom>
          <a:solidFill>
            <a:srgbClr val="FF0000"/>
          </a:solid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405" name="Google Shape;405;p25"/>
          <p:cNvSpPr/>
          <p:nvPr/>
        </p:nvSpPr>
        <p:spPr>
          <a:xfrm>
            <a:off x="7149825" y="3837350"/>
            <a:ext cx="110600" cy="86675"/>
          </a:xfrm>
          <a:prstGeom prst="flowChartDecision">
            <a:avLst/>
          </a:prstGeom>
          <a:solidFill>
            <a:srgbClr val="FF0000"/>
          </a:solid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406" name="Google Shape;406;p25"/>
          <p:cNvSpPr/>
          <p:nvPr/>
        </p:nvSpPr>
        <p:spPr>
          <a:xfrm>
            <a:off x="7471800" y="1851575"/>
            <a:ext cx="110600" cy="86675"/>
          </a:xfrm>
          <a:prstGeom prst="flowChartDecision">
            <a:avLst/>
          </a:prstGeom>
          <a:solidFill>
            <a:srgbClr val="FF0000"/>
          </a:solid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407" name="Google Shape;407;p25"/>
          <p:cNvSpPr/>
          <p:nvPr/>
        </p:nvSpPr>
        <p:spPr>
          <a:xfrm>
            <a:off x="5548400" y="2621175"/>
            <a:ext cx="110600" cy="86675"/>
          </a:xfrm>
          <a:prstGeom prst="flowChartDecision">
            <a:avLst/>
          </a:prstGeom>
          <a:solidFill>
            <a:srgbClr val="FF0000"/>
          </a:solid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408" name="Google Shape;408;p25"/>
          <p:cNvSpPr/>
          <p:nvPr/>
        </p:nvSpPr>
        <p:spPr>
          <a:xfrm>
            <a:off x="6540225" y="3091938"/>
            <a:ext cx="110600" cy="86675"/>
          </a:xfrm>
          <a:prstGeom prst="flowChartDecision">
            <a:avLst/>
          </a:prstGeom>
          <a:solidFill>
            <a:srgbClr val="FF0000"/>
          </a:solid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409" name="Google Shape;409;p25"/>
          <p:cNvSpPr/>
          <p:nvPr/>
        </p:nvSpPr>
        <p:spPr>
          <a:xfrm>
            <a:off x="6429625" y="2578750"/>
            <a:ext cx="110600" cy="86675"/>
          </a:xfrm>
          <a:prstGeom prst="flowChartDecision">
            <a:avLst/>
          </a:prstGeom>
          <a:solidFill>
            <a:srgbClr val="FF0000"/>
          </a:solid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410" name="Google Shape;410;p25"/>
          <p:cNvSpPr/>
          <p:nvPr/>
        </p:nvSpPr>
        <p:spPr>
          <a:xfrm>
            <a:off x="7561600" y="2273950"/>
            <a:ext cx="110600" cy="86675"/>
          </a:xfrm>
          <a:prstGeom prst="flowChartDecision">
            <a:avLst/>
          </a:prstGeom>
          <a:solidFill>
            <a:srgbClr val="FF0000"/>
          </a:solid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411" name="Google Shape;411;p25"/>
          <p:cNvSpPr/>
          <p:nvPr/>
        </p:nvSpPr>
        <p:spPr>
          <a:xfrm>
            <a:off x="6235425" y="2124375"/>
            <a:ext cx="110600" cy="86675"/>
          </a:xfrm>
          <a:prstGeom prst="flowChartDecision">
            <a:avLst/>
          </a:prstGeom>
          <a:solidFill>
            <a:srgbClr val="FF0000"/>
          </a:solid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412" name="Google Shape;412;p25"/>
          <p:cNvSpPr/>
          <p:nvPr/>
        </p:nvSpPr>
        <p:spPr>
          <a:xfrm>
            <a:off x="7223600" y="2204238"/>
            <a:ext cx="110600" cy="86675"/>
          </a:xfrm>
          <a:prstGeom prst="flowChartDecision">
            <a:avLst/>
          </a:prstGeom>
          <a:solidFill>
            <a:srgbClr val="FF0000"/>
          </a:solid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413" name="Google Shape;413;p25"/>
          <p:cNvSpPr/>
          <p:nvPr/>
        </p:nvSpPr>
        <p:spPr>
          <a:xfrm>
            <a:off x="6677250" y="2978538"/>
            <a:ext cx="110600" cy="86675"/>
          </a:xfrm>
          <a:prstGeom prst="flowChartDecision">
            <a:avLst/>
          </a:prstGeom>
          <a:solidFill>
            <a:srgbClr val="FF0000"/>
          </a:solid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414" name="Google Shape;414;p25"/>
          <p:cNvSpPr/>
          <p:nvPr/>
        </p:nvSpPr>
        <p:spPr>
          <a:xfrm>
            <a:off x="8211775" y="2124375"/>
            <a:ext cx="110600" cy="86675"/>
          </a:xfrm>
          <a:prstGeom prst="flowChartDecision">
            <a:avLst/>
          </a:prstGeom>
          <a:solidFill>
            <a:srgbClr val="FF0000"/>
          </a:solid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415" name="Google Shape;415;p25"/>
          <p:cNvSpPr/>
          <p:nvPr/>
        </p:nvSpPr>
        <p:spPr>
          <a:xfrm>
            <a:off x="6822313" y="2121550"/>
            <a:ext cx="110600" cy="86675"/>
          </a:xfrm>
          <a:prstGeom prst="flowChartDecision">
            <a:avLst/>
          </a:prstGeom>
          <a:solidFill>
            <a:srgbClr val="FF0000"/>
          </a:solid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416" name="Google Shape;416;p25"/>
          <p:cNvSpPr/>
          <p:nvPr/>
        </p:nvSpPr>
        <p:spPr>
          <a:xfrm>
            <a:off x="8076525" y="2621175"/>
            <a:ext cx="110600" cy="86675"/>
          </a:xfrm>
          <a:prstGeom prst="flowChartDecision">
            <a:avLst/>
          </a:prstGeom>
          <a:solidFill>
            <a:srgbClr val="FF0000"/>
          </a:solid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417" name="Google Shape;417;p25"/>
          <p:cNvSpPr/>
          <p:nvPr/>
        </p:nvSpPr>
        <p:spPr>
          <a:xfrm>
            <a:off x="7824600" y="3606588"/>
            <a:ext cx="110600" cy="86675"/>
          </a:xfrm>
          <a:prstGeom prst="flowChartDecision">
            <a:avLst/>
          </a:prstGeom>
          <a:solidFill>
            <a:srgbClr val="FF0000"/>
          </a:solid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418" name="Google Shape;418;p25"/>
          <p:cNvSpPr/>
          <p:nvPr/>
        </p:nvSpPr>
        <p:spPr>
          <a:xfrm>
            <a:off x="7866400" y="2578750"/>
            <a:ext cx="110600" cy="86675"/>
          </a:xfrm>
          <a:prstGeom prst="flowChartDecision">
            <a:avLst/>
          </a:prstGeom>
          <a:solidFill>
            <a:srgbClr val="FF0000"/>
          </a:solid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419" name="Google Shape;419;p25"/>
          <p:cNvSpPr/>
          <p:nvPr/>
        </p:nvSpPr>
        <p:spPr>
          <a:xfrm>
            <a:off x="7113000" y="2327275"/>
            <a:ext cx="110600" cy="86675"/>
          </a:xfrm>
          <a:prstGeom prst="flowChartDecision">
            <a:avLst/>
          </a:prstGeom>
          <a:solidFill>
            <a:srgbClr val="FF0000"/>
          </a:solid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420" name="Google Shape;420;p25"/>
          <p:cNvSpPr/>
          <p:nvPr/>
        </p:nvSpPr>
        <p:spPr>
          <a:xfrm>
            <a:off x="7561600" y="3239400"/>
            <a:ext cx="110600" cy="86675"/>
          </a:xfrm>
          <a:prstGeom prst="flowChartDecision">
            <a:avLst/>
          </a:prstGeom>
          <a:solidFill>
            <a:srgbClr val="FF0000"/>
          </a:solid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421" name="Google Shape;421;p25"/>
          <p:cNvSpPr/>
          <p:nvPr/>
        </p:nvSpPr>
        <p:spPr>
          <a:xfrm>
            <a:off x="7260425" y="2856850"/>
            <a:ext cx="110600" cy="86675"/>
          </a:xfrm>
          <a:prstGeom prst="flowChartDecision">
            <a:avLst/>
          </a:prstGeom>
          <a:solidFill>
            <a:srgbClr val="FF0000"/>
          </a:solid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422" name="Google Shape;422;p25"/>
          <p:cNvSpPr/>
          <p:nvPr/>
        </p:nvSpPr>
        <p:spPr>
          <a:xfrm>
            <a:off x="8233800" y="2925975"/>
            <a:ext cx="110600" cy="86675"/>
          </a:xfrm>
          <a:prstGeom prst="flowChartDecision">
            <a:avLst/>
          </a:prstGeom>
          <a:solidFill>
            <a:srgbClr val="FF0000"/>
          </a:solid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423" name="Google Shape;423;p25"/>
          <p:cNvSpPr/>
          <p:nvPr/>
        </p:nvSpPr>
        <p:spPr>
          <a:xfrm>
            <a:off x="5783150" y="3366075"/>
            <a:ext cx="110600" cy="86675"/>
          </a:xfrm>
          <a:prstGeom prst="flowChartDecision">
            <a:avLst/>
          </a:prstGeom>
          <a:solidFill>
            <a:srgbClr val="FF0000"/>
          </a:solid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424" name="Google Shape;424;p25"/>
          <p:cNvSpPr/>
          <p:nvPr/>
        </p:nvSpPr>
        <p:spPr>
          <a:xfrm>
            <a:off x="6285875" y="3479275"/>
            <a:ext cx="110600" cy="86675"/>
          </a:xfrm>
          <a:prstGeom prst="flowChartDecision">
            <a:avLst/>
          </a:prstGeom>
          <a:solidFill>
            <a:srgbClr val="FF0000"/>
          </a:solid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425" name="Google Shape;425;p25"/>
          <p:cNvSpPr/>
          <p:nvPr/>
        </p:nvSpPr>
        <p:spPr>
          <a:xfrm>
            <a:off x="6041275" y="3799975"/>
            <a:ext cx="110600" cy="86675"/>
          </a:xfrm>
          <a:prstGeom prst="flowChartDecision">
            <a:avLst/>
          </a:prstGeom>
          <a:solidFill>
            <a:srgbClr val="FF0000"/>
          </a:solid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426" name="Google Shape;426;p25"/>
          <p:cNvSpPr/>
          <p:nvPr/>
        </p:nvSpPr>
        <p:spPr>
          <a:xfrm>
            <a:off x="6499725" y="3605150"/>
            <a:ext cx="110600" cy="86675"/>
          </a:xfrm>
          <a:prstGeom prst="flowChartDecision">
            <a:avLst/>
          </a:prstGeom>
          <a:solidFill>
            <a:srgbClr val="FF0000"/>
          </a:solid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427" name="Google Shape;427;p25"/>
          <p:cNvSpPr/>
          <p:nvPr/>
        </p:nvSpPr>
        <p:spPr>
          <a:xfrm>
            <a:off x="248700" y="4907425"/>
            <a:ext cx="110600" cy="86675"/>
          </a:xfrm>
          <a:prstGeom prst="flowChartDecision">
            <a:avLst/>
          </a:prstGeom>
          <a:solidFill>
            <a:srgbClr val="FF0000"/>
          </a:solid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428" name="Google Shape;428;p25"/>
          <p:cNvSpPr txBox="1"/>
          <p:nvPr/>
        </p:nvSpPr>
        <p:spPr>
          <a:xfrm>
            <a:off x="393100" y="4750663"/>
            <a:ext cx="3539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lt2"/>
                </a:solidFill>
                <a:latin typeface="Source Sans Pro"/>
                <a:ea typeface="Source Sans Pro"/>
                <a:cs typeface="Source Sans Pro"/>
                <a:sym typeface="Source Sans Pro"/>
              </a:rPr>
              <a:t>Atomic metal</a:t>
            </a:r>
            <a:endParaRPr>
              <a:solidFill>
                <a:schemeClr val="lt2"/>
              </a:solidFill>
              <a:latin typeface="Source Sans Pro"/>
              <a:ea typeface="Source Sans Pro"/>
              <a:cs typeface="Source Sans Pro"/>
              <a:sym typeface="Source Sans Pro"/>
            </a:endParaRPr>
          </a:p>
        </p:txBody>
      </p:sp>
      <p:sp>
        <p:nvSpPr>
          <p:cNvPr id="429" name="Google Shape;429;p25"/>
          <p:cNvSpPr/>
          <p:nvPr/>
        </p:nvSpPr>
        <p:spPr>
          <a:xfrm>
            <a:off x="6346013" y="1881188"/>
            <a:ext cx="178200" cy="1782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430" name="Google Shape;430;p25"/>
          <p:cNvSpPr/>
          <p:nvPr/>
        </p:nvSpPr>
        <p:spPr>
          <a:xfrm>
            <a:off x="6201613" y="3791575"/>
            <a:ext cx="178200" cy="1782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431" name="Google Shape;431;p25"/>
          <p:cNvSpPr/>
          <p:nvPr/>
        </p:nvSpPr>
        <p:spPr>
          <a:xfrm>
            <a:off x="7672200" y="1881188"/>
            <a:ext cx="178200" cy="1782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432" name="Google Shape;432;p25"/>
          <p:cNvSpPr/>
          <p:nvPr/>
        </p:nvSpPr>
        <p:spPr>
          <a:xfrm>
            <a:off x="7976400" y="3046175"/>
            <a:ext cx="178200" cy="1782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433" name="Google Shape;433;p25"/>
          <p:cNvSpPr/>
          <p:nvPr/>
        </p:nvSpPr>
        <p:spPr>
          <a:xfrm>
            <a:off x="5722588" y="2878763"/>
            <a:ext cx="178200" cy="1782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434" name="Google Shape;434;p25"/>
          <p:cNvSpPr/>
          <p:nvPr/>
        </p:nvSpPr>
        <p:spPr>
          <a:xfrm>
            <a:off x="5874988" y="3031163"/>
            <a:ext cx="178200" cy="1782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435" name="Google Shape;435;p25"/>
          <p:cNvSpPr/>
          <p:nvPr/>
        </p:nvSpPr>
        <p:spPr>
          <a:xfrm>
            <a:off x="6007475" y="1816738"/>
            <a:ext cx="178200" cy="1782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436" name="Google Shape;436;p25"/>
          <p:cNvSpPr/>
          <p:nvPr/>
        </p:nvSpPr>
        <p:spPr>
          <a:xfrm>
            <a:off x="6788525" y="3693263"/>
            <a:ext cx="178200" cy="1782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pic>
        <p:nvPicPr>
          <p:cNvPr id="437" name="Google Shape;437;p25"/>
          <p:cNvPicPr preferRelativeResize="0"/>
          <p:nvPr/>
        </p:nvPicPr>
        <p:blipFill rotWithShape="1">
          <a:blip r:embed="rId3">
            <a:alphaModFix/>
          </a:blip>
          <a:srcRect l="40840" r="41220"/>
          <a:stretch/>
        </p:blipFill>
        <p:spPr>
          <a:xfrm>
            <a:off x="6739325" y="167875"/>
            <a:ext cx="2281149" cy="9468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Shape 441"/>
        <p:cNvGrpSpPr/>
        <p:nvPr/>
      </p:nvGrpSpPr>
      <p:grpSpPr>
        <a:xfrm>
          <a:off x="0" y="0"/>
          <a:ext cx="0" cy="0"/>
          <a:chOff x="0" y="0"/>
          <a:chExt cx="0" cy="0"/>
        </a:xfrm>
      </p:grpSpPr>
      <p:sp>
        <p:nvSpPr>
          <p:cNvPr id="442" name="Google Shape;442;p26"/>
          <p:cNvSpPr txBox="1">
            <a:spLocks noGrp="1"/>
          </p:cNvSpPr>
          <p:nvPr>
            <p:ph type="title"/>
          </p:nvPr>
        </p:nvSpPr>
        <p:spPr>
          <a:xfrm>
            <a:off x="311700" y="445025"/>
            <a:ext cx="7055700" cy="623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Thermal sputtering in the interstellar medium</a:t>
            </a:r>
            <a:endParaRPr dirty="0"/>
          </a:p>
        </p:txBody>
      </p:sp>
      <p:sp>
        <p:nvSpPr>
          <p:cNvPr id="443" name="Google Shape;443;p26"/>
          <p:cNvSpPr/>
          <p:nvPr/>
        </p:nvSpPr>
        <p:spPr>
          <a:xfrm>
            <a:off x="5361475" y="4310725"/>
            <a:ext cx="178200" cy="1782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444" name="Google Shape;444;p26"/>
          <p:cNvSpPr txBox="1"/>
          <p:nvPr/>
        </p:nvSpPr>
        <p:spPr>
          <a:xfrm>
            <a:off x="5573425" y="4195400"/>
            <a:ext cx="3539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lt2"/>
                </a:solidFill>
                <a:latin typeface="Source Sans Pro"/>
                <a:ea typeface="Source Sans Pro"/>
                <a:cs typeface="Source Sans Pro"/>
                <a:sym typeface="Source Sans Pro"/>
              </a:rPr>
              <a:t>Dust</a:t>
            </a:r>
            <a:endParaRPr>
              <a:solidFill>
                <a:schemeClr val="lt2"/>
              </a:solidFill>
              <a:latin typeface="Source Sans Pro"/>
              <a:ea typeface="Source Sans Pro"/>
              <a:cs typeface="Source Sans Pro"/>
              <a:sym typeface="Source Sans Pro"/>
            </a:endParaRPr>
          </a:p>
        </p:txBody>
      </p:sp>
      <p:sp>
        <p:nvSpPr>
          <p:cNvPr id="445" name="Google Shape;445;p26"/>
          <p:cNvSpPr txBox="1"/>
          <p:nvPr/>
        </p:nvSpPr>
        <p:spPr>
          <a:xfrm>
            <a:off x="5573425" y="4488825"/>
            <a:ext cx="3539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lt2"/>
                </a:solidFill>
                <a:latin typeface="Source Sans Pro"/>
                <a:ea typeface="Source Sans Pro"/>
                <a:cs typeface="Source Sans Pro"/>
                <a:sym typeface="Source Sans Pro"/>
              </a:rPr>
              <a:t>Hot gas</a:t>
            </a:r>
            <a:endParaRPr>
              <a:solidFill>
                <a:schemeClr val="lt2"/>
              </a:solidFill>
              <a:latin typeface="Source Sans Pro"/>
              <a:ea typeface="Source Sans Pro"/>
              <a:cs typeface="Source Sans Pro"/>
              <a:sym typeface="Source Sans Pro"/>
            </a:endParaRPr>
          </a:p>
        </p:txBody>
      </p:sp>
      <p:sp>
        <p:nvSpPr>
          <p:cNvPr id="446" name="Google Shape;446;p26"/>
          <p:cNvSpPr/>
          <p:nvPr/>
        </p:nvSpPr>
        <p:spPr>
          <a:xfrm>
            <a:off x="5297125" y="4562925"/>
            <a:ext cx="306900" cy="252000"/>
          </a:xfrm>
          <a:prstGeom prst="cloudCallout">
            <a:avLst>
              <a:gd name="adj1" fmla="val -13767"/>
              <a:gd name="adj2" fmla="val 42892"/>
            </a:avLst>
          </a:prstGeom>
          <a:solidFill>
            <a:srgbClr val="F6B26B"/>
          </a:solidFill>
          <a:ln w="9525" cap="flat" cmpd="sng">
            <a:solidFill>
              <a:srgbClr val="F6B26B"/>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447" name="Google Shape;447;p26"/>
          <p:cNvSpPr/>
          <p:nvPr/>
        </p:nvSpPr>
        <p:spPr>
          <a:xfrm>
            <a:off x="5268125" y="1520225"/>
            <a:ext cx="3285300" cy="2698500"/>
          </a:xfrm>
          <a:prstGeom prst="cloudCallout">
            <a:avLst>
              <a:gd name="adj1" fmla="val -13767"/>
              <a:gd name="adj2" fmla="val 42892"/>
            </a:avLst>
          </a:prstGeom>
          <a:solidFill>
            <a:srgbClr val="F6B26B"/>
          </a:solidFill>
          <a:ln w="9525" cap="flat" cmpd="sng">
            <a:solidFill>
              <a:srgbClr val="F6B26B"/>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448" name="Google Shape;448;p26"/>
          <p:cNvSpPr/>
          <p:nvPr/>
        </p:nvSpPr>
        <p:spPr>
          <a:xfrm>
            <a:off x="6540225" y="1730075"/>
            <a:ext cx="110600" cy="86675"/>
          </a:xfrm>
          <a:prstGeom prst="flowChartDecision">
            <a:avLst/>
          </a:prstGeom>
          <a:solidFill>
            <a:srgbClr val="FF0000"/>
          </a:solid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449" name="Google Shape;449;p26"/>
          <p:cNvSpPr/>
          <p:nvPr/>
        </p:nvSpPr>
        <p:spPr>
          <a:xfrm>
            <a:off x="7149825" y="1660713"/>
            <a:ext cx="110600" cy="86675"/>
          </a:xfrm>
          <a:prstGeom prst="flowChartDecision">
            <a:avLst/>
          </a:prstGeom>
          <a:solidFill>
            <a:srgbClr val="FF0000"/>
          </a:solid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450" name="Google Shape;450;p26"/>
          <p:cNvSpPr/>
          <p:nvPr/>
        </p:nvSpPr>
        <p:spPr>
          <a:xfrm>
            <a:off x="5880900" y="2673738"/>
            <a:ext cx="110600" cy="86675"/>
          </a:xfrm>
          <a:prstGeom prst="flowChartDecision">
            <a:avLst/>
          </a:prstGeom>
          <a:solidFill>
            <a:srgbClr val="FF0000"/>
          </a:solid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451" name="Google Shape;451;p26"/>
          <p:cNvSpPr/>
          <p:nvPr/>
        </p:nvSpPr>
        <p:spPr>
          <a:xfrm>
            <a:off x="5783150" y="2121550"/>
            <a:ext cx="110600" cy="86675"/>
          </a:xfrm>
          <a:prstGeom prst="flowChartDecision">
            <a:avLst/>
          </a:prstGeom>
          <a:solidFill>
            <a:srgbClr val="FF0000"/>
          </a:solid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452" name="Google Shape;452;p26"/>
          <p:cNvSpPr/>
          <p:nvPr/>
        </p:nvSpPr>
        <p:spPr>
          <a:xfrm>
            <a:off x="7935200" y="3392600"/>
            <a:ext cx="110600" cy="86675"/>
          </a:xfrm>
          <a:prstGeom prst="flowChartDecision">
            <a:avLst/>
          </a:prstGeom>
          <a:solidFill>
            <a:srgbClr val="FF0000"/>
          </a:solid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453" name="Google Shape;453;p26"/>
          <p:cNvSpPr/>
          <p:nvPr/>
        </p:nvSpPr>
        <p:spPr>
          <a:xfrm>
            <a:off x="7866400" y="1764888"/>
            <a:ext cx="110600" cy="86675"/>
          </a:xfrm>
          <a:prstGeom prst="flowChartDecision">
            <a:avLst/>
          </a:prstGeom>
          <a:solidFill>
            <a:srgbClr val="FF0000"/>
          </a:solid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454" name="Google Shape;454;p26"/>
          <p:cNvSpPr/>
          <p:nvPr/>
        </p:nvSpPr>
        <p:spPr>
          <a:xfrm>
            <a:off x="7149825" y="3837350"/>
            <a:ext cx="110600" cy="86675"/>
          </a:xfrm>
          <a:prstGeom prst="flowChartDecision">
            <a:avLst/>
          </a:prstGeom>
          <a:solidFill>
            <a:srgbClr val="FF0000"/>
          </a:solid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455" name="Google Shape;455;p26"/>
          <p:cNvSpPr/>
          <p:nvPr/>
        </p:nvSpPr>
        <p:spPr>
          <a:xfrm>
            <a:off x="7471800" y="1851575"/>
            <a:ext cx="110600" cy="86675"/>
          </a:xfrm>
          <a:prstGeom prst="flowChartDecision">
            <a:avLst/>
          </a:prstGeom>
          <a:solidFill>
            <a:srgbClr val="FF0000"/>
          </a:solid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456" name="Google Shape;456;p26"/>
          <p:cNvSpPr/>
          <p:nvPr/>
        </p:nvSpPr>
        <p:spPr>
          <a:xfrm>
            <a:off x="5548400" y="2621175"/>
            <a:ext cx="110600" cy="86675"/>
          </a:xfrm>
          <a:prstGeom prst="flowChartDecision">
            <a:avLst/>
          </a:prstGeom>
          <a:solidFill>
            <a:srgbClr val="FF0000"/>
          </a:solid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457" name="Google Shape;457;p26"/>
          <p:cNvSpPr/>
          <p:nvPr/>
        </p:nvSpPr>
        <p:spPr>
          <a:xfrm>
            <a:off x="6540225" y="3091938"/>
            <a:ext cx="110600" cy="86675"/>
          </a:xfrm>
          <a:prstGeom prst="flowChartDecision">
            <a:avLst/>
          </a:prstGeom>
          <a:solidFill>
            <a:srgbClr val="FF0000"/>
          </a:solid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458" name="Google Shape;458;p26"/>
          <p:cNvSpPr/>
          <p:nvPr/>
        </p:nvSpPr>
        <p:spPr>
          <a:xfrm>
            <a:off x="6429625" y="2578750"/>
            <a:ext cx="110600" cy="86675"/>
          </a:xfrm>
          <a:prstGeom prst="flowChartDecision">
            <a:avLst/>
          </a:prstGeom>
          <a:solidFill>
            <a:srgbClr val="FF0000"/>
          </a:solid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459" name="Google Shape;459;p26"/>
          <p:cNvSpPr/>
          <p:nvPr/>
        </p:nvSpPr>
        <p:spPr>
          <a:xfrm>
            <a:off x="7561600" y="2273950"/>
            <a:ext cx="110600" cy="86675"/>
          </a:xfrm>
          <a:prstGeom prst="flowChartDecision">
            <a:avLst/>
          </a:prstGeom>
          <a:solidFill>
            <a:srgbClr val="FF0000"/>
          </a:solid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460" name="Google Shape;460;p26"/>
          <p:cNvSpPr/>
          <p:nvPr/>
        </p:nvSpPr>
        <p:spPr>
          <a:xfrm>
            <a:off x="6235425" y="2124375"/>
            <a:ext cx="110600" cy="86675"/>
          </a:xfrm>
          <a:prstGeom prst="flowChartDecision">
            <a:avLst/>
          </a:prstGeom>
          <a:solidFill>
            <a:srgbClr val="FF0000"/>
          </a:solid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461" name="Google Shape;461;p26"/>
          <p:cNvSpPr/>
          <p:nvPr/>
        </p:nvSpPr>
        <p:spPr>
          <a:xfrm>
            <a:off x="7223600" y="2204238"/>
            <a:ext cx="110600" cy="86675"/>
          </a:xfrm>
          <a:prstGeom prst="flowChartDecision">
            <a:avLst/>
          </a:prstGeom>
          <a:solidFill>
            <a:srgbClr val="FF0000"/>
          </a:solid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462" name="Google Shape;462;p26"/>
          <p:cNvSpPr/>
          <p:nvPr/>
        </p:nvSpPr>
        <p:spPr>
          <a:xfrm>
            <a:off x="6677250" y="2978538"/>
            <a:ext cx="110600" cy="86675"/>
          </a:xfrm>
          <a:prstGeom prst="flowChartDecision">
            <a:avLst/>
          </a:prstGeom>
          <a:solidFill>
            <a:srgbClr val="FF0000"/>
          </a:solid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463" name="Google Shape;463;p26"/>
          <p:cNvSpPr/>
          <p:nvPr/>
        </p:nvSpPr>
        <p:spPr>
          <a:xfrm>
            <a:off x="8211775" y="2124375"/>
            <a:ext cx="110600" cy="86675"/>
          </a:xfrm>
          <a:prstGeom prst="flowChartDecision">
            <a:avLst/>
          </a:prstGeom>
          <a:solidFill>
            <a:srgbClr val="FF0000"/>
          </a:solid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464" name="Google Shape;464;p26"/>
          <p:cNvSpPr/>
          <p:nvPr/>
        </p:nvSpPr>
        <p:spPr>
          <a:xfrm>
            <a:off x="6822313" y="2121550"/>
            <a:ext cx="110600" cy="86675"/>
          </a:xfrm>
          <a:prstGeom prst="flowChartDecision">
            <a:avLst/>
          </a:prstGeom>
          <a:solidFill>
            <a:srgbClr val="FF0000"/>
          </a:solid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465" name="Google Shape;465;p26"/>
          <p:cNvSpPr/>
          <p:nvPr/>
        </p:nvSpPr>
        <p:spPr>
          <a:xfrm>
            <a:off x="8076525" y="2621175"/>
            <a:ext cx="110600" cy="86675"/>
          </a:xfrm>
          <a:prstGeom prst="flowChartDecision">
            <a:avLst/>
          </a:prstGeom>
          <a:solidFill>
            <a:srgbClr val="FF0000"/>
          </a:solid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466" name="Google Shape;466;p26"/>
          <p:cNvSpPr/>
          <p:nvPr/>
        </p:nvSpPr>
        <p:spPr>
          <a:xfrm>
            <a:off x="7824600" y="3606588"/>
            <a:ext cx="110600" cy="86675"/>
          </a:xfrm>
          <a:prstGeom prst="flowChartDecision">
            <a:avLst/>
          </a:prstGeom>
          <a:solidFill>
            <a:srgbClr val="FF0000"/>
          </a:solid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467" name="Google Shape;467;p26"/>
          <p:cNvSpPr/>
          <p:nvPr/>
        </p:nvSpPr>
        <p:spPr>
          <a:xfrm>
            <a:off x="7866400" y="2578750"/>
            <a:ext cx="110600" cy="86675"/>
          </a:xfrm>
          <a:prstGeom prst="flowChartDecision">
            <a:avLst/>
          </a:prstGeom>
          <a:solidFill>
            <a:srgbClr val="FF0000"/>
          </a:solid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468" name="Google Shape;468;p26"/>
          <p:cNvSpPr/>
          <p:nvPr/>
        </p:nvSpPr>
        <p:spPr>
          <a:xfrm>
            <a:off x="7113000" y="2327275"/>
            <a:ext cx="110600" cy="86675"/>
          </a:xfrm>
          <a:prstGeom prst="flowChartDecision">
            <a:avLst/>
          </a:prstGeom>
          <a:solidFill>
            <a:srgbClr val="FF0000"/>
          </a:solid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469" name="Google Shape;469;p26"/>
          <p:cNvSpPr/>
          <p:nvPr/>
        </p:nvSpPr>
        <p:spPr>
          <a:xfrm>
            <a:off x="7561600" y="3239400"/>
            <a:ext cx="110600" cy="86675"/>
          </a:xfrm>
          <a:prstGeom prst="flowChartDecision">
            <a:avLst/>
          </a:prstGeom>
          <a:solidFill>
            <a:srgbClr val="FF0000"/>
          </a:solid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470" name="Google Shape;470;p26"/>
          <p:cNvSpPr/>
          <p:nvPr/>
        </p:nvSpPr>
        <p:spPr>
          <a:xfrm>
            <a:off x="7260425" y="2856850"/>
            <a:ext cx="110600" cy="86675"/>
          </a:xfrm>
          <a:prstGeom prst="flowChartDecision">
            <a:avLst/>
          </a:prstGeom>
          <a:solidFill>
            <a:srgbClr val="FF0000"/>
          </a:solid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471" name="Google Shape;471;p26"/>
          <p:cNvSpPr/>
          <p:nvPr/>
        </p:nvSpPr>
        <p:spPr>
          <a:xfrm>
            <a:off x="8233800" y="2925975"/>
            <a:ext cx="110600" cy="86675"/>
          </a:xfrm>
          <a:prstGeom prst="flowChartDecision">
            <a:avLst/>
          </a:prstGeom>
          <a:solidFill>
            <a:srgbClr val="FF0000"/>
          </a:solid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472" name="Google Shape;472;p26"/>
          <p:cNvSpPr/>
          <p:nvPr/>
        </p:nvSpPr>
        <p:spPr>
          <a:xfrm>
            <a:off x="5783150" y="3366075"/>
            <a:ext cx="110600" cy="86675"/>
          </a:xfrm>
          <a:prstGeom prst="flowChartDecision">
            <a:avLst/>
          </a:prstGeom>
          <a:solidFill>
            <a:srgbClr val="FF0000"/>
          </a:solid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473" name="Google Shape;473;p26"/>
          <p:cNvSpPr/>
          <p:nvPr/>
        </p:nvSpPr>
        <p:spPr>
          <a:xfrm>
            <a:off x="6285875" y="3479275"/>
            <a:ext cx="110600" cy="86675"/>
          </a:xfrm>
          <a:prstGeom prst="flowChartDecision">
            <a:avLst/>
          </a:prstGeom>
          <a:solidFill>
            <a:srgbClr val="FF0000"/>
          </a:solid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474" name="Google Shape;474;p26"/>
          <p:cNvSpPr/>
          <p:nvPr/>
        </p:nvSpPr>
        <p:spPr>
          <a:xfrm>
            <a:off x="6041275" y="3799975"/>
            <a:ext cx="110600" cy="86675"/>
          </a:xfrm>
          <a:prstGeom prst="flowChartDecision">
            <a:avLst/>
          </a:prstGeom>
          <a:solidFill>
            <a:srgbClr val="FF0000"/>
          </a:solid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475" name="Google Shape;475;p26"/>
          <p:cNvSpPr/>
          <p:nvPr/>
        </p:nvSpPr>
        <p:spPr>
          <a:xfrm>
            <a:off x="6499725" y="3605150"/>
            <a:ext cx="110600" cy="86675"/>
          </a:xfrm>
          <a:prstGeom prst="flowChartDecision">
            <a:avLst/>
          </a:prstGeom>
          <a:solidFill>
            <a:srgbClr val="FF0000"/>
          </a:solid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476" name="Google Shape;476;p26"/>
          <p:cNvSpPr/>
          <p:nvPr/>
        </p:nvSpPr>
        <p:spPr>
          <a:xfrm>
            <a:off x="5395275" y="4956525"/>
            <a:ext cx="110600" cy="86675"/>
          </a:xfrm>
          <a:prstGeom prst="flowChartDecision">
            <a:avLst/>
          </a:prstGeom>
          <a:solidFill>
            <a:srgbClr val="FF0000"/>
          </a:solid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477" name="Google Shape;477;p26"/>
          <p:cNvSpPr txBox="1"/>
          <p:nvPr/>
        </p:nvSpPr>
        <p:spPr>
          <a:xfrm>
            <a:off x="5539675" y="4799763"/>
            <a:ext cx="3539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lt2"/>
                </a:solidFill>
                <a:latin typeface="Source Sans Pro"/>
                <a:ea typeface="Source Sans Pro"/>
                <a:cs typeface="Source Sans Pro"/>
                <a:sym typeface="Source Sans Pro"/>
              </a:rPr>
              <a:t>Atomic metal</a:t>
            </a:r>
            <a:endParaRPr>
              <a:solidFill>
                <a:schemeClr val="lt2"/>
              </a:solidFill>
              <a:latin typeface="Source Sans Pro"/>
              <a:ea typeface="Source Sans Pro"/>
              <a:cs typeface="Source Sans Pro"/>
              <a:sym typeface="Source Sans Pro"/>
            </a:endParaRPr>
          </a:p>
        </p:txBody>
      </p:sp>
      <p:sp>
        <p:nvSpPr>
          <p:cNvPr id="478" name="Google Shape;478;p26"/>
          <p:cNvSpPr/>
          <p:nvPr/>
        </p:nvSpPr>
        <p:spPr>
          <a:xfrm>
            <a:off x="6346013" y="1881188"/>
            <a:ext cx="178200" cy="1782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479" name="Google Shape;479;p26"/>
          <p:cNvSpPr/>
          <p:nvPr/>
        </p:nvSpPr>
        <p:spPr>
          <a:xfrm>
            <a:off x="6201613" y="3791575"/>
            <a:ext cx="178200" cy="1782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480" name="Google Shape;480;p26"/>
          <p:cNvSpPr/>
          <p:nvPr/>
        </p:nvSpPr>
        <p:spPr>
          <a:xfrm>
            <a:off x="7672200" y="1881188"/>
            <a:ext cx="178200" cy="1782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481" name="Google Shape;481;p26"/>
          <p:cNvSpPr/>
          <p:nvPr/>
        </p:nvSpPr>
        <p:spPr>
          <a:xfrm>
            <a:off x="7976400" y="3046175"/>
            <a:ext cx="178200" cy="1782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482" name="Google Shape;482;p26"/>
          <p:cNvSpPr/>
          <p:nvPr/>
        </p:nvSpPr>
        <p:spPr>
          <a:xfrm>
            <a:off x="5722588" y="2878763"/>
            <a:ext cx="178200" cy="1782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483" name="Google Shape;483;p26"/>
          <p:cNvSpPr/>
          <p:nvPr/>
        </p:nvSpPr>
        <p:spPr>
          <a:xfrm>
            <a:off x="5874988" y="3031163"/>
            <a:ext cx="178200" cy="1782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484" name="Google Shape;484;p26"/>
          <p:cNvSpPr/>
          <p:nvPr/>
        </p:nvSpPr>
        <p:spPr>
          <a:xfrm>
            <a:off x="6007475" y="1816738"/>
            <a:ext cx="178200" cy="1782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485" name="Google Shape;485;p26"/>
          <p:cNvSpPr/>
          <p:nvPr/>
        </p:nvSpPr>
        <p:spPr>
          <a:xfrm>
            <a:off x="6788525" y="3693263"/>
            <a:ext cx="178200" cy="1782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pic>
        <p:nvPicPr>
          <p:cNvPr id="486" name="Google Shape;486;p26"/>
          <p:cNvPicPr preferRelativeResize="0"/>
          <p:nvPr/>
        </p:nvPicPr>
        <p:blipFill rotWithShape="1">
          <a:blip r:embed="rId3">
            <a:alphaModFix/>
          </a:blip>
          <a:srcRect l="40840" r="41220"/>
          <a:stretch/>
        </p:blipFill>
        <p:spPr>
          <a:xfrm>
            <a:off x="6739325" y="167875"/>
            <a:ext cx="2281149" cy="946825"/>
          </a:xfrm>
          <a:prstGeom prst="rect">
            <a:avLst/>
          </a:prstGeom>
          <a:noFill/>
          <a:ln>
            <a:noFill/>
          </a:ln>
        </p:spPr>
      </p:pic>
      <p:sp>
        <p:nvSpPr>
          <p:cNvPr id="487" name="Google Shape;487;p26"/>
          <p:cNvSpPr txBox="1"/>
          <p:nvPr/>
        </p:nvSpPr>
        <p:spPr>
          <a:xfrm>
            <a:off x="311700" y="3392600"/>
            <a:ext cx="4956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lt2"/>
                </a:solidFill>
                <a:latin typeface="Source Sans Pro"/>
                <a:ea typeface="Source Sans Pro"/>
                <a:cs typeface="Source Sans Pro"/>
                <a:sym typeface="Source Sans Pro"/>
              </a:rPr>
              <a:t>Equations from Davé et al (2019) and Tsai and Matthews (1995)</a:t>
            </a:r>
            <a:endParaRPr>
              <a:solidFill>
                <a:schemeClr val="lt2"/>
              </a:solidFill>
              <a:latin typeface="Source Sans Pro"/>
              <a:ea typeface="Source Sans Pro"/>
              <a:cs typeface="Source Sans Pro"/>
              <a:sym typeface="Source Sans Pro"/>
            </a:endParaRPr>
          </a:p>
        </p:txBody>
      </p:sp>
      <p:pic>
        <p:nvPicPr>
          <p:cNvPr id="488" name="Google Shape;488;p26"/>
          <p:cNvPicPr preferRelativeResize="0"/>
          <p:nvPr/>
        </p:nvPicPr>
        <p:blipFill>
          <a:blip r:embed="rId4">
            <a:alphaModFix/>
          </a:blip>
          <a:stretch>
            <a:fillRect/>
          </a:stretch>
        </p:blipFill>
        <p:spPr>
          <a:xfrm>
            <a:off x="969800" y="1582750"/>
            <a:ext cx="2228724" cy="744525"/>
          </a:xfrm>
          <a:prstGeom prst="rect">
            <a:avLst/>
          </a:prstGeom>
          <a:noFill/>
          <a:ln>
            <a:noFill/>
          </a:ln>
        </p:spPr>
      </p:pic>
      <p:pic>
        <p:nvPicPr>
          <p:cNvPr id="489" name="Google Shape;489;p26"/>
          <p:cNvPicPr preferRelativeResize="0"/>
          <p:nvPr/>
        </p:nvPicPr>
        <p:blipFill>
          <a:blip r:embed="rId5">
            <a:alphaModFix/>
          </a:blip>
          <a:stretch>
            <a:fillRect/>
          </a:stretch>
        </p:blipFill>
        <p:spPr>
          <a:xfrm>
            <a:off x="440025" y="2327282"/>
            <a:ext cx="4177955" cy="946825"/>
          </a:xfrm>
          <a:prstGeom prst="rect">
            <a:avLst/>
          </a:prstGeom>
          <a:noFill/>
          <a:ln>
            <a:noFill/>
          </a:ln>
        </p:spPr>
      </p:pic>
      <p:sp>
        <p:nvSpPr>
          <p:cNvPr id="490" name="Google Shape;490;p26"/>
          <p:cNvSpPr txBox="1"/>
          <p:nvPr/>
        </p:nvSpPr>
        <p:spPr>
          <a:xfrm>
            <a:off x="767950" y="3911300"/>
            <a:ext cx="2848500" cy="1015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solidFill>
                  <a:schemeClr val="lt2"/>
                </a:solidFill>
                <a:latin typeface="Source Sans Pro"/>
                <a:ea typeface="Source Sans Pro"/>
                <a:cs typeface="Source Sans Pro"/>
                <a:sym typeface="Source Sans Pro"/>
              </a:rPr>
              <a:t>We calculate based on:</a:t>
            </a:r>
            <a:endParaRPr sz="1800">
              <a:solidFill>
                <a:schemeClr val="lt2"/>
              </a:solidFill>
              <a:latin typeface="Source Sans Pro"/>
              <a:ea typeface="Source Sans Pro"/>
              <a:cs typeface="Source Sans Pro"/>
              <a:sym typeface="Source Sans Pro"/>
            </a:endParaRPr>
          </a:p>
          <a:p>
            <a:pPr marL="457200" lvl="0" indent="-342900" algn="l" rtl="0">
              <a:spcBef>
                <a:spcPts val="0"/>
              </a:spcBef>
              <a:spcAft>
                <a:spcPts val="0"/>
              </a:spcAft>
              <a:buClr>
                <a:schemeClr val="lt2"/>
              </a:buClr>
              <a:buSzPts val="1800"/>
              <a:buFont typeface="Source Sans Pro"/>
              <a:buChar char="●"/>
            </a:pPr>
            <a:r>
              <a:rPr lang="en" sz="1800">
                <a:solidFill>
                  <a:schemeClr val="lt2"/>
                </a:solidFill>
                <a:latin typeface="Source Sans Pro"/>
                <a:ea typeface="Source Sans Pro"/>
                <a:cs typeface="Source Sans Pro"/>
                <a:sym typeface="Source Sans Pro"/>
              </a:rPr>
              <a:t>Density</a:t>
            </a:r>
            <a:endParaRPr sz="1800">
              <a:solidFill>
                <a:schemeClr val="lt2"/>
              </a:solidFill>
              <a:latin typeface="Source Sans Pro"/>
              <a:ea typeface="Source Sans Pro"/>
              <a:cs typeface="Source Sans Pro"/>
              <a:sym typeface="Source Sans Pro"/>
            </a:endParaRPr>
          </a:p>
          <a:p>
            <a:pPr marL="457200" lvl="0" indent="-342900" algn="l" rtl="0">
              <a:spcBef>
                <a:spcPts val="0"/>
              </a:spcBef>
              <a:spcAft>
                <a:spcPts val="0"/>
              </a:spcAft>
              <a:buClr>
                <a:schemeClr val="lt2"/>
              </a:buClr>
              <a:buSzPts val="1800"/>
              <a:buFont typeface="Source Sans Pro"/>
              <a:buChar char="●"/>
            </a:pPr>
            <a:r>
              <a:rPr lang="en" sz="1800">
                <a:solidFill>
                  <a:schemeClr val="lt2"/>
                </a:solidFill>
                <a:latin typeface="Source Sans Pro"/>
                <a:ea typeface="Source Sans Pro"/>
                <a:cs typeface="Source Sans Pro"/>
                <a:sym typeface="Source Sans Pro"/>
              </a:rPr>
              <a:t>Temperature</a:t>
            </a:r>
            <a:endParaRPr sz="1800">
              <a:solidFill>
                <a:schemeClr val="lt2"/>
              </a:solidFill>
              <a:latin typeface="Source Sans Pro"/>
              <a:ea typeface="Source Sans Pro"/>
              <a:cs typeface="Source Sans Pro"/>
              <a:sym typeface="Source Sans Pr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94"/>
        <p:cNvGrpSpPr/>
        <p:nvPr/>
      </p:nvGrpSpPr>
      <p:grpSpPr>
        <a:xfrm>
          <a:off x="0" y="0"/>
          <a:ext cx="0" cy="0"/>
          <a:chOff x="0" y="0"/>
          <a:chExt cx="0" cy="0"/>
        </a:xfrm>
      </p:grpSpPr>
      <p:sp>
        <p:nvSpPr>
          <p:cNvPr id="495" name="Google Shape;495;p27"/>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Simulating dust on a cosmological scale</a:t>
            </a:r>
            <a:endParaRPr dirty="0"/>
          </a:p>
        </p:txBody>
      </p:sp>
      <p:pic>
        <p:nvPicPr>
          <p:cNvPr id="496" name="Google Shape;496;p27"/>
          <p:cNvPicPr preferRelativeResize="0"/>
          <p:nvPr/>
        </p:nvPicPr>
        <p:blipFill rotWithShape="1">
          <a:blip r:embed="rId3">
            <a:alphaModFix/>
          </a:blip>
          <a:srcRect l="42954" r="41221"/>
          <a:stretch/>
        </p:blipFill>
        <p:spPr>
          <a:xfrm>
            <a:off x="2174875" y="2527500"/>
            <a:ext cx="2068625" cy="973325"/>
          </a:xfrm>
          <a:prstGeom prst="rect">
            <a:avLst/>
          </a:prstGeom>
          <a:noFill/>
          <a:ln>
            <a:noFill/>
          </a:ln>
        </p:spPr>
      </p:pic>
      <p:pic>
        <p:nvPicPr>
          <p:cNvPr id="497" name="Google Shape;497;p27"/>
          <p:cNvPicPr preferRelativeResize="0"/>
          <p:nvPr/>
        </p:nvPicPr>
        <p:blipFill rotWithShape="1">
          <a:blip r:embed="rId4">
            <a:alphaModFix/>
          </a:blip>
          <a:srcRect l="5222" r="54508"/>
          <a:stretch/>
        </p:blipFill>
        <p:spPr>
          <a:xfrm>
            <a:off x="5258825" y="2476238"/>
            <a:ext cx="2024525" cy="1024600"/>
          </a:xfrm>
          <a:prstGeom prst="rect">
            <a:avLst/>
          </a:prstGeom>
          <a:noFill/>
          <a:ln>
            <a:noFill/>
          </a:ln>
        </p:spPr>
      </p:pic>
      <p:pic>
        <p:nvPicPr>
          <p:cNvPr id="498" name="Google Shape;498;p27"/>
          <p:cNvPicPr preferRelativeResize="0"/>
          <p:nvPr/>
        </p:nvPicPr>
        <p:blipFill rotWithShape="1">
          <a:blip r:embed="rId3">
            <a:alphaModFix/>
          </a:blip>
          <a:srcRect r="87392"/>
          <a:stretch/>
        </p:blipFill>
        <p:spPr>
          <a:xfrm>
            <a:off x="1288800" y="1311300"/>
            <a:ext cx="1648125" cy="973325"/>
          </a:xfrm>
          <a:prstGeom prst="rect">
            <a:avLst/>
          </a:prstGeom>
          <a:noFill/>
          <a:ln>
            <a:noFill/>
          </a:ln>
        </p:spPr>
      </p:pic>
      <p:pic>
        <p:nvPicPr>
          <p:cNvPr id="499" name="Google Shape;499;p27"/>
          <p:cNvPicPr preferRelativeResize="0"/>
          <p:nvPr/>
        </p:nvPicPr>
        <p:blipFill rotWithShape="1">
          <a:blip r:embed="rId3">
            <a:alphaModFix/>
          </a:blip>
          <a:srcRect l="12569" r="76018"/>
          <a:stretch/>
        </p:blipFill>
        <p:spPr>
          <a:xfrm>
            <a:off x="3101425" y="1345950"/>
            <a:ext cx="1491798" cy="973325"/>
          </a:xfrm>
          <a:prstGeom prst="rect">
            <a:avLst/>
          </a:prstGeom>
          <a:noFill/>
          <a:ln>
            <a:noFill/>
          </a:ln>
        </p:spPr>
      </p:pic>
      <p:pic>
        <p:nvPicPr>
          <p:cNvPr id="500" name="Google Shape;500;p27"/>
          <p:cNvPicPr preferRelativeResize="0"/>
          <p:nvPr/>
        </p:nvPicPr>
        <p:blipFill rotWithShape="1">
          <a:blip r:embed="rId3">
            <a:alphaModFix/>
          </a:blip>
          <a:srcRect l="26377" r="59187"/>
          <a:stretch/>
        </p:blipFill>
        <p:spPr>
          <a:xfrm>
            <a:off x="5659425" y="1311300"/>
            <a:ext cx="1886998" cy="973325"/>
          </a:xfrm>
          <a:prstGeom prst="rect">
            <a:avLst/>
          </a:prstGeom>
          <a:noFill/>
          <a:ln>
            <a:noFill/>
          </a:ln>
        </p:spPr>
      </p:pic>
      <p:pic>
        <p:nvPicPr>
          <p:cNvPr id="501" name="Google Shape;501;p27"/>
          <p:cNvPicPr preferRelativeResize="0"/>
          <p:nvPr/>
        </p:nvPicPr>
        <p:blipFill rotWithShape="1">
          <a:blip r:embed="rId3">
            <a:alphaModFix/>
          </a:blip>
          <a:srcRect l="23987" r="73595"/>
          <a:stretch/>
        </p:blipFill>
        <p:spPr>
          <a:xfrm>
            <a:off x="5080650" y="1345950"/>
            <a:ext cx="315873" cy="973325"/>
          </a:xfrm>
          <a:prstGeom prst="rect">
            <a:avLst/>
          </a:prstGeom>
          <a:noFill/>
          <a:ln>
            <a:noFill/>
          </a:ln>
        </p:spPr>
      </p:pic>
      <p:pic>
        <p:nvPicPr>
          <p:cNvPr id="502" name="Google Shape;502;p27"/>
          <p:cNvPicPr preferRelativeResize="0"/>
          <p:nvPr/>
        </p:nvPicPr>
        <p:blipFill rotWithShape="1">
          <a:blip r:embed="rId3">
            <a:alphaModFix/>
          </a:blip>
          <a:srcRect l="40733" r="56849"/>
          <a:stretch/>
        </p:blipFill>
        <p:spPr>
          <a:xfrm>
            <a:off x="1699275" y="2553138"/>
            <a:ext cx="315873" cy="973325"/>
          </a:xfrm>
          <a:prstGeom prst="rect">
            <a:avLst/>
          </a:prstGeom>
          <a:noFill/>
          <a:ln>
            <a:noFill/>
          </a:ln>
        </p:spPr>
      </p:pic>
      <p:pic>
        <p:nvPicPr>
          <p:cNvPr id="503" name="Google Shape;503;p27"/>
          <p:cNvPicPr preferRelativeResize="0"/>
          <p:nvPr/>
        </p:nvPicPr>
        <p:blipFill rotWithShape="1">
          <a:blip r:embed="rId3">
            <a:alphaModFix/>
          </a:blip>
          <a:srcRect l="40733" r="56849"/>
          <a:stretch/>
        </p:blipFill>
        <p:spPr>
          <a:xfrm>
            <a:off x="4593237" y="2553138"/>
            <a:ext cx="315873" cy="9733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07"/>
        <p:cNvGrpSpPr/>
        <p:nvPr/>
      </p:nvGrpSpPr>
      <p:grpSpPr>
        <a:xfrm>
          <a:off x="0" y="0"/>
          <a:ext cx="0" cy="0"/>
          <a:chOff x="0" y="0"/>
          <a:chExt cx="0" cy="0"/>
        </a:xfrm>
      </p:grpSpPr>
      <p:sp>
        <p:nvSpPr>
          <p:cNvPr id="508" name="Google Shape;508;p28"/>
          <p:cNvSpPr txBox="1">
            <a:spLocks noGrp="1"/>
          </p:cNvSpPr>
          <p:nvPr>
            <p:ph type="title"/>
          </p:nvPr>
        </p:nvSpPr>
        <p:spPr>
          <a:xfrm>
            <a:off x="311700" y="445025"/>
            <a:ext cx="6279300" cy="623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Dust destruction by supernova shock waves</a:t>
            </a:r>
            <a:endParaRPr dirty="0"/>
          </a:p>
        </p:txBody>
      </p:sp>
      <p:pic>
        <p:nvPicPr>
          <p:cNvPr id="509" name="Google Shape;509;p28"/>
          <p:cNvPicPr preferRelativeResize="0"/>
          <p:nvPr/>
        </p:nvPicPr>
        <p:blipFill rotWithShape="1">
          <a:blip r:embed="rId3">
            <a:alphaModFix/>
          </a:blip>
          <a:srcRect l="58807" r="21990"/>
          <a:stretch/>
        </p:blipFill>
        <p:spPr>
          <a:xfrm>
            <a:off x="6591000" y="167900"/>
            <a:ext cx="2441873" cy="946825"/>
          </a:xfrm>
          <a:prstGeom prst="rect">
            <a:avLst/>
          </a:prstGeom>
          <a:noFill/>
          <a:ln>
            <a:noFill/>
          </a:ln>
        </p:spPr>
      </p:pic>
      <p:sp>
        <p:nvSpPr>
          <p:cNvPr id="510" name="Google Shape;510;p28"/>
          <p:cNvSpPr/>
          <p:nvPr/>
        </p:nvSpPr>
        <p:spPr>
          <a:xfrm>
            <a:off x="948650" y="2436000"/>
            <a:ext cx="178200" cy="1782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511" name="Google Shape;511;p28"/>
          <p:cNvSpPr/>
          <p:nvPr/>
        </p:nvSpPr>
        <p:spPr>
          <a:xfrm>
            <a:off x="699550" y="2867400"/>
            <a:ext cx="178200" cy="1782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512" name="Google Shape;512;p28"/>
          <p:cNvSpPr/>
          <p:nvPr/>
        </p:nvSpPr>
        <p:spPr>
          <a:xfrm>
            <a:off x="1917125" y="1991100"/>
            <a:ext cx="178200" cy="1782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513" name="Google Shape;513;p28"/>
          <p:cNvSpPr/>
          <p:nvPr/>
        </p:nvSpPr>
        <p:spPr>
          <a:xfrm>
            <a:off x="1475900" y="2009550"/>
            <a:ext cx="178200" cy="1782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514" name="Google Shape;514;p28"/>
          <p:cNvSpPr/>
          <p:nvPr/>
        </p:nvSpPr>
        <p:spPr>
          <a:xfrm>
            <a:off x="2251413" y="2397900"/>
            <a:ext cx="178200" cy="1782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515" name="Google Shape;515;p28"/>
          <p:cNvSpPr/>
          <p:nvPr/>
        </p:nvSpPr>
        <p:spPr>
          <a:xfrm>
            <a:off x="1475900" y="2440950"/>
            <a:ext cx="178200" cy="1782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516" name="Google Shape;516;p28"/>
          <p:cNvSpPr/>
          <p:nvPr/>
        </p:nvSpPr>
        <p:spPr>
          <a:xfrm>
            <a:off x="1628300" y="2161950"/>
            <a:ext cx="178200" cy="1782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517" name="Google Shape;517;p28"/>
          <p:cNvSpPr/>
          <p:nvPr/>
        </p:nvSpPr>
        <p:spPr>
          <a:xfrm>
            <a:off x="1848913" y="2619150"/>
            <a:ext cx="178200" cy="1782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518" name="Google Shape;518;p28"/>
          <p:cNvSpPr/>
          <p:nvPr/>
        </p:nvSpPr>
        <p:spPr>
          <a:xfrm>
            <a:off x="2429625" y="2689200"/>
            <a:ext cx="178200" cy="1782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519" name="Google Shape;519;p28"/>
          <p:cNvSpPr/>
          <p:nvPr/>
        </p:nvSpPr>
        <p:spPr>
          <a:xfrm>
            <a:off x="2095313" y="3004750"/>
            <a:ext cx="178200" cy="1782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520" name="Google Shape;520;p28"/>
          <p:cNvSpPr/>
          <p:nvPr/>
        </p:nvSpPr>
        <p:spPr>
          <a:xfrm>
            <a:off x="2867738" y="2397900"/>
            <a:ext cx="460800" cy="347700"/>
          </a:xfrm>
          <a:prstGeom prst="rightArrow">
            <a:avLst>
              <a:gd name="adj1" fmla="val 50000"/>
              <a:gd name="adj2" fmla="val 50000"/>
            </a:avLst>
          </a:prstGeom>
          <a:solidFill>
            <a:srgbClr val="20124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521" name="Google Shape;521;p28"/>
          <p:cNvSpPr/>
          <p:nvPr/>
        </p:nvSpPr>
        <p:spPr>
          <a:xfrm>
            <a:off x="5522613" y="2397900"/>
            <a:ext cx="460800" cy="347700"/>
          </a:xfrm>
          <a:prstGeom prst="rightArrow">
            <a:avLst>
              <a:gd name="adj1" fmla="val 50000"/>
              <a:gd name="adj2" fmla="val 50000"/>
            </a:avLst>
          </a:prstGeom>
          <a:solidFill>
            <a:srgbClr val="20124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522" name="Google Shape;522;p28"/>
          <p:cNvSpPr/>
          <p:nvPr/>
        </p:nvSpPr>
        <p:spPr>
          <a:xfrm>
            <a:off x="7675138" y="2204725"/>
            <a:ext cx="178200" cy="1782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523" name="Google Shape;523;p28"/>
          <p:cNvSpPr/>
          <p:nvPr/>
        </p:nvSpPr>
        <p:spPr>
          <a:xfrm>
            <a:off x="6239675" y="2397900"/>
            <a:ext cx="178200" cy="1782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524" name="Google Shape;524;p28"/>
          <p:cNvSpPr/>
          <p:nvPr/>
        </p:nvSpPr>
        <p:spPr>
          <a:xfrm>
            <a:off x="6610425" y="1797925"/>
            <a:ext cx="178200" cy="1782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525" name="Google Shape;525;p28"/>
          <p:cNvSpPr/>
          <p:nvPr/>
        </p:nvSpPr>
        <p:spPr>
          <a:xfrm>
            <a:off x="7376813" y="1843438"/>
            <a:ext cx="178200" cy="1782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526" name="Google Shape;526;p28"/>
          <p:cNvSpPr/>
          <p:nvPr/>
        </p:nvSpPr>
        <p:spPr>
          <a:xfrm>
            <a:off x="3596000" y="2413200"/>
            <a:ext cx="178200" cy="1782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527" name="Google Shape;527;p28"/>
          <p:cNvSpPr/>
          <p:nvPr/>
        </p:nvSpPr>
        <p:spPr>
          <a:xfrm>
            <a:off x="3419000" y="2867400"/>
            <a:ext cx="178200" cy="1782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528" name="Google Shape;528;p28"/>
          <p:cNvSpPr/>
          <p:nvPr/>
        </p:nvSpPr>
        <p:spPr>
          <a:xfrm>
            <a:off x="4564475" y="1968300"/>
            <a:ext cx="178200" cy="1782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529" name="Google Shape;529;p28"/>
          <p:cNvSpPr/>
          <p:nvPr/>
        </p:nvSpPr>
        <p:spPr>
          <a:xfrm>
            <a:off x="4123250" y="1986750"/>
            <a:ext cx="178200" cy="1782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530" name="Google Shape;530;p28"/>
          <p:cNvSpPr/>
          <p:nvPr/>
        </p:nvSpPr>
        <p:spPr>
          <a:xfrm>
            <a:off x="4898763" y="2375100"/>
            <a:ext cx="178200" cy="1782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531" name="Google Shape;531;p28"/>
          <p:cNvSpPr/>
          <p:nvPr/>
        </p:nvSpPr>
        <p:spPr>
          <a:xfrm>
            <a:off x="4123250" y="2418150"/>
            <a:ext cx="178200" cy="1782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532" name="Google Shape;532;p28"/>
          <p:cNvSpPr/>
          <p:nvPr/>
        </p:nvSpPr>
        <p:spPr>
          <a:xfrm>
            <a:off x="4275650" y="2139150"/>
            <a:ext cx="178200" cy="1782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533" name="Google Shape;533;p28"/>
          <p:cNvSpPr/>
          <p:nvPr/>
        </p:nvSpPr>
        <p:spPr>
          <a:xfrm>
            <a:off x="4496263" y="2596350"/>
            <a:ext cx="178200" cy="1782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534" name="Google Shape;534;p28"/>
          <p:cNvSpPr/>
          <p:nvPr/>
        </p:nvSpPr>
        <p:spPr>
          <a:xfrm>
            <a:off x="5076975" y="2666400"/>
            <a:ext cx="178200" cy="1782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535" name="Google Shape;535;p28"/>
          <p:cNvSpPr/>
          <p:nvPr/>
        </p:nvSpPr>
        <p:spPr>
          <a:xfrm>
            <a:off x="4742663" y="2981950"/>
            <a:ext cx="178200" cy="1782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536" name="Google Shape;536;p28"/>
          <p:cNvSpPr/>
          <p:nvPr/>
        </p:nvSpPr>
        <p:spPr>
          <a:xfrm>
            <a:off x="6988700" y="1889200"/>
            <a:ext cx="110600" cy="86675"/>
          </a:xfrm>
          <a:prstGeom prst="flowChartDecision">
            <a:avLst/>
          </a:prstGeom>
          <a:solidFill>
            <a:srgbClr val="FF0000"/>
          </a:solid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537" name="Google Shape;537;p28"/>
          <p:cNvSpPr/>
          <p:nvPr/>
        </p:nvSpPr>
        <p:spPr>
          <a:xfrm>
            <a:off x="6562925" y="2659313"/>
            <a:ext cx="110600" cy="86675"/>
          </a:xfrm>
          <a:prstGeom prst="flowChartDecision">
            <a:avLst/>
          </a:prstGeom>
          <a:solidFill>
            <a:srgbClr val="FF0000"/>
          </a:solid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538" name="Google Shape;538;p28"/>
          <p:cNvSpPr/>
          <p:nvPr/>
        </p:nvSpPr>
        <p:spPr>
          <a:xfrm>
            <a:off x="7672075" y="3145175"/>
            <a:ext cx="110600" cy="86675"/>
          </a:xfrm>
          <a:prstGeom prst="flowChartDecision">
            <a:avLst/>
          </a:prstGeom>
          <a:solidFill>
            <a:srgbClr val="FF0000"/>
          </a:solid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539" name="Google Shape;539;p28"/>
          <p:cNvSpPr/>
          <p:nvPr/>
        </p:nvSpPr>
        <p:spPr>
          <a:xfrm>
            <a:off x="6551600" y="2131525"/>
            <a:ext cx="110600" cy="86675"/>
          </a:xfrm>
          <a:prstGeom prst="flowChartDecision">
            <a:avLst/>
          </a:prstGeom>
          <a:solidFill>
            <a:srgbClr val="FF0000"/>
          </a:solid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540" name="Google Shape;540;p28"/>
          <p:cNvSpPr/>
          <p:nvPr/>
        </p:nvSpPr>
        <p:spPr>
          <a:xfrm>
            <a:off x="7580575" y="2517175"/>
            <a:ext cx="110600" cy="86675"/>
          </a:xfrm>
          <a:prstGeom prst="flowChartDecision">
            <a:avLst/>
          </a:prstGeom>
          <a:solidFill>
            <a:srgbClr val="FF0000"/>
          </a:solid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541" name="Google Shape;541;p28"/>
          <p:cNvSpPr/>
          <p:nvPr/>
        </p:nvSpPr>
        <p:spPr>
          <a:xfrm>
            <a:off x="7376825" y="2832863"/>
            <a:ext cx="110600" cy="86675"/>
          </a:xfrm>
          <a:prstGeom prst="flowChartDecision">
            <a:avLst/>
          </a:prstGeom>
          <a:solidFill>
            <a:srgbClr val="FF0000"/>
          </a:solid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542" name="Google Shape;542;p28"/>
          <p:cNvSpPr/>
          <p:nvPr/>
        </p:nvSpPr>
        <p:spPr>
          <a:xfrm>
            <a:off x="6988688" y="2375100"/>
            <a:ext cx="110600" cy="86675"/>
          </a:xfrm>
          <a:prstGeom prst="flowChartDecision">
            <a:avLst/>
          </a:prstGeom>
          <a:solidFill>
            <a:srgbClr val="FF0000"/>
          </a:solid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543" name="Google Shape;543;p28"/>
          <p:cNvSpPr/>
          <p:nvPr/>
        </p:nvSpPr>
        <p:spPr>
          <a:xfrm>
            <a:off x="7852150" y="2627125"/>
            <a:ext cx="110600" cy="86675"/>
          </a:xfrm>
          <a:prstGeom prst="flowChartDecision">
            <a:avLst/>
          </a:prstGeom>
          <a:solidFill>
            <a:srgbClr val="FF0000"/>
          </a:solid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544" name="Google Shape;544;p28"/>
          <p:cNvSpPr txBox="1"/>
          <p:nvPr/>
        </p:nvSpPr>
        <p:spPr>
          <a:xfrm>
            <a:off x="583550" y="4350275"/>
            <a:ext cx="3539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lt2"/>
                </a:solidFill>
                <a:latin typeface="Source Sans Pro"/>
                <a:ea typeface="Source Sans Pro"/>
                <a:cs typeface="Source Sans Pro"/>
                <a:sym typeface="Source Sans Pro"/>
              </a:rPr>
              <a:t>Dust</a:t>
            </a:r>
            <a:endParaRPr>
              <a:solidFill>
                <a:schemeClr val="lt2"/>
              </a:solidFill>
              <a:latin typeface="Source Sans Pro"/>
              <a:ea typeface="Source Sans Pro"/>
              <a:cs typeface="Source Sans Pro"/>
              <a:sym typeface="Source Sans Pro"/>
            </a:endParaRPr>
          </a:p>
        </p:txBody>
      </p:sp>
      <p:sp>
        <p:nvSpPr>
          <p:cNvPr id="545" name="Google Shape;545;p28"/>
          <p:cNvSpPr/>
          <p:nvPr/>
        </p:nvSpPr>
        <p:spPr>
          <a:xfrm>
            <a:off x="356850" y="4517175"/>
            <a:ext cx="178200" cy="1782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546" name="Google Shape;546;p28"/>
          <p:cNvSpPr/>
          <p:nvPr/>
        </p:nvSpPr>
        <p:spPr>
          <a:xfrm>
            <a:off x="390650" y="4803625"/>
            <a:ext cx="110600" cy="86675"/>
          </a:xfrm>
          <a:prstGeom prst="flowChartDecision">
            <a:avLst/>
          </a:prstGeom>
          <a:solidFill>
            <a:srgbClr val="FF0000"/>
          </a:solid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547" name="Google Shape;547;p28"/>
          <p:cNvSpPr txBox="1"/>
          <p:nvPr/>
        </p:nvSpPr>
        <p:spPr>
          <a:xfrm>
            <a:off x="583550" y="4613100"/>
            <a:ext cx="3539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lt2"/>
                </a:solidFill>
                <a:latin typeface="Source Sans Pro"/>
                <a:ea typeface="Source Sans Pro"/>
                <a:cs typeface="Source Sans Pro"/>
                <a:sym typeface="Source Sans Pro"/>
              </a:rPr>
              <a:t>Atomic metal</a:t>
            </a:r>
            <a:endParaRPr>
              <a:solidFill>
                <a:schemeClr val="lt2"/>
              </a:solidFill>
              <a:latin typeface="Source Sans Pro"/>
              <a:ea typeface="Source Sans Pro"/>
              <a:cs typeface="Source Sans Pro"/>
              <a:sym typeface="Source Sans Pro"/>
            </a:endParaRPr>
          </a:p>
        </p:txBody>
      </p:sp>
      <p:sp>
        <p:nvSpPr>
          <p:cNvPr id="548" name="Google Shape;548;p28"/>
          <p:cNvSpPr/>
          <p:nvPr/>
        </p:nvSpPr>
        <p:spPr>
          <a:xfrm>
            <a:off x="1126850" y="2812450"/>
            <a:ext cx="562800" cy="562800"/>
          </a:xfrm>
          <a:prstGeom prst="ellipse">
            <a:avLst/>
          </a:prstGeom>
          <a:solidFill>
            <a:srgbClr val="FF0000"/>
          </a:solidFill>
          <a:ln w="9525" cap="flat" cmpd="sng">
            <a:solidFill>
              <a:srgbClr val="CC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549" name="Google Shape;549;p28"/>
          <p:cNvSpPr/>
          <p:nvPr/>
        </p:nvSpPr>
        <p:spPr>
          <a:xfrm>
            <a:off x="3633038" y="2440950"/>
            <a:ext cx="1139454" cy="1183788"/>
          </a:xfrm>
          <a:prstGeom prst="irregularSeal1">
            <a:avLst/>
          </a:prstGeom>
          <a:solidFill>
            <a:srgbClr val="F1C232"/>
          </a:solidFill>
          <a:ln w="9525" cap="flat" cmpd="sng">
            <a:solidFill>
              <a:srgbClr val="7F6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550" name="Google Shape;550;p28"/>
          <p:cNvSpPr/>
          <p:nvPr/>
        </p:nvSpPr>
        <p:spPr>
          <a:xfrm>
            <a:off x="6788625" y="3004750"/>
            <a:ext cx="178200" cy="178200"/>
          </a:xfrm>
          <a:prstGeom prst="ellipse">
            <a:avLst/>
          </a:prstGeom>
          <a:solidFill>
            <a:schemeClr val="dk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551" name="Google Shape;551;p28"/>
          <p:cNvSpPr txBox="1"/>
          <p:nvPr/>
        </p:nvSpPr>
        <p:spPr>
          <a:xfrm>
            <a:off x="583550" y="4075063"/>
            <a:ext cx="3539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dirty="0">
                <a:solidFill>
                  <a:schemeClr val="lt2"/>
                </a:solidFill>
                <a:latin typeface="Source Sans Pro"/>
                <a:ea typeface="Source Sans Pro"/>
                <a:cs typeface="Source Sans Pro"/>
                <a:sym typeface="Source Sans Pro"/>
              </a:rPr>
              <a:t>Red supergiant</a:t>
            </a:r>
            <a:endParaRPr dirty="0">
              <a:solidFill>
                <a:schemeClr val="lt2"/>
              </a:solidFill>
              <a:latin typeface="Source Sans Pro"/>
              <a:ea typeface="Source Sans Pro"/>
              <a:cs typeface="Source Sans Pro"/>
              <a:sym typeface="Source Sans Pro"/>
            </a:endParaRPr>
          </a:p>
        </p:txBody>
      </p:sp>
      <p:sp>
        <p:nvSpPr>
          <p:cNvPr id="552" name="Google Shape;552;p28"/>
          <p:cNvSpPr/>
          <p:nvPr/>
        </p:nvSpPr>
        <p:spPr>
          <a:xfrm>
            <a:off x="311700" y="4154113"/>
            <a:ext cx="268500" cy="268500"/>
          </a:xfrm>
          <a:prstGeom prst="ellipse">
            <a:avLst/>
          </a:prstGeom>
          <a:solidFill>
            <a:srgbClr val="FF0000"/>
          </a:solidFill>
          <a:ln w="9525" cap="flat" cmpd="sng">
            <a:solidFill>
              <a:srgbClr val="CC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553" name="Google Shape;553;p28"/>
          <p:cNvSpPr txBox="1"/>
          <p:nvPr/>
        </p:nvSpPr>
        <p:spPr>
          <a:xfrm>
            <a:off x="583550" y="3787413"/>
            <a:ext cx="3539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lt2"/>
                </a:solidFill>
                <a:latin typeface="Source Sans Pro"/>
                <a:ea typeface="Source Sans Pro"/>
                <a:cs typeface="Source Sans Pro"/>
                <a:sym typeface="Source Sans Pro"/>
              </a:rPr>
              <a:t>Supernova</a:t>
            </a:r>
            <a:endParaRPr>
              <a:solidFill>
                <a:schemeClr val="lt2"/>
              </a:solidFill>
              <a:latin typeface="Source Sans Pro"/>
              <a:ea typeface="Source Sans Pro"/>
              <a:cs typeface="Source Sans Pro"/>
              <a:sym typeface="Source Sans Pro"/>
            </a:endParaRPr>
          </a:p>
        </p:txBody>
      </p:sp>
      <p:sp>
        <p:nvSpPr>
          <p:cNvPr id="554" name="Google Shape;554;p28"/>
          <p:cNvSpPr/>
          <p:nvPr/>
        </p:nvSpPr>
        <p:spPr>
          <a:xfrm>
            <a:off x="311703" y="3819202"/>
            <a:ext cx="268488" cy="278964"/>
          </a:xfrm>
          <a:prstGeom prst="irregularSeal1">
            <a:avLst/>
          </a:prstGeom>
          <a:solidFill>
            <a:srgbClr val="F1C232"/>
          </a:solidFill>
          <a:ln w="9525" cap="flat" cmpd="sng">
            <a:solidFill>
              <a:srgbClr val="7F6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Shape 558"/>
        <p:cNvGrpSpPr/>
        <p:nvPr/>
      </p:nvGrpSpPr>
      <p:grpSpPr>
        <a:xfrm>
          <a:off x="0" y="0"/>
          <a:ext cx="0" cy="0"/>
          <a:chOff x="0" y="0"/>
          <a:chExt cx="0" cy="0"/>
        </a:xfrm>
      </p:grpSpPr>
      <p:sp>
        <p:nvSpPr>
          <p:cNvPr id="559" name="Google Shape;559;p29"/>
          <p:cNvSpPr txBox="1">
            <a:spLocks noGrp="1"/>
          </p:cNvSpPr>
          <p:nvPr>
            <p:ph type="title"/>
          </p:nvPr>
        </p:nvSpPr>
        <p:spPr>
          <a:xfrm>
            <a:off x="311700" y="445025"/>
            <a:ext cx="6279300" cy="623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Dust destruction by supernova shock waves</a:t>
            </a:r>
            <a:endParaRPr dirty="0"/>
          </a:p>
        </p:txBody>
      </p:sp>
      <p:pic>
        <p:nvPicPr>
          <p:cNvPr id="560" name="Google Shape;560;p29"/>
          <p:cNvPicPr preferRelativeResize="0"/>
          <p:nvPr/>
        </p:nvPicPr>
        <p:blipFill rotWithShape="1">
          <a:blip r:embed="rId3">
            <a:alphaModFix/>
          </a:blip>
          <a:srcRect l="58807" r="21990"/>
          <a:stretch/>
        </p:blipFill>
        <p:spPr>
          <a:xfrm>
            <a:off x="6591000" y="167900"/>
            <a:ext cx="2441873" cy="946825"/>
          </a:xfrm>
          <a:prstGeom prst="rect">
            <a:avLst/>
          </a:prstGeom>
          <a:noFill/>
          <a:ln>
            <a:noFill/>
          </a:ln>
        </p:spPr>
      </p:pic>
      <p:sp>
        <p:nvSpPr>
          <p:cNvPr id="561" name="Google Shape;561;p29"/>
          <p:cNvSpPr/>
          <p:nvPr/>
        </p:nvSpPr>
        <p:spPr>
          <a:xfrm>
            <a:off x="948650" y="2436000"/>
            <a:ext cx="178200" cy="1782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562" name="Google Shape;562;p29"/>
          <p:cNvSpPr/>
          <p:nvPr/>
        </p:nvSpPr>
        <p:spPr>
          <a:xfrm>
            <a:off x="699550" y="2867400"/>
            <a:ext cx="178200" cy="1782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563" name="Google Shape;563;p29"/>
          <p:cNvSpPr/>
          <p:nvPr/>
        </p:nvSpPr>
        <p:spPr>
          <a:xfrm>
            <a:off x="1917125" y="1991100"/>
            <a:ext cx="178200" cy="1782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564" name="Google Shape;564;p29"/>
          <p:cNvSpPr/>
          <p:nvPr/>
        </p:nvSpPr>
        <p:spPr>
          <a:xfrm>
            <a:off x="1475900" y="2009550"/>
            <a:ext cx="178200" cy="1782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565" name="Google Shape;565;p29"/>
          <p:cNvSpPr/>
          <p:nvPr/>
        </p:nvSpPr>
        <p:spPr>
          <a:xfrm>
            <a:off x="2251413" y="2397900"/>
            <a:ext cx="178200" cy="1782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566" name="Google Shape;566;p29"/>
          <p:cNvSpPr/>
          <p:nvPr/>
        </p:nvSpPr>
        <p:spPr>
          <a:xfrm>
            <a:off x="1475900" y="2440950"/>
            <a:ext cx="178200" cy="1782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567" name="Google Shape;567;p29"/>
          <p:cNvSpPr/>
          <p:nvPr/>
        </p:nvSpPr>
        <p:spPr>
          <a:xfrm>
            <a:off x="1628300" y="2161950"/>
            <a:ext cx="178200" cy="1782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568" name="Google Shape;568;p29"/>
          <p:cNvSpPr/>
          <p:nvPr/>
        </p:nvSpPr>
        <p:spPr>
          <a:xfrm>
            <a:off x="1848913" y="2619150"/>
            <a:ext cx="178200" cy="1782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569" name="Google Shape;569;p29"/>
          <p:cNvSpPr/>
          <p:nvPr/>
        </p:nvSpPr>
        <p:spPr>
          <a:xfrm>
            <a:off x="2429625" y="2689200"/>
            <a:ext cx="178200" cy="1782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570" name="Google Shape;570;p29"/>
          <p:cNvSpPr/>
          <p:nvPr/>
        </p:nvSpPr>
        <p:spPr>
          <a:xfrm>
            <a:off x="2095313" y="3004750"/>
            <a:ext cx="178200" cy="1782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571" name="Google Shape;571;p29"/>
          <p:cNvSpPr/>
          <p:nvPr/>
        </p:nvSpPr>
        <p:spPr>
          <a:xfrm>
            <a:off x="2867738" y="2397900"/>
            <a:ext cx="460800" cy="347700"/>
          </a:xfrm>
          <a:prstGeom prst="rightArrow">
            <a:avLst>
              <a:gd name="adj1" fmla="val 50000"/>
              <a:gd name="adj2" fmla="val 50000"/>
            </a:avLst>
          </a:prstGeom>
          <a:solidFill>
            <a:srgbClr val="20124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572" name="Google Shape;572;p29"/>
          <p:cNvSpPr/>
          <p:nvPr/>
        </p:nvSpPr>
        <p:spPr>
          <a:xfrm>
            <a:off x="5522613" y="2397900"/>
            <a:ext cx="460800" cy="347700"/>
          </a:xfrm>
          <a:prstGeom prst="rightArrow">
            <a:avLst>
              <a:gd name="adj1" fmla="val 50000"/>
              <a:gd name="adj2" fmla="val 50000"/>
            </a:avLst>
          </a:prstGeom>
          <a:solidFill>
            <a:srgbClr val="20124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573" name="Google Shape;573;p29"/>
          <p:cNvSpPr/>
          <p:nvPr/>
        </p:nvSpPr>
        <p:spPr>
          <a:xfrm>
            <a:off x="7675138" y="2204725"/>
            <a:ext cx="178200" cy="1782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574" name="Google Shape;574;p29"/>
          <p:cNvSpPr/>
          <p:nvPr/>
        </p:nvSpPr>
        <p:spPr>
          <a:xfrm>
            <a:off x="6239675" y="2397900"/>
            <a:ext cx="178200" cy="1782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575" name="Google Shape;575;p29"/>
          <p:cNvSpPr/>
          <p:nvPr/>
        </p:nvSpPr>
        <p:spPr>
          <a:xfrm>
            <a:off x="6610425" y="1797925"/>
            <a:ext cx="178200" cy="1782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576" name="Google Shape;576;p29"/>
          <p:cNvSpPr/>
          <p:nvPr/>
        </p:nvSpPr>
        <p:spPr>
          <a:xfrm>
            <a:off x="7376813" y="1843438"/>
            <a:ext cx="178200" cy="1782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577" name="Google Shape;577;p29"/>
          <p:cNvSpPr/>
          <p:nvPr/>
        </p:nvSpPr>
        <p:spPr>
          <a:xfrm>
            <a:off x="3596000" y="2413200"/>
            <a:ext cx="178200" cy="1782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578" name="Google Shape;578;p29"/>
          <p:cNvSpPr/>
          <p:nvPr/>
        </p:nvSpPr>
        <p:spPr>
          <a:xfrm>
            <a:off x="3419000" y="2867400"/>
            <a:ext cx="178200" cy="1782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579" name="Google Shape;579;p29"/>
          <p:cNvSpPr/>
          <p:nvPr/>
        </p:nvSpPr>
        <p:spPr>
          <a:xfrm>
            <a:off x="4564475" y="1968300"/>
            <a:ext cx="178200" cy="1782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580" name="Google Shape;580;p29"/>
          <p:cNvSpPr/>
          <p:nvPr/>
        </p:nvSpPr>
        <p:spPr>
          <a:xfrm>
            <a:off x="4123250" y="1986750"/>
            <a:ext cx="178200" cy="1782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581" name="Google Shape;581;p29"/>
          <p:cNvSpPr/>
          <p:nvPr/>
        </p:nvSpPr>
        <p:spPr>
          <a:xfrm>
            <a:off x="4898763" y="2375100"/>
            <a:ext cx="178200" cy="1782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582" name="Google Shape;582;p29"/>
          <p:cNvSpPr/>
          <p:nvPr/>
        </p:nvSpPr>
        <p:spPr>
          <a:xfrm>
            <a:off x="4123250" y="2418150"/>
            <a:ext cx="178200" cy="1782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583" name="Google Shape;583;p29"/>
          <p:cNvSpPr/>
          <p:nvPr/>
        </p:nvSpPr>
        <p:spPr>
          <a:xfrm>
            <a:off x="4275650" y="2139150"/>
            <a:ext cx="178200" cy="1782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584" name="Google Shape;584;p29"/>
          <p:cNvSpPr/>
          <p:nvPr/>
        </p:nvSpPr>
        <p:spPr>
          <a:xfrm>
            <a:off x="4496263" y="2596350"/>
            <a:ext cx="178200" cy="1782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585" name="Google Shape;585;p29"/>
          <p:cNvSpPr/>
          <p:nvPr/>
        </p:nvSpPr>
        <p:spPr>
          <a:xfrm>
            <a:off x="5076975" y="2666400"/>
            <a:ext cx="178200" cy="1782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586" name="Google Shape;586;p29"/>
          <p:cNvSpPr/>
          <p:nvPr/>
        </p:nvSpPr>
        <p:spPr>
          <a:xfrm>
            <a:off x="4742663" y="2981950"/>
            <a:ext cx="178200" cy="1782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587" name="Google Shape;587;p29"/>
          <p:cNvSpPr/>
          <p:nvPr/>
        </p:nvSpPr>
        <p:spPr>
          <a:xfrm>
            <a:off x="6988700" y="1889200"/>
            <a:ext cx="110600" cy="86675"/>
          </a:xfrm>
          <a:prstGeom prst="flowChartDecision">
            <a:avLst/>
          </a:prstGeom>
          <a:solidFill>
            <a:srgbClr val="FF0000"/>
          </a:solid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588" name="Google Shape;588;p29"/>
          <p:cNvSpPr/>
          <p:nvPr/>
        </p:nvSpPr>
        <p:spPr>
          <a:xfrm>
            <a:off x="6562925" y="2659313"/>
            <a:ext cx="110600" cy="86675"/>
          </a:xfrm>
          <a:prstGeom prst="flowChartDecision">
            <a:avLst/>
          </a:prstGeom>
          <a:solidFill>
            <a:srgbClr val="FF0000"/>
          </a:solid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589" name="Google Shape;589;p29"/>
          <p:cNvSpPr/>
          <p:nvPr/>
        </p:nvSpPr>
        <p:spPr>
          <a:xfrm>
            <a:off x="7672075" y="3145175"/>
            <a:ext cx="110600" cy="86675"/>
          </a:xfrm>
          <a:prstGeom prst="flowChartDecision">
            <a:avLst/>
          </a:prstGeom>
          <a:solidFill>
            <a:srgbClr val="FF0000"/>
          </a:solid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590" name="Google Shape;590;p29"/>
          <p:cNvSpPr/>
          <p:nvPr/>
        </p:nvSpPr>
        <p:spPr>
          <a:xfrm>
            <a:off x="6551600" y="2131525"/>
            <a:ext cx="110600" cy="86675"/>
          </a:xfrm>
          <a:prstGeom prst="flowChartDecision">
            <a:avLst/>
          </a:prstGeom>
          <a:solidFill>
            <a:srgbClr val="FF0000"/>
          </a:solid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591" name="Google Shape;591;p29"/>
          <p:cNvSpPr/>
          <p:nvPr/>
        </p:nvSpPr>
        <p:spPr>
          <a:xfrm>
            <a:off x="7580575" y="2517175"/>
            <a:ext cx="110600" cy="86675"/>
          </a:xfrm>
          <a:prstGeom prst="flowChartDecision">
            <a:avLst/>
          </a:prstGeom>
          <a:solidFill>
            <a:srgbClr val="FF0000"/>
          </a:solid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592" name="Google Shape;592;p29"/>
          <p:cNvSpPr/>
          <p:nvPr/>
        </p:nvSpPr>
        <p:spPr>
          <a:xfrm>
            <a:off x="7376825" y="2832863"/>
            <a:ext cx="110600" cy="86675"/>
          </a:xfrm>
          <a:prstGeom prst="flowChartDecision">
            <a:avLst/>
          </a:prstGeom>
          <a:solidFill>
            <a:srgbClr val="FF0000"/>
          </a:solid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593" name="Google Shape;593;p29"/>
          <p:cNvSpPr/>
          <p:nvPr/>
        </p:nvSpPr>
        <p:spPr>
          <a:xfrm>
            <a:off x="6988688" y="2375100"/>
            <a:ext cx="110600" cy="86675"/>
          </a:xfrm>
          <a:prstGeom prst="flowChartDecision">
            <a:avLst/>
          </a:prstGeom>
          <a:solidFill>
            <a:srgbClr val="FF0000"/>
          </a:solid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594" name="Google Shape;594;p29"/>
          <p:cNvSpPr/>
          <p:nvPr/>
        </p:nvSpPr>
        <p:spPr>
          <a:xfrm>
            <a:off x="7852150" y="2627125"/>
            <a:ext cx="110600" cy="86675"/>
          </a:xfrm>
          <a:prstGeom prst="flowChartDecision">
            <a:avLst/>
          </a:prstGeom>
          <a:solidFill>
            <a:srgbClr val="FF0000"/>
          </a:solid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595" name="Google Shape;595;p29"/>
          <p:cNvSpPr txBox="1"/>
          <p:nvPr/>
        </p:nvSpPr>
        <p:spPr>
          <a:xfrm>
            <a:off x="583550" y="4350275"/>
            <a:ext cx="3539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lt2"/>
                </a:solidFill>
                <a:latin typeface="Source Sans Pro"/>
                <a:ea typeface="Source Sans Pro"/>
                <a:cs typeface="Source Sans Pro"/>
                <a:sym typeface="Source Sans Pro"/>
              </a:rPr>
              <a:t>Dust</a:t>
            </a:r>
            <a:endParaRPr>
              <a:solidFill>
                <a:schemeClr val="lt2"/>
              </a:solidFill>
              <a:latin typeface="Source Sans Pro"/>
              <a:ea typeface="Source Sans Pro"/>
              <a:cs typeface="Source Sans Pro"/>
              <a:sym typeface="Source Sans Pro"/>
            </a:endParaRPr>
          </a:p>
        </p:txBody>
      </p:sp>
      <p:sp>
        <p:nvSpPr>
          <p:cNvPr id="596" name="Google Shape;596;p29"/>
          <p:cNvSpPr/>
          <p:nvPr/>
        </p:nvSpPr>
        <p:spPr>
          <a:xfrm>
            <a:off x="356850" y="4517175"/>
            <a:ext cx="178200" cy="1782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597" name="Google Shape;597;p29"/>
          <p:cNvSpPr/>
          <p:nvPr/>
        </p:nvSpPr>
        <p:spPr>
          <a:xfrm>
            <a:off x="390650" y="4803625"/>
            <a:ext cx="110600" cy="86675"/>
          </a:xfrm>
          <a:prstGeom prst="flowChartDecision">
            <a:avLst/>
          </a:prstGeom>
          <a:solidFill>
            <a:srgbClr val="FF0000"/>
          </a:solid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598" name="Google Shape;598;p29"/>
          <p:cNvSpPr txBox="1"/>
          <p:nvPr/>
        </p:nvSpPr>
        <p:spPr>
          <a:xfrm>
            <a:off x="583550" y="4613100"/>
            <a:ext cx="3539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lt2"/>
                </a:solidFill>
                <a:latin typeface="Source Sans Pro"/>
                <a:ea typeface="Source Sans Pro"/>
                <a:cs typeface="Source Sans Pro"/>
                <a:sym typeface="Source Sans Pro"/>
              </a:rPr>
              <a:t>Atomic metal</a:t>
            </a:r>
            <a:endParaRPr>
              <a:solidFill>
                <a:schemeClr val="lt2"/>
              </a:solidFill>
              <a:latin typeface="Source Sans Pro"/>
              <a:ea typeface="Source Sans Pro"/>
              <a:cs typeface="Source Sans Pro"/>
              <a:sym typeface="Source Sans Pro"/>
            </a:endParaRPr>
          </a:p>
        </p:txBody>
      </p:sp>
      <p:sp>
        <p:nvSpPr>
          <p:cNvPr id="599" name="Google Shape;599;p29"/>
          <p:cNvSpPr/>
          <p:nvPr/>
        </p:nvSpPr>
        <p:spPr>
          <a:xfrm>
            <a:off x="1126850" y="2812450"/>
            <a:ext cx="562800" cy="562800"/>
          </a:xfrm>
          <a:prstGeom prst="ellipse">
            <a:avLst/>
          </a:prstGeom>
          <a:solidFill>
            <a:srgbClr val="FF0000"/>
          </a:solidFill>
          <a:ln w="9525" cap="flat" cmpd="sng">
            <a:solidFill>
              <a:srgbClr val="CC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600" name="Google Shape;600;p29"/>
          <p:cNvSpPr/>
          <p:nvPr/>
        </p:nvSpPr>
        <p:spPr>
          <a:xfrm>
            <a:off x="3633038" y="2440950"/>
            <a:ext cx="1139454" cy="1183788"/>
          </a:xfrm>
          <a:prstGeom prst="irregularSeal1">
            <a:avLst/>
          </a:prstGeom>
          <a:solidFill>
            <a:srgbClr val="F1C232"/>
          </a:solidFill>
          <a:ln w="9525" cap="flat" cmpd="sng">
            <a:solidFill>
              <a:srgbClr val="7F6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601" name="Google Shape;601;p29"/>
          <p:cNvSpPr/>
          <p:nvPr/>
        </p:nvSpPr>
        <p:spPr>
          <a:xfrm>
            <a:off x="6788625" y="3004750"/>
            <a:ext cx="178200" cy="178200"/>
          </a:xfrm>
          <a:prstGeom prst="ellipse">
            <a:avLst/>
          </a:prstGeom>
          <a:solidFill>
            <a:schemeClr val="dk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602" name="Google Shape;602;p29"/>
          <p:cNvSpPr txBox="1"/>
          <p:nvPr/>
        </p:nvSpPr>
        <p:spPr>
          <a:xfrm>
            <a:off x="583550" y="4075063"/>
            <a:ext cx="3539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lt2"/>
                </a:solidFill>
                <a:latin typeface="Source Sans Pro"/>
                <a:ea typeface="Source Sans Pro"/>
                <a:cs typeface="Source Sans Pro"/>
                <a:sym typeface="Source Sans Pro"/>
              </a:rPr>
              <a:t>Red supergiant</a:t>
            </a:r>
            <a:endParaRPr>
              <a:solidFill>
                <a:schemeClr val="lt2"/>
              </a:solidFill>
              <a:latin typeface="Source Sans Pro"/>
              <a:ea typeface="Source Sans Pro"/>
              <a:cs typeface="Source Sans Pro"/>
              <a:sym typeface="Source Sans Pro"/>
            </a:endParaRPr>
          </a:p>
        </p:txBody>
      </p:sp>
      <p:sp>
        <p:nvSpPr>
          <p:cNvPr id="603" name="Google Shape;603;p29"/>
          <p:cNvSpPr/>
          <p:nvPr/>
        </p:nvSpPr>
        <p:spPr>
          <a:xfrm>
            <a:off x="311700" y="4154113"/>
            <a:ext cx="268500" cy="268500"/>
          </a:xfrm>
          <a:prstGeom prst="ellipse">
            <a:avLst/>
          </a:prstGeom>
          <a:solidFill>
            <a:srgbClr val="FF0000"/>
          </a:solidFill>
          <a:ln w="9525" cap="flat" cmpd="sng">
            <a:solidFill>
              <a:srgbClr val="CC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604" name="Google Shape;604;p29"/>
          <p:cNvSpPr txBox="1"/>
          <p:nvPr/>
        </p:nvSpPr>
        <p:spPr>
          <a:xfrm>
            <a:off x="583550" y="3787413"/>
            <a:ext cx="3539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lt2"/>
                </a:solidFill>
                <a:latin typeface="Source Sans Pro"/>
                <a:ea typeface="Source Sans Pro"/>
                <a:cs typeface="Source Sans Pro"/>
                <a:sym typeface="Source Sans Pro"/>
              </a:rPr>
              <a:t>Supernova</a:t>
            </a:r>
            <a:endParaRPr>
              <a:solidFill>
                <a:schemeClr val="lt2"/>
              </a:solidFill>
              <a:latin typeface="Source Sans Pro"/>
              <a:ea typeface="Source Sans Pro"/>
              <a:cs typeface="Source Sans Pro"/>
              <a:sym typeface="Source Sans Pro"/>
            </a:endParaRPr>
          </a:p>
        </p:txBody>
      </p:sp>
      <p:sp>
        <p:nvSpPr>
          <p:cNvPr id="605" name="Google Shape;605;p29"/>
          <p:cNvSpPr/>
          <p:nvPr/>
        </p:nvSpPr>
        <p:spPr>
          <a:xfrm>
            <a:off x="311703" y="3819202"/>
            <a:ext cx="268488" cy="278964"/>
          </a:xfrm>
          <a:prstGeom prst="irregularSeal1">
            <a:avLst/>
          </a:prstGeom>
          <a:solidFill>
            <a:srgbClr val="F1C232"/>
          </a:solidFill>
          <a:ln w="9525" cap="flat" cmpd="sng">
            <a:solidFill>
              <a:srgbClr val="7F6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pic>
        <p:nvPicPr>
          <p:cNvPr id="606" name="Google Shape;606;p29"/>
          <p:cNvPicPr preferRelativeResize="0"/>
          <p:nvPr/>
        </p:nvPicPr>
        <p:blipFill>
          <a:blip r:embed="rId4">
            <a:alphaModFix/>
          </a:blip>
          <a:stretch>
            <a:fillRect/>
          </a:stretch>
        </p:blipFill>
        <p:spPr>
          <a:xfrm>
            <a:off x="2195700" y="3819200"/>
            <a:ext cx="2441875" cy="715549"/>
          </a:xfrm>
          <a:prstGeom prst="rect">
            <a:avLst/>
          </a:prstGeom>
          <a:noFill/>
          <a:ln>
            <a:noFill/>
          </a:ln>
        </p:spPr>
      </p:pic>
      <p:pic>
        <p:nvPicPr>
          <p:cNvPr id="607" name="Google Shape;607;p29"/>
          <p:cNvPicPr preferRelativeResize="0"/>
          <p:nvPr/>
        </p:nvPicPr>
        <p:blipFill rotWithShape="1">
          <a:blip r:embed="rId5">
            <a:alphaModFix/>
          </a:blip>
          <a:srcRect r="17810"/>
          <a:stretch/>
        </p:blipFill>
        <p:spPr>
          <a:xfrm>
            <a:off x="4758411" y="3819200"/>
            <a:ext cx="1212250" cy="715550"/>
          </a:xfrm>
          <a:prstGeom prst="rect">
            <a:avLst/>
          </a:prstGeom>
          <a:noFill/>
          <a:ln>
            <a:noFill/>
          </a:ln>
        </p:spPr>
      </p:pic>
      <p:sp>
        <p:nvSpPr>
          <p:cNvPr id="608" name="Google Shape;608;p29"/>
          <p:cNvSpPr txBox="1"/>
          <p:nvPr/>
        </p:nvSpPr>
        <p:spPr>
          <a:xfrm>
            <a:off x="2115488" y="4646850"/>
            <a:ext cx="4193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lt2"/>
                </a:solidFill>
                <a:latin typeface="Source Sans Pro"/>
                <a:ea typeface="Source Sans Pro"/>
                <a:cs typeface="Source Sans Pro"/>
                <a:sym typeface="Source Sans Pro"/>
              </a:rPr>
              <a:t>Equation from Davé et al (2019)</a:t>
            </a:r>
            <a:endParaRPr>
              <a:solidFill>
                <a:schemeClr val="lt2"/>
              </a:solidFill>
              <a:latin typeface="Source Sans Pro"/>
              <a:ea typeface="Source Sans Pro"/>
              <a:cs typeface="Source Sans Pro"/>
              <a:sym typeface="Source Sans Pro"/>
            </a:endParaRPr>
          </a:p>
        </p:txBody>
      </p:sp>
      <p:sp>
        <p:nvSpPr>
          <p:cNvPr id="609" name="Google Shape;609;p29"/>
          <p:cNvSpPr txBox="1"/>
          <p:nvPr/>
        </p:nvSpPr>
        <p:spPr>
          <a:xfrm>
            <a:off x="6091500" y="3342600"/>
            <a:ext cx="2941500" cy="1800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500">
                <a:solidFill>
                  <a:schemeClr val="lt2"/>
                </a:solidFill>
                <a:latin typeface="Source Sans Pro"/>
                <a:ea typeface="Source Sans Pro"/>
                <a:cs typeface="Source Sans Pro"/>
                <a:sym typeface="Source Sans Pro"/>
              </a:rPr>
              <a:t>We calculate based on:</a:t>
            </a:r>
            <a:endParaRPr sz="1500">
              <a:solidFill>
                <a:schemeClr val="lt2"/>
              </a:solidFill>
              <a:latin typeface="Source Sans Pro"/>
              <a:ea typeface="Source Sans Pro"/>
              <a:cs typeface="Source Sans Pro"/>
              <a:sym typeface="Source Sans Pro"/>
            </a:endParaRPr>
          </a:p>
          <a:p>
            <a:pPr marL="457200" lvl="0" indent="-323850" algn="l" rtl="0">
              <a:spcBef>
                <a:spcPts val="0"/>
              </a:spcBef>
              <a:spcAft>
                <a:spcPts val="0"/>
              </a:spcAft>
              <a:buClr>
                <a:schemeClr val="lt2"/>
              </a:buClr>
              <a:buSzPts val="1500"/>
              <a:buFont typeface="Source Sans Pro"/>
              <a:buChar char="●"/>
            </a:pPr>
            <a:r>
              <a:rPr lang="en" sz="1500">
                <a:solidFill>
                  <a:schemeClr val="lt2"/>
                </a:solidFill>
                <a:latin typeface="Source Sans Pro"/>
                <a:ea typeface="Source Sans Pro"/>
                <a:cs typeface="Source Sans Pro"/>
                <a:sym typeface="Source Sans Pro"/>
              </a:rPr>
              <a:t>Local gas mass</a:t>
            </a:r>
            <a:endParaRPr sz="1500">
              <a:solidFill>
                <a:schemeClr val="lt2"/>
              </a:solidFill>
              <a:latin typeface="Source Sans Pro"/>
              <a:ea typeface="Source Sans Pro"/>
              <a:cs typeface="Source Sans Pro"/>
              <a:sym typeface="Source Sans Pro"/>
            </a:endParaRPr>
          </a:p>
          <a:p>
            <a:pPr marL="457200" lvl="0" indent="-323850" algn="l" rtl="0">
              <a:spcBef>
                <a:spcPts val="0"/>
              </a:spcBef>
              <a:spcAft>
                <a:spcPts val="0"/>
              </a:spcAft>
              <a:buClr>
                <a:schemeClr val="lt2"/>
              </a:buClr>
              <a:buSzPts val="1500"/>
              <a:buFont typeface="Source Sans Pro"/>
              <a:buChar char="●"/>
            </a:pPr>
            <a:r>
              <a:rPr lang="en" sz="1500">
                <a:solidFill>
                  <a:schemeClr val="lt2"/>
                </a:solidFill>
                <a:latin typeface="Source Sans Pro"/>
                <a:ea typeface="Source Sans Pro"/>
                <a:cs typeface="Source Sans Pro"/>
                <a:sym typeface="Source Sans Pro"/>
              </a:rPr>
              <a:t>Supernova destruction efficiency</a:t>
            </a:r>
            <a:endParaRPr sz="1500">
              <a:solidFill>
                <a:schemeClr val="lt2"/>
              </a:solidFill>
              <a:latin typeface="Source Sans Pro"/>
              <a:ea typeface="Source Sans Pro"/>
              <a:cs typeface="Source Sans Pro"/>
              <a:sym typeface="Source Sans Pro"/>
            </a:endParaRPr>
          </a:p>
          <a:p>
            <a:pPr marL="457200" lvl="0" indent="-323850" algn="l" rtl="0">
              <a:spcBef>
                <a:spcPts val="0"/>
              </a:spcBef>
              <a:spcAft>
                <a:spcPts val="0"/>
              </a:spcAft>
              <a:buClr>
                <a:schemeClr val="lt2"/>
              </a:buClr>
              <a:buSzPts val="1500"/>
              <a:buFont typeface="Source Sans Pro"/>
              <a:buChar char="●"/>
            </a:pPr>
            <a:r>
              <a:rPr lang="en" sz="1500">
                <a:solidFill>
                  <a:schemeClr val="lt2"/>
                </a:solidFill>
                <a:latin typeface="Source Sans Pro"/>
                <a:ea typeface="Source Sans Pro"/>
                <a:cs typeface="Source Sans Pro"/>
                <a:sym typeface="Source Sans Pro"/>
              </a:rPr>
              <a:t>Estimated local SN rate</a:t>
            </a:r>
            <a:endParaRPr sz="1500">
              <a:solidFill>
                <a:schemeClr val="lt2"/>
              </a:solidFill>
              <a:latin typeface="Source Sans Pro"/>
              <a:ea typeface="Source Sans Pro"/>
              <a:cs typeface="Source Sans Pro"/>
              <a:sym typeface="Source Sans Pro"/>
            </a:endParaRPr>
          </a:p>
          <a:p>
            <a:pPr marL="457200" lvl="0" indent="-323850" algn="l" rtl="0">
              <a:spcBef>
                <a:spcPts val="0"/>
              </a:spcBef>
              <a:spcAft>
                <a:spcPts val="0"/>
              </a:spcAft>
              <a:buClr>
                <a:schemeClr val="lt2"/>
              </a:buClr>
              <a:buSzPts val="1500"/>
              <a:buFont typeface="Source Sans Pro"/>
              <a:buChar char="●"/>
            </a:pPr>
            <a:r>
              <a:rPr lang="en" sz="1500">
                <a:solidFill>
                  <a:schemeClr val="lt2"/>
                </a:solidFill>
                <a:latin typeface="Source Sans Pro"/>
                <a:ea typeface="Source Sans Pro"/>
                <a:cs typeface="Source Sans Pro"/>
                <a:sym typeface="Source Sans Pro"/>
              </a:rPr>
              <a:t>Estimated mass of gas shocked to over 100 km s</a:t>
            </a:r>
            <a:r>
              <a:rPr lang="en" sz="1500" baseline="30000">
                <a:solidFill>
                  <a:schemeClr val="lt2"/>
                </a:solidFill>
                <a:latin typeface="Source Sans Pro"/>
                <a:ea typeface="Source Sans Pro"/>
                <a:cs typeface="Source Sans Pro"/>
                <a:sym typeface="Source Sans Pro"/>
              </a:rPr>
              <a:t>-1</a:t>
            </a:r>
            <a:endParaRPr sz="1500" baseline="30000">
              <a:solidFill>
                <a:schemeClr val="lt2"/>
              </a:solidFill>
              <a:latin typeface="Source Sans Pro"/>
              <a:ea typeface="Source Sans Pro"/>
              <a:cs typeface="Source Sans Pro"/>
              <a:sym typeface="Source Sans Pr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0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0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0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13"/>
        <p:cNvGrpSpPr/>
        <p:nvPr/>
      </p:nvGrpSpPr>
      <p:grpSpPr>
        <a:xfrm>
          <a:off x="0" y="0"/>
          <a:ext cx="0" cy="0"/>
          <a:chOff x="0" y="0"/>
          <a:chExt cx="0" cy="0"/>
        </a:xfrm>
      </p:grpSpPr>
      <p:sp>
        <p:nvSpPr>
          <p:cNvPr id="614" name="Google Shape;614;p30"/>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Simulating dust on a cosmological scale</a:t>
            </a:r>
            <a:endParaRPr dirty="0"/>
          </a:p>
        </p:txBody>
      </p:sp>
      <p:pic>
        <p:nvPicPr>
          <p:cNvPr id="615" name="Google Shape;615;p30"/>
          <p:cNvPicPr preferRelativeResize="0"/>
          <p:nvPr/>
        </p:nvPicPr>
        <p:blipFill rotWithShape="1">
          <a:blip r:embed="rId3">
            <a:alphaModFix/>
          </a:blip>
          <a:srcRect l="42954" r="41221"/>
          <a:stretch/>
        </p:blipFill>
        <p:spPr>
          <a:xfrm>
            <a:off x="2174875" y="2527500"/>
            <a:ext cx="2068625" cy="973325"/>
          </a:xfrm>
          <a:prstGeom prst="rect">
            <a:avLst/>
          </a:prstGeom>
          <a:noFill/>
          <a:ln>
            <a:noFill/>
          </a:ln>
        </p:spPr>
      </p:pic>
      <p:pic>
        <p:nvPicPr>
          <p:cNvPr id="616" name="Google Shape;616;p30"/>
          <p:cNvPicPr preferRelativeResize="0"/>
          <p:nvPr/>
        </p:nvPicPr>
        <p:blipFill rotWithShape="1">
          <a:blip r:embed="rId4">
            <a:alphaModFix/>
          </a:blip>
          <a:srcRect l="5222" r="54508"/>
          <a:stretch/>
        </p:blipFill>
        <p:spPr>
          <a:xfrm>
            <a:off x="5258825" y="2476238"/>
            <a:ext cx="2024525" cy="1024600"/>
          </a:xfrm>
          <a:prstGeom prst="rect">
            <a:avLst/>
          </a:prstGeom>
          <a:noFill/>
          <a:ln>
            <a:noFill/>
          </a:ln>
        </p:spPr>
      </p:pic>
      <p:pic>
        <p:nvPicPr>
          <p:cNvPr id="617" name="Google Shape;617;p30"/>
          <p:cNvPicPr preferRelativeResize="0"/>
          <p:nvPr/>
        </p:nvPicPr>
        <p:blipFill rotWithShape="1">
          <a:blip r:embed="rId3">
            <a:alphaModFix/>
          </a:blip>
          <a:srcRect r="87392"/>
          <a:stretch/>
        </p:blipFill>
        <p:spPr>
          <a:xfrm>
            <a:off x="1288800" y="1311300"/>
            <a:ext cx="1648125" cy="973325"/>
          </a:xfrm>
          <a:prstGeom prst="rect">
            <a:avLst/>
          </a:prstGeom>
          <a:noFill/>
          <a:ln>
            <a:noFill/>
          </a:ln>
        </p:spPr>
      </p:pic>
      <p:pic>
        <p:nvPicPr>
          <p:cNvPr id="618" name="Google Shape;618;p30"/>
          <p:cNvPicPr preferRelativeResize="0"/>
          <p:nvPr/>
        </p:nvPicPr>
        <p:blipFill rotWithShape="1">
          <a:blip r:embed="rId3">
            <a:alphaModFix/>
          </a:blip>
          <a:srcRect l="12569" r="76018"/>
          <a:stretch/>
        </p:blipFill>
        <p:spPr>
          <a:xfrm>
            <a:off x="3101425" y="1345950"/>
            <a:ext cx="1491798" cy="973325"/>
          </a:xfrm>
          <a:prstGeom prst="rect">
            <a:avLst/>
          </a:prstGeom>
          <a:noFill/>
          <a:ln>
            <a:noFill/>
          </a:ln>
        </p:spPr>
      </p:pic>
      <p:pic>
        <p:nvPicPr>
          <p:cNvPr id="619" name="Google Shape;619;p30"/>
          <p:cNvPicPr preferRelativeResize="0"/>
          <p:nvPr/>
        </p:nvPicPr>
        <p:blipFill rotWithShape="1">
          <a:blip r:embed="rId3">
            <a:alphaModFix/>
          </a:blip>
          <a:srcRect l="26377" r="59187"/>
          <a:stretch/>
        </p:blipFill>
        <p:spPr>
          <a:xfrm>
            <a:off x="5659425" y="1311300"/>
            <a:ext cx="1886998" cy="973325"/>
          </a:xfrm>
          <a:prstGeom prst="rect">
            <a:avLst/>
          </a:prstGeom>
          <a:noFill/>
          <a:ln>
            <a:noFill/>
          </a:ln>
        </p:spPr>
      </p:pic>
      <p:pic>
        <p:nvPicPr>
          <p:cNvPr id="620" name="Google Shape;620;p30"/>
          <p:cNvPicPr preferRelativeResize="0"/>
          <p:nvPr/>
        </p:nvPicPr>
        <p:blipFill rotWithShape="1">
          <a:blip r:embed="rId4">
            <a:alphaModFix/>
          </a:blip>
          <a:srcRect l="51587"/>
          <a:stretch/>
        </p:blipFill>
        <p:spPr>
          <a:xfrm>
            <a:off x="4123150" y="3831275"/>
            <a:ext cx="2433950" cy="1024600"/>
          </a:xfrm>
          <a:prstGeom prst="rect">
            <a:avLst/>
          </a:prstGeom>
          <a:noFill/>
          <a:ln>
            <a:noFill/>
          </a:ln>
        </p:spPr>
      </p:pic>
      <p:pic>
        <p:nvPicPr>
          <p:cNvPr id="621" name="Google Shape;621;p30"/>
          <p:cNvPicPr preferRelativeResize="0"/>
          <p:nvPr/>
        </p:nvPicPr>
        <p:blipFill rotWithShape="1">
          <a:blip r:embed="rId3">
            <a:alphaModFix/>
          </a:blip>
          <a:srcRect l="23987" r="73595"/>
          <a:stretch/>
        </p:blipFill>
        <p:spPr>
          <a:xfrm>
            <a:off x="5080650" y="1345950"/>
            <a:ext cx="315873" cy="973325"/>
          </a:xfrm>
          <a:prstGeom prst="rect">
            <a:avLst/>
          </a:prstGeom>
          <a:noFill/>
          <a:ln>
            <a:noFill/>
          </a:ln>
        </p:spPr>
      </p:pic>
      <p:pic>
        <p:nvPicPr>
          <p:cNvPr id="622" name="Google Shape;622;p30"/>
          <p:cNvPicPr preferRelativeResize="0"/>
          <p:nvPr/>
        </p:nvPicPr>
        <p:blipFill rotWithShape="1">
          <a:blip r:embed="rId3">
            <a:alphaModFix/>
          </a:blip>
          <a:srcRect l="40733" r="56849"/>
          <a:stretch/>
        </p:blipFill>
        <p:spPr>
          <a:xfrm>
            <a:off x="1699275" y="2553138"/>
            <a:ext cx="315873" cy="973325"/>
          </a:xfrm>
          <a:prstGeom prst="rect">
            <a:avLst/>
          </a:prstGeom>
          <a:noFill/>
          <a:ln>
            <a:noFill/>
          </a:ln>
        </p:spPr>
      </p:pic>
      <p:pic>
        <p:nvPicPr>
          <p:cNvPr id="623" name="Google Shape;623;p30"/>
          <p:cNvPicPr preferRelativeResize="0"/>
          <p:nvPr/>
        </p:nvPicPr>
        <p:blipFill rotWithShape="1">
          <a:blip r:embed="rId3">
            <a:alphaModFix/>
          </a:blip>
          <a:srcRect l="40733" r="56849"/>
          <a:stretch/>
        </p:blipFill>
        <p:spPr>
          <a:xfrm>
            <a:off x="4593237" y="2553138"/>
            <a:ext cx="315873" cy="973325"/>
          </a:xfrm>
          <a:prstGeom prst="rect">
            <a:avLst/>
          </a:prstGeom>
          <a:noFill/>
          <a:ln>
            <a:noFill/>
          </a:ln>
        </p:spPr>
      </p:pic>
      <p:pic>
        <p:nvPicPr>
          <p:cNvPr id="624" name="Google Shape;624;p30"/>
          <p:cNvPicPr preferRelativeResize="0"/>
          <p:nvPr/>
        </p:nvPicPr>
        <p:blipFill rotWithShape="1">
          <a:blip r:embed="rId3">
            <a:alphaModFix/>
          </a:blip>
          <a:srcRect l="40733" r="56849"/>
          <a:stretch/>
        </p:blipFill>
        <p:spPr>
          <a:xfrm>
            <a:off x="3519400" y="3856900"/>
            <a:ext cx="315873" cy="9733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2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28"/>
        <p:cNvGrpSpPr/>
        <p:nvPr/>
      </p:nvGrpSpPr>
      <p:grpSpPr>
        <a:xfrm>
          <a:off x="0" y="0"/>
          <a:ext cx="0" cy="0"/>
          <a:chOff x="0" y="0"/>
          <a:chExt cx="0" cy="0"/>
        </a:xfrm>
      </p:grpSpPr>
      <p:sp>
        <p:nvSpPr>
          <p:cNvPr id="629" name="Google Shape;629;p31"/>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Destruction by star formation</a:t>
            </a:r>
            <a:endParaRPr dirty="0"/>
          </a:p>
        </p:txBody>
      </p:sp>
      <p:sp>
        <p:nvSpPr>
          <p:cNvPr id="630" name="Google Shape;630;p31"/>
          <p:cNvSpPr/>
          <p:nvPr/>
        </p:nvSpPr>
        <p:spPr>
          <a:xfrm>
            <a:off x="5371925" y="2300150"/>
            <a:ext cx="178200" cy="1782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631" name="Google Shape;631;p31"/>
          <p:cNvSpPr/>
          <p:nvPr/>
        </p:nvSpPr>
        <p:spPr>
          <a:xfrm>
            <a:off x="5122825" y="2731550"/>
            <a:ext cx="178200" cy="1782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632" name="Google Shape;632;p31"/>
          <p:cNvSpPr/>
          <p:nvPr/>
        </p:nvSpPr>
        <p:spPr>
          <a:xfrm>
            <a:off x="6340400" y="1855250"/>
            <a:ext cx="178200" cy="1782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633" name="Google Shape;633;p31"/>
          <p:cNvSpPr/>
          <p:nvPr/>
        </p:nvSpPr>
        <p:spPr>
          <a:xfrm>
            <a:off x="5899175" y="1873700"/>
            <a:ext cx="178200" cy="1782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634" name="Google Shape;634;p31"/>
          <p:cNvSpPr/>
          <p:nvPr/>
        </p:nvSpPr>
        <p:spPr>
          <a:xfrm>
            <a:off x="6674688" y="2262050"/>
            <a:ext cx="178200" cy="1782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635" name="Google Shape;635;p31"/>
          <p:cNvSpPr/>
          <p:nvPr/>
        </p:nvSpPr>
        <p:spPr>
          <a:xfrm>
            <a:off x="5899175" y="2305100"/>
            <a:ext cx="178200" cy="1782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636" name="Google Shape;636;p31"/>
          <p:cNvSpPr/>
          <p:nvPr/>
        </p:nvSpPr>
        <p:spPr>
          <a:xfrm>
            <a:off x="6051575" y="2026100"/>
            <a:ext cx="178200" cy="1782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637" name="Google Shape;637;p31"/>
          <p:cNvSpPr/>
          <p:nvPr/>
        </p:nvSpPr>
        <p:spPr>
          <a:xfrm>
            <a:off x="6272188" y="2483300"/>
            <a:ext cx="178200" cy="1782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638" name="Google Shape;638;p31"/>
          <p:cNvSpPr/>
          <p:nvPr/>
        </p:nvSpPr>
        <p:spPr>
          <a:xfrm>
            <a:off x="6852900" y="2553350"/>
            <a:ext cx="178200" cy="1782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639" name="Google Shape;639;p31"/>
          <p:cNvSpPr/>
          <p:nvPr/>
        </p:nvSpPr>
        <p:spPr>
          <a:xfrm>
            <a:off x="6518588" y="2868900"/>
            <a:ext cx="178200" cy="1782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640" name="Google Shape;640;p31"/>
          <p:cNvSpPr/>
          <p:nvPr/>
        </p:nvSpPr>
        <p:spPr>
          <a:xfrm>
            <a:off x="3979413" y="2329525"/>
            <a:ext cx="460800" cy="347700"/>
          </a:xfrm>
          <a:prstGeom prst="rightArrow">
            <a:avLst>
              <a:gd name="adj1" fmla="val 50000"/>
              <a:gd name="adj2" fmla="val 50000"/>
            </a:avLst>
          </a:prstGeom>
          <a:solidFill>
            <a:srgbClr val="20124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641" name="Google Shape;641;p31"/>
          <p:cNvSpPr/>
          <p:nvPr/>
        </p:nvSpPr>
        <p:spPr>
          <a:xfrm>
            <a:off x="1576175" y="2191450"/>
            <a:ext cx="178200" cy="1782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642" name="Google Shape;642;p31"/>
          <p:cNvSpPr/>
          <p:nvPr/>
        </p:nvSpPr>
        <p:spPr>
          <a:xfrm>
            <a:off x="1399175" y="2645650"/>
            <a:ext cx="178200" cy="1782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643" name="Google Shape;643;p31"/>
          <p:cNvSpPr/>
          <p:nvPr/>
        </p:nvSpPr>
        <p:spPr>
          <a:xfrm>
            <a:off x="2544650" y="1746550"/>
            <a:ext cx="178200" cy="1782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644" name="Google Shape;644;p31"/>
          <p:cNvSpPr/>
          <p:nvPr/>
        </p:nvSpPr>
        <p:spPr>
          <a:xfrm>
            <a:off x="2103425" y="1765000"/>
            <a:ext cx="178200" cy="1782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645" name="Google Shape;645;p31"/>
          <p:cNvSpPr/>
          <p:nvPr/>
        </p:nvSpPr>
        <p:spPr>
          <a:xfrm>
            <a:off x="2878938" y="2153350"/>
            <a:ext cx="178200" cy="1782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646" name="Google Shape;646;p31"/>
          <p:cNvSpPr/>
          <p:nvPr/>
        </p:nvSpPr>
        <p:spPr>
          <a:xfrm>
            <a:off x="2103425" y="2196400"/>
            <a:ext cx="178200" cy="1782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647" name="Google Shape;647;p31"/>
          <p:cNvSpPr/>
          <p:nvPr/>
        </p:nvSpPr>
        <p:spPr>
          <a:xfrm>
            <a:off x="2255825" y="1917400"/>
            <a:ext cx="178200" cy="1782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648" name="Google Shape;648;p31"/>
          <p:cNvSpPr/>
          <p:nvPr/>
        </p:nvSpPr>
        <p:spPr>
          <a:xfrm>
            <a:off x="2476438" y="2374600"/>
            <a:ext cx="178200" cy="1782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649" name="Google Shape;649;p31"/>
          <p:cNvSpPr/>
          <p:nvPr/>
        </p:nvSpPr>
        <p:spPr>
          <a:xfrm>
            <a:off x="3057150" y="2444650"/>
            <a:ext cx="178200" cy="1782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650" name="Google Shape;650;p31"/>
          <p:cNvSpPr/>
          <p:nvPr/>
        </p:nvSpPr>
        <p:spPr>
          <a:xfrm>
            <a:off x="2722838" y="2760200"/>
            <a:ext cx="178200" cy="1782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651" name="Google Shape;651;p31"/>
          <p:cNvSpPr/>
          <p:nvPr/>
        </p:nvSpPr>
        <p:spPr>
          <a:xfrm>
            <a:off x="2281625" y="2590700"/>
            <a:ext cx="178200" cy="1782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652" name="Google Shape;652;p31"/>
          <p:cNvSpPr/>
          <p:nvPr/>
        </p:nvSpPr>
        <p:spPr>
          <a:xfrm>
            <a:off x="1840400" y="2609150"/>
            <a:ext cx="178200" cy="1782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653" name="Google Shape;653;p31"/>
          <p:cNvSpPr/>
          <p:nvPr/>
        </p:nvSpPr>
        <p:spPr>
          <a:xfrm>
            <a:off x="1840400" y="3040550"/>
            <a:ext cx="178200" cy="1782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654" name="Google Shape;654;p31"/>
          <p:cNvSpPr/>
          <p:nvPr/>
        </p:nvSpPr>
        <p:spPr>
          <a:xfrm>
            <a:off x="1992800" y="2761550"/>
            <a:ext cx="178200" cy="1782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655" name="Google Shape;655;p31"/>
          <p:cNvSpPr/>
          <p:nvPr/>
        </p:nvSpPr>
        <p:spPr>
          <a:xfrm>
            <a:off x="2213413" y="3218750"/>
            <a:ext cx="178200" cy="1782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656" name="Google Shape;656;p31"/>
          <p:cNvSpPr/>
          <p:nvPr/>
        </p:nvSpPr>
        <p:spPr>
          <a:xfrm>
            <a:off x="5635763" y="2731550"/>
            <a:ext cx="548100" cy="665400"/>
          </a:xfrm>
          <a:prstGeom prst="star4">
            <a:avLst>
              <a:gd name="adj" fmla="val 12500"/>
            </a:avLst>
          </a:prstGeom>
          <a:solidFill>
            <a:srgbClr val="FFE599"/>
          </a:solidFill>
          <a:ln w="9525" cap="flat" cmpd="sng">
            <a:solidFill>
              <a:srgbClr val="F1C23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657" name="Google Shape;657;p31"/>
          <p:cNvSpPr txBox="1"/>
          <p:nvPr/>
        </p:nvSpPr>
        <p:spPr>
          <a:xfrm>
            <a:off x="583550" y="4350275"/>
            <a:ext cx="3539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lt2"/>
                </a:solidFill>
                <a:latin typeface="Source Sans Pro"/>
                <a:ea typeface="Source Sans Pro"/>
                <a:cs typeface="Source Sans Pro"/>
                <a:sym typeface="Source Sans Pro"/>
              </a:rPr>
              <a:t>Dust</a:t>
            </a:r>
            <a:endParaRPr>
              <a:solidFill>
                <a:schemeClr val="lt2"/>
              </a:solidFill>
              <a:latin typeface="Source Sans Pro"/>
              <a:ea typeface="Source Sans Pro"/>
              <a:cs typeface="Source Sans Pro"/>
              <a:sym typeface="Source Sans Pro"/>
            </a:endParaRPr>
          </a:p>
        </p:txBody>
      </p:sp>
      <p:sp>
        <p:nvSpPr>
          <p:cNvPr id="658" name="Google Shape;658;p31"/>
          <p:cNvSpPr/>
          <p:nvPr/>
        </p:nvSpPr>
        <p:spPr>
          <a:xfrm>
            <a:off x="371600" y="4470200"/>
            <a:ext cx="178200" cy="1782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659" name="Google Shape;659;p31"/>
          <p:cNvSpPr txBox="1"/>
          <p:nvPr/>
        </p:nvSpPr>
        <p:spPr>
          <a:xfrm>
            <a:off x="583550" y="4613100"/>
            <a:ext cx="3539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lt2"/>
                </a:solidFill>
                <a:latin typeface="Source Sans Pro"/>
                <a:ea typeface="Source Sans Pro"/>
                <a:cs typeface="Source Sans Pro"/>
                <a:sym typeface="Source Sans Pro"/>
              </a:rPr>
              <a:t>Star</a:t>
            </a:r>
            <a:endParaRPr>
              <a:solidFill>
                <a:schemeClr val="lt2"/>
              </a:solidFill>
              <a:latin typeface="Source Sans Pro"/>
              <a:ea typeface="Source Sans Pro"/>
              <a:cs typeface="Source Sans Pro"/>
              <a:sym typeface="Source Sans Pro"/>
            </a:endParaRPr>
          </a:p>
        </p:txBody>
      </p:sp>
      <p:sp>
        <p:nvSpPr>
          <p:cNvPr id="660" name="Google Shape;660;p31"/>
          <p:cNvSpPr/>
          <p:nvPr/>
        </p:nvSpPr>
        <p:spPr>
          <a:xfrm>
            <a:off x="371592" y="4683900"/>
            <a:ext cx="213000" cy="258600"/>
          </a:xfrm>
          <a:prstGeom prst="star4">
            <a:avLst>
              <a:gd name="adj" fmla="val 12500"/>
            </a:avLst>
          </a:prstGeom>
          <a:solidFill>
            <a:srgbClr val="FFE599"/>
          </a:solidFill>
          <a:ln w="9525" cap="flat" cmpd="sng">
            <a:solidFill>
              <a:srgbClr val="F1C23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14"/>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Our simulation</a:t>
            </a:r>
            <a:endParaRPr dirty="0"/>
          </a:p>
        </p:txBody>
      </p:sp>
      <p:pic>
        <p:nvPicPr>
          <p:cNvPr id="66" name="Google Shape;66;p14"/>
          <p:cNvPicPr preferRelativeResize="0"/>
          <p:nvPr/>
        </p:nvPicPr>
        <p:blipFill rotWithShape="1">
          <a:blip r:embed="rId3">
            <a:alphaModFix/>
          </a:blip>
          <a:srcRect l="11527" b="8842"/>
          <a:stretch/>
        </p:blipFill>
        <p:spPr>
          <a:xfrm>
            <a:off x="4254050" y="1068425"/>
            <a:ext cx="4726249" cy="3066950"/>
          </a:xfrm>
          <a:prstGeom prst="rect">
            <a:avLst/>
          </a:prstGeom>
          <a:noFill/>
          <a:ln>
            <a:noFill/>
          </a:ln>
        </p:spPr>
      </p:pic>
      <p:sp>
        <p:nvSpPr>
          <p:cNvPr id="67" name="Google Shape;67;p14"/>
          <p:cNvSpPr txBox="1"/>
          <p:nvPr/>
        </p:nvSpPr>
        <p:spPr>
          <a:xfrm>
            <a:off x="4313938" y="4135375"/>
            <a:ext cx="3552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lt2"/>
                </a:solidFill>
                <a:latin typeface="Source Sans Pro"/>
                <a:ea typeface="Source Sans Pro"/>
                <a:cs typeface="Source Sans Pro"/>
                <a:sym typeface="Source Sans Pro"/>
              </a:rPr>
              <a:t>Kobayashi+14</a:t>
            </a:r>
            <a:endParaRPr>
              <a:solidFill>
                <a:schemeClr val="lt2"/>
              </a:solidFill>
              <a:latin typeface="Source Sans Pro"/>
              <a:ea typeface="Source Sans Pro"/>
              <a:cs typeface="Source Sans Pro"/>
              <a:sym typeface="Source Sans Pro"/>
            </a:endParaRPr>
          </a:p>
        </p:txBody>
      </p:sp>
      <p:pic>
        <p:nvPicPr>
          <p:cNvPr id="68" name="Google Shape;68;p14"/>
          <p:cNvPicPr preferRelativeResize="0"/>
          <p:nvPr/>
        </p:nvPicPr>
        <p:blipFill>
          <a:blip r:embed="rId4">
            <a:alphaModFix/>
          </a:blip>
          <a:stretch>
            <a:fillRect/>
          </a:stretch>
        </p:blipFill>
        <p:spPr>
          <a:xfrm>
            <a:off x="264975" y="1584525"/>
            <a:ext cx="3750100" cy="2240800"/>
          </a:xfrm>
          <a:prstGeom prst="rect">
            <a:avLst/>
          </a:prstGeom>
          <a:noFill/>
          <a:ln>
            <a:noFill/>
          </a:ln>
        </p:spPr>
      </p:pic>
      <p:sp>
        <p:nvSpPr>
          <p:cNvPr id="69" name="Google Shape;69;p14"/>
          <p:cNvSpPr txBox="1"/>
          <p:nvPr/>
        </p:nvSpPr>
        <p:spPr>
          <a:xfrm>
            <a:off x="526438" y="3825325"/>
            <a:ext cx="3552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lt2"/>
                </a:solidFill>
                <a:latin typeface="Source Sans Pro"/>
                <a:ea typeface="Source Sans Pro"/>
                <a:cs typeface="Source Sans Pro"/>
                <a:sym typeface="Source Sans Pro"/>
              </a:rPr>
              <a:t>Kobayashi+20</a:t>
            </a:r>
            <a:endParaRPr>
              <a:solidFill>
                <a:schemeClr val="lt2"/>
              </a:solidFill>
              <a:latin typeface="Source Sans Pro"/>
              <a:ea typeface="Source Sans Pro"/>
              <a:cs typeface="Source Sans Pro"/>
              <a:sym typeface="Source Sans Pro"/>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Shape 664"/>
        <p:cNvGrpSpPr/>
        <p:nvPr/>
      </p:nvGrpSpPr>
      <p:grpSpPr>
        <a:xfrm>
          <a:off x="0" y="0"/>
          <a:ext cx="0" cy="0"/>
          <a:chOff x="0" y="0"/>
          <a:chExt cx="0" cy="0"/>
        </a:xfrm>
      </p:grpSpPr>
      <p:sp>
        <p:nvSpPr>
          <p:cNvPr id="665" name="Google Shape;665;p32"/>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Destruction by star formation</a:t>
            </a:r>
            <a:endParaRPr dirty="0"/>
          </a:p>
        </p:txBody>
      </p:sp>
      <p:grpSp>
        <p:nvGrpSpPr>
          <p:cNvPr id="666" name="Google Shape;666;p32"/>
          <p:cNvGrpSpPr/>
          <p:nvPr/>
        </p:nvGrpSpPr>
        <p:grpSpPr>
          <a:xfrm>
            <a:off x="3390784" y="1763930"/>
            <a:ext cx="1956702" cy="1956702"/>
            <a:chOff x="2832975" y="1552875"/>
            <a:chExt cx="540600" cy="540600"/>
          </a:xfrm>
        </p:grpSpPr>
        <p:sp>
          <p:nvSpPr>
            <p:cNvPr id="667" name="Google Shape;667;p32"/>
            <p:cNvSpPr/>
            <p:nvPr/>
          </p:nvSpPr>
          <p:spPr>
            <a:xfrm>
              <a:off x="2832975" y="1552875"/>
              <a:ext cx="540600" cy="5406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668" name="Google Shape;668;p32"/>
            <p:cNvSpPr/>
            <p:nvPr/>
          </p:nvSpPr>
          <p:spPr>
            <a:xfrm>
              <a:off x="2906550" y="1638550"/>
              <a:ext cx="393444" cy="369252"/>
            </a:xfrm>
            <a:prstGeom prst="cloud">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grpSp>
      <p:sp>
        <p:nvSpPr>
          <p:cNvPr id="669" name="Google Shape;669;p32"/>
          <p:cNvSpPr/>
          <p:nvPr/>
        </p:nvSpPr>
        <p:spPr>
          <a:xfrm>
            <a:off x="3047725" y="2687300"/>
            <a:ext cx="1630500" cy="1638900"/>
          </a:xfrm>
          <a:prstGeom prst="ellipse">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grpSp>
        <p:nvGrpSpPr>
          <p:cNvPr id="670" name="Google Shape;670;p32"/>
          <p:cNvGrpSpPr/>
          <p:nvPr/>
        </p:nvGrpSpPr>
        <p:grpSpPr>
          <a:xfrm>
            <a:off x="2983175" y="2973513"/>
            <a:ext cx="1143000" cy="1143000"/>
            <a:chOff x="1369600" y="1466300"/>
            <a:chExt cx="1143000" cy="1143000"/>
          </a:xfrm>
        </p:grpSpPr>
        <p:sp>
          <p:nvSpPr>
            <p:cNvPr id="671" name="Google Shape;671;p32"/>
            <p:cNvSpPr/>
            <p:nvPr/>
          </p:nvSpPr>
          <p:spPr>
            <a:xfrm>
              <a:off x="1369600" y="1466300"/>
              <a:ext cx="1143000" cy="1143000"/>
            </a:xfrm>
            <a:prstGeom prst="ellipse">
              <a:avLst/>
            </a:prstGeom>
            <a:noFill/>
            <a:ln w="38100" cap="flat" cmpd="sng">
              <a:solidFill>
                <a:srgbClr val="BF9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672" name="Google Shape;672;p32"/>
            <p:cNvSpPr/>
            <p:nvPr/>
          </p:nvSpPr>
          <p:spPr>
            <a:xfrm>
              <a:off x="1482175" y="1699200"/>
              <a:ext cx="303000" cy="320400"/>
            </a:xfrm>
            <a:prstGeom prst="star4">
              <a:avLst>
                <a:gd name="adj" fmla="val 12500"/>
              </a:avLst>
            </a:prstGeom>
            <a:solidFill>
              <a:srgbClr val="FFE599"/>
            </a:solidFill>
            <a:ln w="19050" cap="flat" cmpd="sng">
              <a:solidFill>
                <a:srgbClr val="BF9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673" name="Google Shape;673;p32"/>
            <p:cNvSpPr/>
            <p:nvPr/>
          </p:nvSpPr>
          <p:spPr>
            <a:xfrm>
              <a:off x="1846263" y="1918250"/>
              <a:ext cx="211200" cy="239100"/>
            </a:xfrm>
            <a:prstGeom prst="star4">
              <a:avLst>
                <a:gd name="adj" fmla="val 12500"/>
              </a:avLst>
            </a:prstGeom>
            <a:solidFill>
              <a:srgbClr val="FFE599"/>
            </a:solidFill>
            <a:ln w="19050" cap="flat" cmpd="sng">
              <a:solidFill>
                <a:srgbClr val="BF9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674" name="Google Shape;674;p32"/>
            <p:cNvSpPr/>
            <p:nvPr/>
          </p:nvSpPr>
          <p:spPr>
            <a:xfrm>
              <a:off x="1542800" y="2157350"/>
              <a:ext cx="354900" cy="369300"/>
            </a:xfrm>
            <a:prstGeom prst="star4">
              <a:avLst>
                <a:gd name="adj" fmla="val 12500"/>
              </a:avLst>
            </a:prstGeom>
            <a:solidFill>
              <a:srgbClr val="FFE599"/>
            </a:solidFill>
            <a:ln w="19050" cap="flat" cmpd="sng">
              <a:solidFill>
                <a:srgbClr val="BF9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675" name="Google Shape;675;p32"/>
            <p:cNvSpPr/>
            <p:nvPr/>
          </p:nvSpPr>
          <p:spPr>
            <a:xfrm>
              <a:off x="2118550" y="2129600"/>
              <a:ext cx="246000" cy="284100"/>
            </a:xfrm>
            <a:prstGeom prst="star4">
              <a:avLst>
                <a:gd name="adj" fmla="val 12500"/>
              </a:avLst>
            </a:prstGeom>
            <a:solidFill>
              <a:srgbClr val="FFE599"/>
            </a:solidFill>
            <a:ln w="19050" cap="flat" cmpd="sng">
              <a:solidFill>
                <a:srgbClr val="BF9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676" name="Google Shape;676;p32"/>
            <p:cNvSpPr/>
            <p:nvPr/>
          </p:nvSpPr>
          <p:spPr>
            <a:xfrm>
              <a:off x="1932250" y="1518250"/>
              <a:ext cx="432300" cy="457200"/>
            </a:xfrm>
            <a:prstGeom prst="star4">
              <a:avLst>
                <a:gd name="adj" fmla="val 12500"/>
              </a:avLst>
            </a:prstGeom>
            <a:solidFill>
              <a:srgbClr val="FFE599"/>
            </a:solidFill>
            <a:ln w="19050" cap="flat" cmpd="sng">
              <a:solidFill>
                <a:srgbClr val="BF9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677" name="Google Shape;677;p32"/>
            <p:cNvSpPr/>
            <p:nvPr/>
          </p:nvSpPr>
          <p:spPr>
            <a:xfrm>
              <a:off x="1785170" y="1536988"/>
              <a:ext cx="114600" cy="151800"/>
            </a:xfrm>
            <a:prstGeom prst="star4">
              <a:avLst>
                <a:gd name="adj" fmla="val 12500"/>
              </a:avLst>
            </a:prstGeom>
            <a:solidFill>
              <a:srgbClr val="FFE599"/>
            </a:solidFill>
            <a:ln w="19050" cap="flat" cmpd="sng">
              <a:solidFill>
                <a:srgbClr val="BF9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678" name="Google Shape;678;p32"/>
            <p:cNvSpPr/>
            <p:nvPr/>
          </p:nvSpPr>
          <p:spPr>
            <a:xfrm>
              <a:off x="1950819" y="2361550"/>
              <a:ext cx="114600" cy="126600"/>
            </a:xfrm>
            <a:prstGeom prst="star4">
              <a:avLst>
                <a:gd name="adj" fmla="val 12500"/>
              </a:avLst>
            </a:prstGeom>
            <a:solidFill>
              <a:srgbClr val="FFE599"/>
            </a:solidFill>
            <a:ln w="19050" cap="flat" cmpd="sng">
              <a:solidFill>
                <a:srgbClr val="BF9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679" name="Google Shape;679;p32"/>
            <p:cNvSpPr/>
            <p:nvPr/>
          </p:nvSpPr>
          <p:spPr>
            <a:xfrm>
              <a:off x="1428196" y="2019600"/>
              <a:ext cx="114600" cy="151800"/>
            </a:xfrm>
            <a:prstGeom prst="star4">
              <a:avLst>
                <a:gd name="adj" fmla="val 12500"/>
              </a:avLst>
            </a:prstGeom>
            <a:solidFill>
              <a:srgbClr val="FFE599"/>
            </a:solidFill>
            <a:ln w="19050" cap="flat" cmpd="sng">
              <a:solidFill>
                <a:srgbClr val="BF9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680" name="Google Shape;680;p32"/>
            <p:cNvSpPr/>
            <p:nvPr/>
          </p:nvSpPr>
          <p:spPr>
            <a:xfrm>
              <a:off x="2303471" y="1918250"/>
              <a:ext cx="114600" cy="151800"/>
            </a:xfrm>
            <a:prstGeom prst="star4">
              <a:avLst>
                <a:gd name="adj" fmla="val 12500"/>
              </a:avLst>
            </a:prstGeom>
            <a:solidFill>
              <a:srgbClr val="FFE599"/>
            </a:solidFill>
            <a:ln w="19050" cap="flat" cmpd="sng">
              <a:solidFill>
                <a:srgbClr val="BF9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grpSp>
      <p:grpSp>
        <p:nvGrpSpPr>
          <p:cNvPr id="681" name="Google Shape;681;p32"/>
          <p:cNvGrpSpPr/>
          <p:nvPr/>
        </p:nvGrpSpPr>
        <p:grpSpPr>
          <a:xfrm>
            <a:off x="3929382" y="1862707"/>
            <a:ext cx="1418102" cy="1418102"/>
            <a:chOff x="2832975" y="1552875"/>
            <a:chExt cx="540600" cy="540600"/>
          </a:xfrm>
        </p:grpSpPr>
        <p:sp>
          <p:nvSpPr>
            <p:cNvPr id="682" name="Google Shape;682;p32"/>
            <p:cNvSpPr/>
            <p:nvPr/>
          </p:nvSpPr>
          <p:spPr>
            <a:xfrm>
              <a:off x="2832975" y="1552875"/>
              <a:ext cx="540600" cy="5406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683" name="Google Shape;683;p32"/>
            <p:cNvSpPr/>
            <p:nvPr/>
          </p:nvSpPr>
          <p:spPr>
            <a:xfrm>
              <a:off x="2906550" y="1638550"/>
              <a:ext cx="393444" cy="369252"/>
            </a:xfrm>
            <a:prstGeom prst="cloud">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grpSp>
      <p:sp>
        <p:nvSpPr>
          <p:cNvPr id="684" name="Google Shape;684;p32"/>
          <p:cNvSpPr txBox="1"/>
          <p:nvPr/>
        </p:nvSpPr>
        <p:spPr>
          <a:xfrm>
            <a:off x="730825" y="3385250"/>
            <a:ext cx="4471200" cy="1293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800">
              <a:solidFill>
                <a:schemeClr val="accent5"/>
              </a:solidFill>
              <a:latin typeface="Source Sans Pro"/>
              <a:ea typeface="Source Sans Pro"/>
              <a:cs typeface="Source Sans Pro"/>
              <a:sym typeface="Source Sans Pro"/>
            </a:endParaRPr>
          </a:p>
          <a:p>
            <a:pPr marL="457200" lvl="0" indent="0" algn="l" rtl="0">
              <a:spcBef>
                <a:spcPts val="0"/>
              </a:spcBef>
              <a:spcAft>
                <a:spcPts val="0"/>
              </a:spcAft>
              <a:buNone/>
            </a:pPr>
            <a:endParaRPr sz="1800">
              <a:solidFill>
                <a:schemeClr val="accent5"/>
              </a:solidFill>
              <a:latin typeface="Source Sans Pro"/>
              <a:ea typeface="Source Sans Pro"/>
              <a:cs typeface="Source Sans Pro"/>
              <a:sym typeface="Source Sans Pro"/>
            </a:endParaRPr>
          </a:p>
          <a:p>
            <a:pPr marL="457200" lvl="0" indent="0" algn="l" rtl="0">
              <a:spcBef>
                <a:spcPts val="0"/>
              </a:spcBef>
              <a:spcAft>
                <a:spcPts val="0"/>
              </a:spcAft>
              <a:buNone/>
            </a:pPr>
            <a:endParaRPr sz="1800">
              <a:solidFill>
                <a:schemeClr val="accent5"/>
              </a:solidFill>
              <a:latin typeface="Source Sans Pro"/>
              <a:ea typeface="Source Sans Pro"/>
              <a:cs typeface="Source Sans Pro"/>
              <a:sym typeface="Source Sans Pro"/>
            </a:endParaRPr>
          </a:p>
          <a:p>
            <a:pPr marL="457200" lvl="0" indent="-342900" algn="l" rtl="0">
              <a:spcBef>
                <a:spcPts val="0"/>
              </a:spcBef>
              <a:spcAft>
                <a:spcPts val="0"/>
              </a:spcAft>
              <a:buClr>
                <a:schemeClr val="accent5"/>
              </a:buClr>
              <a:buSzPts val="1800"/>
              <a:buFont typeface="Source Sans Pro"/>
              <a:buChar char="+"/>
            </a:pPr>
            <a:r>
              <a:rPr lang="en" sz="1800">
                <a:solidFill>
                  <a:schemeClr val="accent5"/>
                </a:solidFill>
                <a:latin typeface="Source Sans Pro"/>
                <a:ea typeface="Source Sans Pro"/>
                <a:cs typeface="Source Sans Pro"/>
                <a:sym typeface="Source Sans Pro"/>
              </a:rPr>
              <a:t> —  metal mass</a:t>
            </a:r>
            <a:endParaRPr sz="1800">
              <a:solidFill>
                <a:schemeClr val="accent5"/>
              </a:solidFill>
              <a:latin typeface="Source Sans Pro"/>
              <a:ea typeface="Source Sans Pro"/>
              <a:cs typeface="Source Sans Pro"/>
              <a:sym typeface="Source Sans Pro"/>
            </a:endParaRPr>
          </a:p>
        </p:txBody>
      </p:sp>
      <p:grpSp>
        <p:nvGrpSpPr>
          <p:cNvPr id="685" name="Google Shape;685;p32"/>
          <p:cNvGrpSpPr/>
          <p:nvPr/>
        </p:nvGrpSpPr>
        <p:grpSpPr>
          <a:xfrm>
            <a:off x="1282117" y="4143962"/>
            <a:ext cx="272606" cy="272606"/>
            <a:chOff x="1369600" y="1466300"/>
            <a:chExt cx="1143000" cy="1143000"/>
          </a:xfrm>
        </p:grpSpPr>
        <p:sp>
          <p:nvSpPr>
            <p:cNvPr id="686" name="Google Shape;686;p32"/>
            <p:cNvSpPr/>
            <p:nvPr/>
          </p:nvSpPr>
          <p:spPr>
            <a:xfrm>
              <a:off x="1369600" y="1466300"/>
              <a:ext cx="1143000" cy="1143000"/>
            </a:xfrm>
            <a:prstGeom prst="ellipse">
              <a:avLst/>
            </a:prstGeom>
            <a:noFill/>
            <a:ln w="38100" cap="flat" cmpd="sng">
              <a:solidFill>
                <a:srgbClr val="BF9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687" name="Google Shape;687;p32"/>
            <p:cNvSpPr/>
            <p:nvPr/>
          </p:nvSpPr>
          <p:spPr>
            <a:xfrm>
              <a:off x="1482175" y="1699200"/>
              <a:ext cx="303000" cy="320400"/>
            </a:xfrm>
            <a:prstGeom prst="star4">
              <a:avLst>
                <a:gd name="adj" fmla="val 12500"/>
              </a:avLst>
            </a:prstGeom>
            <a:solidFill>
              <a:srgbClr val="FFE599"/>
            </a:solidFill>
            <a:ln w="19050" cap="flat" cmpd="sng">
              <a:solidFill>
                <a:srgbClr val="BF9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688" name="Google Shape;688;p32"/>
            <p:cNvSpPr/>
            <p:nvPr/>
          </p:nvSpPr>
          <p:spPr>
            <a:xfrm>
              <a:off x="1846263" y="1918250"/>
              <a:ext cx="211200" cy="239100"/>
            </a:xfrm>
            <a:prstGeom prst="star4">
              <a:avLst>
                <a:gd name="adj" fmla="val 12500"/>
              </a:avLst>
            </a:prstGeom>
            <a:solidFill>
              <a:srgbClr val="FFE599"/>
            </a:solidFill>
            <a:ln w="19050" cap="flat" cmpd="sng">
              <a:solidFill>
                <a:srgbClr val="BF9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689" name="Google Shape;689;p32"/>
            <p:cNvSpPr/>
            <p:nvPr/>
          </p:nvSpPr>
          <p:spPr>
            <a:xfrm>
              <a:off x="1542800" y="2157350"/>
              <a:ext cx="354900" cy="369300"/>
            </a:xfrm>
            <a:prstGeom prst="star4">
              <a:avLst>
                <a:gd name="adj" fmla="val 12500"/>
              </a:avLst>
            </a:prstGeom>
            <a:solidFill>
              <a:srgbClr val="FFE599"/>
            </a:solidFill>
            <a:ln w="19050" cap="flat" cmpd="sng">
              <a:solidFill>
                <a:srgbClr val="BF9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690" name="Google Shape;690;p32"/>
            <p:cNvSpPr/>
            <p:nvPr/>
          </p:nvSpPr>
          <p:spPr>
            <a:xfrm>
              <a:off x="2118550" y="2129600"/>
              <a:ext cx="246000" cy="284100"/>
            </a:xfrm>
            <a:prstGeom prst="star4">
              <a:avLst>
                <a:gd name="adj" fmla="val 12500"/>
              </a:avLst>
            </a:prstGeom>
            <a:solidFill>
              <a:srgbClr val="FFE599"/>
            </a:solidFill>
            <a:ln w="19050" cap="flat" cmpd="sng">
              <a:solidFill>
                <a:srgbClr val="BF9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691" name="Google Shape;691;p32"/>
            <p:cNvSpPr/>
            <p:nvPr/>
          </p:nvSpPr>
          <p:spPr>
            <a:xfrm>
              <a:off x="1932250" y="1518250"/>
              <a:ext cx="432300" cy="457200"/>
            </a:xfrm>
            <a:prstGeom prst="star4">
              <a:avLst>
                <a:gd name="adj" fmla="val 12500"/>
              </a:avLst>
            </a:prstGeom>
            <a:solidFill>
              <a:srgbClr val="FFE599"/>
            </a:solidFill>
            <a:ln w="19050" cap="flat" cmpd="sng">
              <a:solidFill>
                <a:srgbClr val="BF9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692" name="Google Shape;692;p32"/>
            <p:cNvSpPr/>
            <p:nvPr/>
          </p:nvSpPr>
          <p:spPr>
            <a:xfrm>
              <a:off x="1785170" y="1536988"/>
              <a:ext cx="114600" cy="151800"/>
            </a:xfrm>
            <a:prstGeom prst="star4">
              <a:avLst>
                <a:gd name="adj" fmla="val 12500"/>
              </a:avLst>
            </a:prstGeom>
            <a:solidFill>
              <a:srgbClr val="FFE599"/>
            </a:solidFill>
            <a:ln w="19050" cap="flat" cmpd="sng">
              <a:solidFill>
                <a:srgbClr val="BF9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693" name="Google Shape;693;p32"/>
            <p:cNvSpPr/>
            <p:nvPr/>
          </p:nvSpPr>
          <p:spPr>
            <a:xfrm>
              <a:off x="1950819" y="2361550"/>
              <a:ext cx="114600" cy="126600"/>
            </a:xfrm>
            <a:prstGeom prst="star4">
              <a:avLst>
                <a:gd name="adj" fmla="val 12500"/>
              </a:avLst>
            </a:prstGeom>
            <a:solidFill>
              <a:srgbClr val="FFE599"/>
            </a:solidFill>
            <a:ln w="19050" cap="flat" cmpd="sng">
              <a:solidFill>
                <a:srgbClr val="BF9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694" name="Google Shape;694;p32"/>
            <p:cNvSpPr/>
            <p:nvPr/>
          </p:nvSpPr>
          <p:spPr>
            <a:xfrm>
              <a:off x="1428196" y="2019600"/>
              <a:ext cx="114600" cy="151800"/>
            </a:xfrm>
            <a:prstGeom prst="star4">
              <a:avLst>
                <a:gd name="adj" fmla="val 12500"/>
              </a:avLst>
            </a:prstGeom>
            <a:solidFill>
              <a:srgbClr val="FFE599"/>
            </a:solidFill>
            <a:ln w="19050" cap="flat" cmpd="sng">
              <a:solidFill>
                <a:srgbClr val="BF9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695" name="Google Shape;695;p32"/>
            <p:cNvSpPr/>
            <p:nvPr/>
          </p:nvSpPr>
          <p:spPr>
            <a:xfrm>
              <a:off x="2303471" y="1918250"/>
              <a:ext cx="114600" cy="151800"/>
            </a:xfrm>
            <a:prstGeom prst="star4">
              <a:avLst>
                <a:gd name="adj" fmla="val 12500"/>
              </a:avLst>
            </a:prstGeom>
            <a:solidFill>
              <a:srgbClr val="FFE599"/>
            </a:solidFill>
            <a:ln w="19050" cap="flat" cmpd="sng">
              <a:solidFill>
                <a:srgbClr val="BF9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grpSp>
      <p:grpSp>
        <p:nvGrpSpPr>
          <p:cNvPr id="696" name="Google Shape;696;p32"/>
          <p:cNvGrpSpPr/>
          <p:nvPr/>
        </p:nvGrpSpPr>
        <p:grpSpPr>
          <a:xfrm>
            <a:off x="1282122" y="4490891"/>
            <a:ext cx="272625" cy="272625"/>
            <a:chOff x="2832975" y="1552875"/>
            <a:chExt cx="540600" cy="540600"/>
          </a:xfrm>
        </p:grpSpPr>
        <p:sp>
          <p:nvSpPr>
            <p:cNvPr id="697" name="Google Shape;697;p32"/>
            <p:cNvSpPr/>
            <p:nvPr/>
          </p:nvSpPr>
          <p:spPr>
            <a:xfrm>
              <a:off x="2832975" y="1552875"/>
              <a:ext cx="540600" cy="5406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698" name="Google Shape;698;p32"/>
            <p:cNvSpPr/>
            <p:nvPr/>
          </p:nvSpPr>
          <p:spPr>
            <a:xfrm>
              <a:off x="2906550" y="1638550"/>
              <a:ext cx="393444" cy="369252"/>
            </a:xfrm>
            <a:prstGeom prst="cloud">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grpSp>
      <p:sp>
        <p:nvSpPr>
          <p:cNvPr id="699" name="Google Shape;699;p32"/>
          <p:cNvSpPr txBox="1"/>
          <p:nvPr/>
        </p:nvSpPr>
        <p:spPr>
          <a:xfrm>
            <a:off x="5499850" y="1655525"/>
            <a:ext cx="4471200" cy="1293000"/>
          </a:xfrm>
          <a:prstGeom prst="rect">
            <a:avLst/>
          </a:prstGeom>
          <a:noFill/>
          <a:ln>
            <a:noFill/>
          </a:ln>
        </p:spPr>
        <p:txBody>
          <a:bodyPr spcFirstLastPara="1" wrap="square" lIns="91425" tIns="91425" rIns="91425" bIns="91425" anchor="t" anchorCtr="0">
            <a:spAutoFit/>
          </a:bodyPr>
          <a:lstStyle/>
          <a:p>
            <a:pPr marL="457200" lvl="0" indent="0" algn="l" rtl="0">
              <a:spcBef>
                <a:spcPts val="0"/>
              </a:spcBef>
              <a:spcAft>
                <a:spcPts val="0"/>
              </a:spcAft>
              <a:buNone/>
            </a:pPr>
            <a:endParaRPr sz="1800">
              <a:solidFill>
                <a:srgbClr val="FF0000"/>
              </a:solidFill>
              <a:latin typeface="Source Sans Pro"/>
              <a:ea typeface="Source Sans Pro"/>
              <a:cs typeface="Source Sans Pro"/>
              <a:sym typeface="Source Sans Pro"/>
            </a:endParaRPr>
          </a:p>
          <a:p>
            <a:pPr marL="457200" lvl="0" indent="0" algn="l" rtl="0">
              <a:spcBef>
                <a:spcPts val="0"/>
              </a:spcBef>
              <a:spcAft>
                <a:spcPts val="0"/>
              </a:spcAft>
              <a:buNone/>
            </a:pPr>
            <a:endParaRPr sz="1800">
              <a:solidFill>
                <a:srgbClr val="FF0000"/>
              </a:solidFill>
              <a:latin typeface="Source Sans Pro"/>
              <a:ea typeface="Source Sans Pro"/>
              <a:cs typeface="Source Sans Pro"/>
              <a:sym typeface="Source Sans Pro"/>
            </a:endParaRPr>
          </a:p>
          <a:p>
            <a:pPr marL="457200" lvl="0" indent="0" algn="l" rtl="0">
              <a:spcBef>
                <a:spcPts val="0"/>
              </a:spcBef>
              <a:spcAft>
                <a:spcPts val="0"/>
              </a:spcAft>
              <a:buNone/>
            </a:pPr>
            <a:endParaRPr sz="1800">
              <a:solidFill>
                <a:srgbClr val="FF0000"/>
              </a:solidFill>
              <a:latin typeface="Source Sans Pro"/>
              <a:ea typeface="Source Sans Pro"/>
              <a:cs typeface="Source Sans Pro"/>
              <a:sym typeface="Source Sans Pro"/>
            </a:endParaRPr>
          </a:p>
          <a:p>
            <a:pPr marL="457200" lvl="0" indent="-342900" algn="l" rtl="0">
              <a:spcBef>
                <a:spcPts val="0"/>
              </a:spcBef>
              <a:spcAft>
                <a:spcPts val="0"/>
              </a:spcAft>
              <a:buClr>
                <a:srgbClr val="FF0000"/>
              </a:buClr>
              <a:buSzPts val="1800"/>
              <a:buFont typeface="Source Sans Pro"/>
              <a:buChar char="-"/>
            </a:pPr>
            <a:r>
              <a:rPr lang="en" sz="1800">
                <a:solidFill>
                  <a:srgbClr val="FF0000"/>
                </a:solidFill>
                <a:latin typeface="Source Sans Pro"/>
                <a:ea typeface="Source Sans Pro"/>
                <a:cs typeface="Source Sans Pro"/>
                <a:sym typeface="Source Sans Pro"/>
              </a:rPr>
              <a:t>   —  metal mass</a:t>
            </a:r>
            <a:endParaRPr sz="1800">
              <a:solidFill>
                <a:srgbClr val="FF0000"/>
              </a:solidFill>
              <a:latin typeface="Source Sans Pro"/>
              <a:ea typeface="Source Sans Pro"/>
              <a:cs typeface="Source Sans Pro"/>
              <a:sym typeface="Source Sans Pro"/>
            </a:endParaRPr>
          </a:p>
        </p:txBody>
      </p:sp>
      <p:grpSp>
        <p:nvGrpSpPr>
          <p:cNvPr id="700" name="Google Shape;700;p32"/>
          <p:cNvGrpSpPr/>
          <p:nvPr/>
        </p:nvGrpSpPr>
        <p:grpSpPr>
          <a:xfrm>
            <a:off x="6134892" y="2384349"/>
            <a:ext cx="272606" cy="272606"/>
            <a:chOff x="1369600" y="1466300"/>
            <a:chExt cx="1143000" cy="1143000"/>
          </a:xfrm>
        </p:grpSpPr>
        <p:sp>
          <p:nvSpPr>
            <p:cNvPr id="701" name="Google Shape;701;p32"/>
            <p:cNvSpPr/>
            <p:nvPr/>
          </p:nvSpPr>
          <p:spPr>
            <a:xfrm>
              <a:off x="1369600" y="1466300"/>
              <a:ext cx="1143000" cy="1143000"/>
            </a:xfrm>
            <a:prstGeom prst="ellipse">
              <a:avLst/>
            </a:prstGeom>
            <a:noFill/>
            <a:ln w="38100" cap="flat" cmpd="sng">
              <a:solidFill>
                <a:srgbClr val="BF9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702" name="Google Shape;702;p32"/>
            <p:cNvSpPr/>
            <p:nvPr/>
          </p:nvSpPr>
          <p:spPr>
            <a:xfrm>
              <a:off x="1482175" y="1699200"/>
              <a:ext cx="303000" cy="320400"/>
            </a:xfrm>
            <a:prstGeom prst="star4">
              <a:avLst>
                <a:gd name="adj" fmla="val 12500"/>
              </a:avLst>
            </a:prstGeom>
            <a:solidFill>
              <a:srgbClr val="FFE599"/>
            </a:solidFill>
            <a:ln w="19050" cap="flat" cmpd="sng">
              <a:solidFill>
                <a:srgbClr val="BF9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703" name="Google Shape;703;p32"/>
            <p:cNvSpPr/>
            <p:nvPr/>
          </p:nvSpPr>
          <p:spPr>
            <a:xfrm>
              <a:off x="1846263" y="1918250"/>
              <a:ext cx="211200" cy="239100"/>
            </a:xfrm>
            <a:prstGeom prst="star4">
              <a:avLst>
                <a:gd name="adj" fmla="val 12500"/>
              </a:avLst>
            </a:prstGeom>
            <a:solidFill>
              <a:srgbClr val="FFE599"/>
            </a:solidFill>
            <a:ln w="19050" cap="flat" cmpd="sng">
              <a:solidFill>
                <a:srgbClr val="BF9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704" name="Google Shape;704;p32"/>
            <p:cNvSpPr/>
            <p:nvPr/>
          </p:nvSpPr>
          <p:spPr>
            <a:xfrm>
              <a:off x="1542800" y="2157350"/>
              <a:ext cx="354900" cy="369300"/>
            </a:xfrm>
            <a:prstGeom prst="star4">
              <a:avLst>
                <a:gd name="adj" fmla="val 12500"/>
              </a:avLst>
            </a:prstGeom>
            <a:solidFill>
              <a:srgbClr val="FFE599"/>
            </a:solidFill>
            <a:ln w="19050" cap="flat" cmpd="sng">
              <a:solidFill>
                <a:srgbClr val="BF9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705" name="Google Shape;705;p32"/>
            <p:cNvSpPr/>
            <p:nvPr/>
          </p:nvSpPr>
          <p:spPr>
            <a:xfrm>
              <a:off x="2118550" y="2129600"/>
              <a:ext cx="246000" cy="284100"/>
            </a:xfrm>
            <a:prstGeom prst="star4">
              <a:avLst>
                <a:gd name="adj" fmla="val 12500"/>
              </a:avLst>
            </a:prstGeom>
            <a:solidFill>
              <a:srgbClr val="FFE599"/>
            </a:solidFill>
            <a:ln w="19050" cap="flat" cmpd="sng">
              <a:solidFill>
                <a:srgbClr val="BF9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706" name="Google Shape;706;p32"/>
            <p:cNvSpPr/>
            <p:nvPr/>
          </p:nvSpPr>
          <p:spPr>
            <a:xfrm>
              <a:off x="1932250" y="1518250"/>
              <a:ext cx="432300" cy="457200"/>
            </a:xfrm>
            <a:prstGeom prst="star4">
              <a:avLst>
                <a:gd name="adj" fmla="val 12500"/>
              </a:avLst>
            </a:prstGeom>
            <a:solidFill>
              <a:srgbClr val="FFE599"/>
            </a:solidFill>
            <a:ln w="19050" cap="flat" cmpd="sng">
              <a:solidFill>
                <a:srgbClr val="BF9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707" name="Google Shape;707;p32"/>
            <p:cNvSpPr/>
            <p:nvPr/>
          </p:nvSpPr>
          <p:spPr>
            <a:xfrm>
              <a:off x="1785170" y="1536988"/>
              <a:ext cx="114600" cy="151800"/>
            </a:xfrm>
            <a:prstGeom prst="star4">
              <a:avLst>
                <a:gd name="adj" fmla="val 12500"/>
              </a:avLst>
            </a:prstGeom>
            <a:solidFill>
              <a:srgbClr val="FFE599"/>
            </a:solidFill>
            <a:ln w="19050" cap="flat" cmpd="sng">
              <a:solidFill>
                <a:srgbClr val="BF9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708" name="Google Shape;708;p32"/>
            <p:cNvSpPr/>
            <p:nvPr/>
          </p:nvSpPr>
          <p:spPr>
            <a:xfrm>
              <a:off x="1950819" y="2361550"/>
              <a:ext cx="114600" cy="126600"/>
            </a:xfrm>
            <a:prstGeom prst="star4">
              <a:avLst>
                <a:gd name="adj" fmla="val 12500"/>
              </a:avLst>
            </a:prstGeom>
            <a:solidFill>
              <a:srgbClr val="FFE599"/>
            </a:solidFill>
            <a:ln w="19050" cap="flat" cmpd="sng">
              <a:solidFill>
                <a:srgbClr val="BF9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709" name="Google Shape;709;p32"/>
            <p:cNvSpPr/>
            <p:nvPr/>
          </p:nvSpPr>
          <p:spPr>
            <a:xfrm>
              <a:off x="1428196" y="2019600"/>
              <a:ext cx="114600" cy="151800"/>
            </a:xfrm>
            <a:prstGeom prst="star4">
              <a:avLst>
                <a:gd name="adj" fmla="val 12500"/>
              </a:avLst>
            </a:prstGeom>
            <a:solidFill>
              <a:srgbClr val="FFE599"/>
            </a:solidFill>
            <a:ln w="19050" cap="flat" cmpd="sng">
              <a:solidFill>
                <a:srgbClr val="BF9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710" name="Google Shape;710;p32"/>
            <p:cNvSpPr/>
            <p:nvPr/>
          </p:nvSpPr>
          <p:spPr>
            <a:xfrm>
              <a:off x="2303471" y="1918250"/>
              <a:ext cx="114600" cy="151800"/>
            </a:xfrm>
            <a:prstGeom prst="star4">
              <a:avLst>
                <a:gd name="adj" fmla="val 12500"/>
              </a:avLst>
            </a:prstGeom>
            <a:solidFill>
              <a:srgbClr val="FFE599"/>
            </a:solidFill>
            <a:ln w="19050" cap="flat" cmpd="sng">
              <a:solidFill>
                <a:srgbClr val="BF9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grpSp>
      <p:grpSp>
        <p:nvGrpSpPr>
          <p:cNvPr id="711" name="Google Shape;711;p32"/>
          <p:cNvGrpSpPr/>
          <p:nvPr/>
        </p:nvGrpSpPr>
        <p:grpSpPr>
          <a:xfrm>
            <a:off x="6134872" y="2779091"/>
            <a:ext cx="272625" cy="272625"/>
            <a:chOff x="2832975" y="1552875"/>
            <a:chExt cx="540600" cy="540600"/>
          </a:xfrm>
        </p:grpSpPr>
        <p:sp>
          <p:nvSpPr>
            <p:cNvPr id="712" name="Google Shape;712;p32"/>
            <p:cNvSpPr/>
            <p:nvPr/>
          </p:nvSpPr>
          <p:spPr>
            <a:xfrm>
              <a:off x="2832975" y="1552875"/>
              <a:ext cx="540600" cy="5406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713" name="Google Shape;713;p32"/>
            <p:cNvSpPr/>
            <p:nvPr/>
          </p:nvSpPr>
          <p:spPr>
            <a:xfrm>
              <a:off x="2906550" y="1638550"/>
              <a:ext cx="393444" cy="369252"/>
            </a:xfrm>
            <a:prstGeom prst="cloud">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grpSp>
      <p:sp>
        <p:nvSpPr>
          <p:cNvPr id="714" name="Google Shape;714;p32"/>
          <p:cNvSpPr txBox="1"/>
          <p:nvPr/>
        </p:nvSpPr>
        <p:spPr>
          <a:xfrm>
            <a:off x="5534175" y="3314175"/>
            <a:ext cx="4471200" cy="461700"/>
          </a:xfrm>
          <a:prstGeom prst="rect">
            <a:avLst/>
          </a:prstGeom>
          <a:noFill/>
          <a:ln>
            <a:noFill/>
          </a:ln>
        </p:spPr>
        <p:txBody>
          <a:bodyPr spcFirstLastPara="1" wrap="square" lIns="91425" tIns="91425" rIns="91425" bIns="91425" anchor="t" anchorCtr="0">
            <a:spAutoFit/>
          </a:bodyPr>
          <a:lstStyle/>
          <a:p>
            <a:pPr marL="457200" lvl="0" indent="-342900" algn="l" rtl="0">
              <a:spcBef>
                <a:spcPts val="0"/>
              </a:spcBef>
              <a:spcAft>
                <a:spcPts val="0"/>
              </a:spcAft>
              <a:buClr>
                <a:srgbClr val="FF0000"/>
              </a:buClr>
              <a:buSzPts val="1800"/>
              <a:buFont typeface="Source Sans Pro"/>
              <a:buChar char="-"/>
            </a:pPr>
            <a:r>
              <a:rPr lang="en" sz="1800">
                <a:solidFill>
                  <a:srgbClr val="FF0000"/>
                </a:solidFill>
                <a:latin typeface="Source Sans Pro"/>
                <a:ea typeface="Source Sans Pro"/>
                <a:cs typeface="Source Sans Pro"/>
                <a:sym typeface="Source Sans Pro"/>
              </a:rPr>
              <a:t>   —  dust mass</a:t>
            </a:r>
            <a:endParaRPr sz="1800">
              <a:solidFill>
                <a:srgbClr val="FF0000"/>
              </a:solidFill>
              <a:latin typeface="Source Sans Pro"/>
              <a:ea typeface="Source Sans Pro"/>
              <a:cs typeface="Source Sans Pro"/>
              <a:sym typeface="Source Sans Pro"/>
            </a:endParaRPr>
          </a:p>
        </p:txBody>
      </p:sp>
      <p:grpSp>
        <p:nvGrpSpPr>
          <p:cNvPr id="715" name="Google Shape;715;p32"/>
          <p:cNvGrpSpPr/>
          <p:nvPr/>
        </p:nvGrpSpPr>
        <p:grpSpPr>
          <a:xfrm>
            <a:off x="6169204" y="3233924"/>
            <a:ext cx="272606" cy="272606"/>
            <a:chOff x="1369600" y="1466300"/>
            <a:chExt cx="1143000" cy="1143000"/>
          </a:xfrm>
        </p:grpSpPr>
        <p:sp>
          <p:nvSpPr>
            <p:cNvPr id="716" name="Google Shape;716;p32"/>
            <p:cNvSpPr/>
            <p:nvPr/>
          </p:nvSpPr>
          <p:spPr>
            <a:xfrm>
              <a:off x="1369600" y="1466300"/>
              <a:ext cx="1143000" cy="1143000"/>
            </a:xfrm>
            <a:prstGeom prst="ellipse">
              <a:avLst/>
            </a:prstGeom>
            <a:noFill/>
            <a:ln w="38100" cap="flat" cmpd="sng">
              <a:solidFill>
                <a:srgbClr val="BF9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717" name="Google Shape;717;p32"/>
            <p:cNvSpPr/>
            <p:nvPr/>
          </p:nvSpPr>
          <p:spPr>
            <a:xfrm>
              <a:off x="1482175" y="1699200"/>
              <a:ext cx="303000" cy="320400"/>
            </a:xfrm>
            <a:prstGeom prst="star4">
              <a:avLst>
                <a:gd name="adj" fmla="val 12500"/>
              </a:avLst>
            </a:prstGeom>
            <a:solidFill>
              <a:srgbClr val="FFE599"/>
            </a:solidFill>
            <a:ln w="19050" cap="flat" cmpd="sng">
              <a:solidFill>
                <a:srgbClr val="BF9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718" name="Google Shape;718;p32"/>
            <p:cNvSpPr/>
            <p:nvPr/>
          </p:nvSpPr>
          <p:spPr>
            <a:xfrm>
              <a:off x="1846263" y="1918250"/>
              <a:ext cx="211200" cy="239100"/>
            </a:xfrm>
            <a:prstGeom prst="star4">
              <a:avLst>
                <a:gd name="adj" fmla="val 12500"/>
              </a:avLst>
            </a:prstGeom>
            <a:solidFill>
              <a:srgbClr val="FFE599"/>
            </a:solidFill>
            <a:ln w="19050" cap="flat" cmpd="sng">
              <a:solidFill>
                <a:srgbClr val="BF9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719" name="Google Shape;719;p32"/>
            <p:cNvSpPr/>
            <p:nvPr/>
          </p:nvSpPr>
          <p:spPr>
            <a:xfrm>
              <a:off x="1542800" y="2157350"/>
              <a:ext cx="354900" cy="369300"/>
            </a:xfrm>
            <a:prstGeom prst="star4">
              <a:avLst>
                <a:gd name="adj" fmla="val 12500"/>
              </a:avLst>
            </a:prstGeom>
            <a:solidFill>
              <a:srgbClr val="FFE599"/>
            </a:solidFill>
            <a:ln w="19050" cap="flat" cmpd="sng">
              <a:solidFill>
                <a:srgbClr val="BF9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720" name="Google Shape;720;p32"/>
            <p:cNvSpPr/>
            <p:nvPr/>
          </p:nvSpPr>
          <p:spPr>
            <a:xfrm>
              <a:off x="2118550" y="2129600"/>
              <a:ext cx="246000" cy="284100"/>
            </a:xfrm>
            <a:prstGeom prst="star4">
              <a:avLst>
                <a:gd name="adj" fmla="val 12500"/>
              </a:avLst>
            </a:prstGeom>
            <a:solidFill>
              <a:srgbClr val="FFE599"/>
            </a:solidFill>
            <a:ln w="19050" cap="flat" cmpd="sng">
              <a:solidFill>
                <a:srgbClr val="BF9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721" name="Google Shape;721;p32"/>
            <p:cNvSpPr/>
            <p:nvPr/>
          </p:nvSpPr>
          <p:spPr>
            <a:xfrm>
              <a:off x="1932250" y="1518250"/>
              <a:ext cx="432300" cy="457200"/>
            </a:xfrm>
            <a:prstGeom prst="star4">
              <a:avLst>
                <a:gd name="adj" fmla="val 12500"/>
              </a:avLst>
            </a:prstGeom>
            <a:solidFill>
              <a:srgbClr val="FFE599"/>
            </a:solidFill>
            <a:ln w="19050" cap="flat" cmpd="sng">
              <a:solidFill>
                <a:srgbClr val="BF9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722" name="Google Shape;722;p32"/>
            <p:cNvSpPr/>
            <p:nvPr/>
          </p:nvSpPr>
          <p:spPr>
            <a:xfrm>
              <a:off x="1785170" y="1536988"/>
              <a:ext cx="114600" cy="151800"/>
            </a:xfrm>
            <a:prstGeom prst="star4">
              <a:avLst>
                <a:gd name="adj" fmla="val 12500"/>
              </a:avLst>
            </a:prstGeom>
            <a:solidFill>
              <a:srgbClr val="FFE599"/>
            </a:solidFill>
            <a:ln w="19050" cap="flat" cmpd="sng">
              <a:solidFill>
                <a:srgbClr val="BF9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723" name="Google Shape;723;p32"/>
            <p:cNvSpPr/>
            <p:nvPr/>
          </p:nvSpPr>
          <p:spPr>
            <a:xfrm>
              <a:off x="1950819" y="2361550"/>
              <a:ext cx="114600" cy="126600"/>
            </a:xfrm>
            <a:prstGeom prst="star4">
              <a:avLst>
                <a:gd name="adj" fmla="val 12500"/>
              </a:avLst>
            </a:prstGeom>
            <a:solidFill>
              <a:srgbClr val="FFE599"/>
            </a:solidFill>
            <a:ln w="19050" cap="flat" cmpd="sng">
              <a:solidFill>
                <a:srgbClr val="BF9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724" name="Google Shape;724;p32"/>
            <p:cNvSpPr/>
            <p:nvPr/>
          </p:nvSpPr>
          <p:spPr>
            <a:xfrm>
              <a:off x="1428196" y="2019600"/>
              <a:ext cx="114600" cy="151800"/>
            </a:xfrm>
            <a:prstGeom prst="star4">
              <a:avLst>
                <a:gd name="adj" fmla="val 12500"/>
              </a:avLst>
            </a:prstGeom>
            <a:solidFill>
              <a:srgbClr val="FFE599"/>
            </a:solidFill>
            <a:ln w="19050" cap="flat" cmpd="sng">
              <a:solidFill>
                <a:srgbClr val="BF9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725" name="Google Shape;725;p32"/>
            <p:cNvSpPr/>
            <p:nvPr/>
          </p:nvSpPr>
          <p:spPr>
            <a:xfrm>
              <a:off x="2303471" y="1918250"/>
              <a:ext cx="114600" cy="151800"/>
            </a:xfrm>
            <a:prstGeom prst="star4">
              <a:avLst>
                <a:gd name="adj" fmla="val 12500"/>
              </a:avLst>
            </a:prstGeom>
            <a:solidFill>
              <a:srgbClr val="FFE599"/>
            </a:solidFill>
            <a:ln w="19050" cap="flat" cmpd="sng">
              <a:solidFill>
                <a:srgbClr val="BF9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grpSp>
      <p:grpSp>
        <p:nvGrpSpPr>
          <p:cNvPr id="726" name="Google Shape;726;p32"/>
          <p:cNvGrpSpPr/>
          <p:nvPr/>
        </p:nvGrpSpPr>
        <p:grpSpPr>
          <a:xfrm>
            <a:off x="6169209" y="3607441"/>
            <a:ext cx="272625" cy="272625"/>
            <a:chOff x="2832975" y="1552875"/>
            <a:chExt cx="540600" cy="540600"/>
          </a:xfrm>
        </p:grpSpPr>
        <p:sp>
          <p:nvSpPr>
            <p:cNvPr id="727" name="Google Shape;727;p32"/>
            <p:cNvSpPr/>
            <p:nvPr/>
          </p:nvSpPr>
          <p:spPr>
            <a:xfrm>
              <a:off x="2832975" y="1552875"/>
              <a:ext cx="540600" cy="5406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728" name="Google Shape;728;p32"/>
            <p:cNvSpPr/>
            <p:nvPr/>
          </p:nvSpPr>
          <p:spPr>
            <a:xfrm>
              <a:off x="2906550" y="1638550"/>
              <a:ext cx="393444" cy="369252"/>
            </a:xfrm>
            <a:prstGeom prst="cloud">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grpSp>
      <p:sp>
        <p:nvSpPr>
          <p:cNvPr id="729" name="Google Shape;729;p32"/>
          <p:cNvSpPr txBox="1"/>
          <p:nvPr/>
        </p:nvSpPr>
        <p:spPr>
          <a:xfrm>
            <a:off x="2705825" y="4216550"/>
            <a:ext cx="44712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solidFill>
                  <a:schemeClr val="accent5"/>
                </a:solidFill>
                <a:latin typeface="Source Sans Pro"/>
                <a:ea typeface="Source Sans Pro"/>
                <a:cs typeface="Source Sans Pro"/>
                <a:sym typeface="Source Sans Pro"/>
              </a:rPr>
              <a:t>(+ dust mass)</a:t>
            </a:r>
            <a:endParaRPr sz="1800">
              <a:solidFill>
                <a:schemeClr val="accent5"/>
              </a:solidFill>
              <a:latin typeface="Source Sans Pro"/>
              <a:ea typeface="Source Sans Pro"/>
              <a:cs typeface="Source Sans Pro"/>
              <a:sym typeface="Source Sans Pr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6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7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666"/>
                                        </p:tgtEl>
                                        <p:attrNameLst>
                                          <p:attrName>style.visibility</p:attrName>
                                        </p:attrNameLst>
                                      </p:cBhvr>
                                      <p:to>
                                        <p:strVal val="hidden"/>
                                      </p:to>
                                    </p:set>
                                  </p:childTnLst>
                                </p:cTn>
                              </p:par>
                              <p:par>
                                <p:cTn id="15" presetID="1" presetClass="entr" presetSubtype="0" fill="hold" nodeType="withEffect">
                                  <p:stCondLst>
                                    <p:cond delay="0"/>
                                  </p:stCondLst>
                                  <p:childTnLst>
                                    <p:set>
                                      <p:cBhvr>
                                        <p:cTn id="16" dur="1" fill="hold">
                                          <p:stCondLst>
                                            <p:cond delay="0"/>
                                          </p:stCondLst>
                                        </p:cTn>
                                        <p:tgtEl>
                                          <p:spTgt spid="68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9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0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1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8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8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9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1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715"/>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726"/>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7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733"/>
        <p:cNvGrpSpPr/>
        <p:nvPr/>
      </p:nvGrpSpPr>
      <p:grpSpPr>
        <a:xfrm>
          <a:off x="0" y="0"/>
          <a:ext cx="0" cy="0"/>
          <a:chOff x="0" y="0"/>
          <a:chExt cx="0" cy="0"/>
        </a:xfrm>
      </p:grpSpPr>
      <p:sp>
        <p:nvSpPr>
          <p:cNvPr id="734" name="Google Shape;734;p33"/>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Dust evolution with redshift</a:t>
            </a:r>
            <a:endParaRPr dirty="0"/>
          </a:p>
        </p:txBody>
      </p:sp>
      <p:pic>
        <p:nvPicPr>
          <p:cNvPr id="3" name="Video 2">
            <a:hlinkClick r:id="" action="ppaction://media"/>
            <a:extLst>
              <a:ext uri="{FF2B5EF4-FFF2-40B4-BE49-F238E27FC236}">
                <a16:creationId xmlns:a16="http://schemas.microsoft.com/office/drawing/2014/main" id="{701BECAF-0780-D405-7B6B-6CEB1CBF549A}"/>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1840284" y="910393"/>
            <a:ext cx="5542502" cy="415687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30976"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mute="1">
                <p:cTn id="7" repeatCount="indefinite"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739"/>
        <p:cNvGrpSpPr/>
        <p:nvPr/>
      </p:nvGrpSpPr>
      <p:grpSpPr>
        <a:xfrm>
          <a:off x="0" y="0"/>
          <a:ext cx="0" cy="0"/>
          <a:chOff x="0" y="0"/>
          <a:chExt cx="0" cy="0"/>
        </a:xfrm>
      </p:grpSpPr>
      <p:sp>
        <p:nvSpPr>
          <p:cNvPr id="740" name="Google Shape;740;p34"/>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Dust mass vs stellar mass at z &lt; 0.5</a:t>
            </a:r>
            <a:endParaRPr dirty="0"/>
          </a:p>
        </p:txBody>
      </p:sp>
      <p:pic>
        <p:nvPicPr>
          <p:cNvPr id="741" name="Google Shape;741;p34"/>
          <p:cNvPicPr preferRelativeResize="0"/>
          <p:nvPr/>
        </p:nvPicPr>
        <p:blipFill>
          <a:blip r:embed="rId3">
            <a:alphaModFix/>
          </a:blip>
          <a:stretch>
            <a:fillRect/>
          </a:stretch>
        </p:blipFill>
        <p:spPr>
          <a:xfrm>
            <a:off x="2036613" y="1166625"/>
            <a:ext cx="5738575" cy="375277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745"/>
        <p:cNvGrpSpPr/>
        <p:nvPr/>
      </p:nvGrpSpPr>
      <p:grpSpPr>
        <a:xfrm>
          <a:off x="0" y="0"/>
          <a:ext cx="0" cy="0"/>
          <a:chOff x="0" y="0"/>
          <a:chExt cx="0" cy="0"/>
        </a:xfrm>
      </p:grpSpPr>
      <p:pic>
        <p:nvPicPr>
          <p:cNvPr id="746" name="Google Shape;746;p35"/>
          <p:cNvPicPr preferRelativeResize="0"/>
          <p:nvPr/>
        </p:nvPicPr>
        <p:blipFill>
          <a:blip r:embed="rId3">
            <a:alphaModFix/>
          </a:blip>
          <a:stretch>
            <a:fillRect/>
          </a:stretch>
        </p:blipFill>
        <p:spPr>
          <a:xfrm>
            <a:off x="90000" y="1469789"/>
            <a:ext cx="6665025" cy="3600936"/>
          </a:xfrm>
          <a:prstGeom prst="rect">
            <a:avLst/>
          </a:prstGeom>
          <a:noFill/>
          <a:ln>
            <a:noFill/>
          </a:ln>
        </p:spPr>
      </p:pic>
      <p:sp>
        <p:nvSpPr>
          <p:cNvPr id="747" name="Google Shape;747;p35"/>
          <p:cNvSpPr txBox="1"/>
          <p:nvPr/>
        </p:nvSpPr>
        <p:spPr>
          <a:xfrm>
            <a:off x="384650" y="1525325"/>
            <a:ext cx="38277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800">
              <a:solidFill>
                <a:schemeClr val="lt2"/>
              </a:solidFill>
              <a:latin typeface="Source Sans Pro"/>
              <a:ea typeface="Source Sans Pro"/>
              <a:cs typeface="Source Sans Pro"/>
              <a:sym typeface="Source Sans Pro"/>
            </a:endParaRPr>
          </a:p>
        </p:txBody>
      </p:sp>
      <p:sp>
        <p:nvSpPr>
          <p:cNvPr id="748" name="Google Shape;748;p35"/>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Dust mass to stellar mass ratio in galaxies with decreasing redshift</a:t>
            </a:r>
            <a:endParaRP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752"/>
        <p:cNvGrpSpPr/>
        <p:nvPr/>
      </p:nvGrpSpPr>
      <p:grpSpPr>
        <a:xfrm>
          <a:off x="0" y="0"/>
          <a:ext cx="0" cy="0"/>
          <a:chOff x="0" y="0"/>
          <a:chExt cx="0" cy="0"/>
        </a:xfrm>
      </p:grpSpPr>
      <p:pic>
        <p:nvPicPr>
          <p:cNvPr id="753" name="Google Shape;753;p36"/>
          <p:cNvPicPr preferRelativeResize="0"/>
          <p:nvPr/>
        </p:nvPicPr>
        <p:blipFill>
          <a:blip r:embed="rId3">
            <a:alphaModFix/>
          </a:blip>
          <a:stretch>
            <a:fillRect/>
          </a:stretch>
        </p:blipFill>
        <p:spPr>
          <a:xfrm>
            <a:off x="80175" y="1468034"/>
            <a:ext cx="9044175" cy="3604465"/>
          </a:xfrm>
          <a:prstGeom prst="rect">
            <a:avLst/>
          </a:prstGeom>
          <a:noFill/>
          <a:ln>
            <a:noFill/>
          </a:ln>
        </p:spPr>
      </p:pic>
      <p:sp>
        <p:nvSpPr>
          <p:cNvPr id="754" name="Google Shape;754;p36"/>
          <p:cNvSpPr txBox="1"/>
          <p:nvPr/>
        </p:nvSpPr>
        <p:spPr>
          <a:xfrm>
            <a:off x="384650" y="1525325"/>
            <a:ext cx="38277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800">
              <a:solidFill>
                <a:schemeClr val="lt2"/>
              </a:solidFill>
              <a:latin typeface="Source Sans Pro"/>
              <a:ea typeface="Source Sans Pro"/>
              <a:cs typeface="Source Sans Pro"/>
              <a:sym typeface="Source Sans Pro"/>
            </a:endParaRPr>
          </a:p>
        </p:txBody>
      </p:sp>
      <p:sp>
        <p:nvSpPr>
          <p:cNvPr id="755" name="Google Shape;755;p36"/>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Dust mass to stellar mass ratio in galaxies with decreasing redshift</a:t>
            </a:r>
            <a:endParaRP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759"/>
        <p:cNvGrpSpPr/>
        <p:nvPr/>
      </p:nvGrpSpPr>
      <p:grpSpPr>
        <a:xfrm>
          <a:off x="0" y="0"/>
          <a:ext cx="0" cy="0"/>
          <a:chOff x="0" y="0"/>
          <a:chExt cx="0" cy="0"/>
        </a:xfrm>
      </p:grpSpPr>
      <p:pic>
        <p:nvPicPr>
          <p:cNvPr id="760" name="Google Shape;760;p37"/>
          <p:cNvPicPr preferRelativeResize="0"/>
          <p:nvPr/>
        </p:nvPicPr>
        <p:blipFill>
          <a:blip r:embed="rId3">
            <a:alphaModFix/>
          </a:blip>
          <a:stretch>
            <a:fillRect/>
          </a:stretch>
        </p:blipFill>
        <p:spPr>
          <a:xfrm>
            <a:off x="80163" y="1468025"/>
            <a:ext cx="9044199" cy="3604475"/>
          </a:xfrm>
          <a:prstGeom prst="rect">
            <a:avLst/>
          </a:prstGeom>
          <a:noFill/>
          <a:ln>
            <a:noFill/>
          </a:ln>
        </p:spPr>
      </p:pic>
      <p:sp>
        <p:nvSpPr>
          <p:cNvPr id="761" name="Google Shape;761;p37"/>
          <p:cNvSpPr txBox="1"/>
          <p:nvPr/>
        </p:nvSpPr>
        <p:spPr>
          <a:xfrm>
            <a:off x="384650" y="1525325"/>
            <a:ext cx="38277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800">
              <a:solidFill>
                <a:schemeClr val="lt2"/>
              </a:solidFill>
              <a:latin typeface="Source Sans Pro"/>
              <a:ea typeface="Source Sans Pro"/>
              <a:cs typeface="Source Sans Pro"/>
              <a:sym typeface="Source Sans Pro"/>
            </a:endParaRPr>
          </a:p>
        </p:txBody>
      </p:sp>
      <p:sp>
        <p:nvSpPr>
          <p:cNvPr id="762" name="Google Shape;762;p37"/>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Dust mass to stellar mass ratio in galaxies with decreasing redshift</a:t>
            </a:r>
            <a:endParaRP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766"/>
        <p:cNvGrpSpPr/>
        <p:nvPr/>
      </p:nvGrpSpPr>
      <p:grpSpPr>
        <a:xfrm>
          <a:off x="0" y="0"/>
          <a:ext cx="0" cy="0"/>
          <a:chOff x="0" y="0"/>
          <a:chExt cx="0" cy="0"/>
        </a:xfrm>
      </p:grpSpPr>
      <p:sp>
        <p:nvSpPr>
          <p:cNvPr id="767" name="Google Shape;767;p38"/>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Dust vs stellar mass at various redshift intervals</a:t>
            </a:r>
            <a:endParaRPr dirty="0"/>
          </a:p>
        </p:txBody>
      </p:sp>
      <p:pic>
        <p:nvPicPr>
          <p:cNvPr id="768" name="Google Shape;768;p38"/>
          <p:cNvPicPr preferRelativeResize="0"/>
          <p:nvPr/>
        </p:nvPicPr>
        <p:blipFill rotWithShape="1">
          <a:blip r:embed="rId3">
            <a:alphaModFix/>
          </a:blip>
          <a:srcRect r="37659"/>
          <a:stretch/>
        </p:blipFill>
        <p:spPr>
          <a:xfrm>
            <a:off x="1429975" y="1007137"/>
            <a:ext cx="2586726" cy="2076999"/>
          </a:xfrm>
          <a:prstGeom prst="rect">
            <a:avLst/>
          </a:prstGeom>
          <a:noFill/>
          <a:ln>
            <a:noFill/>
          </a:ln>
        </p:spPr>
      </p:pic>
      <p:pic>
        <p:nvPicPr>
          <p:cNvPr id="769" name="Google Shape;769;p38"/>
          <p:cNvPicPr preferRelativeResize="0"/>
          <p:nvPr/>
        </p:nvPicPr>
        <p:blipFill>
          <a:blip r:embed="rId4">
            <a:alphaModFix/>
          </a:blip>
          <a:stretch>
            <a:fillRect/>
          </a:stretch>
        </p:blipFill>
        <p:spPr>
          <a:xfrm>
            <a:off x="4016700" y="1024750"/>
            <a:ext cx="4079049" cy="2041750"/>
          </a:xfrm>
          <a:prstGeom prst="rect">
            <a:avLst/>
          </a:prstGeom>
          <a:noFill/>
          <a:ln>
            <a:noFill/>
          </a:ln>
        </p:spPr>
      </p:pic>
      <p:pic>
        <p:nvPicPr>
          <p:cNvPr id="770" name="Google Shape;770;p38"/>
          <p:cNvPicPr preferRelativeResize="0"/>
          <p:nvPr/>
        </p:nvPicPr>
        <p:blipFill rotWithShape="1">
          <a:blip r:embed="rId5">
            <a:alphaModFix/>
          </a:blip>
          <a:srcRect r="39202"/>
          <a:stretch/>
        </p:blipFill>
        <p:spPr>
          <a:xfrm>
            <a:off x="1429975" y="3066504"/>
            <a:ext cx="2522824" cy="2076996"/>
          </a:xfrm>
          <a:prstGeom prst="rect">
            <a:avLst/>
          </a:prstGeom>
          <a:noFill/>
          <a:ln>
            <a:noFill/>
          </a:ln>
        </p:spPr>
      </p:pic>
      <p:pic>
        <p:nvPicPr>
          <p:cNvPr id="771" name="Google Shape;771;p38"/>
          <p:cNvPicPr preferRelativeResize="0"/>
          <p:nvPr/>
        </p:nvPicPr>
        <p:blipFill rotWithShape="1">
          <a:blip r:embed="rId6">
            <a:alphaModFix/>
          </a:blip>
          <a:srcRect r="39198"/>
          <a:stretch/>
        </p:blipFill>
        <p:spPr>
          <a:xfrm>
            <a:off x="3981525" y="3066500"/>
            <a:ext cx="2522824" cy="2076999"/>
          </a:xfrm>
          <a:prstGeom prst="rect">
            <a:avLst/>
          </a:prstGeom>
          <a:noFill/>
          <a:ln>
            <a:noFill/>
          </a:ln>
        </p:spPr>
      </p:pic>
      <p:pic>
        <p:nvPicPr>
          <p:cNvPr id="772" name="Google Shape;772;p38"/>
          <p:cNvPicPr preferRelativeResize="0"/>
          <p:nvPr/>
        </p:nvPicPr>
        <p:blipFill rotWithShape="1">
          <a:blip r:embed="rId3">
            <a:alphaModFix/>
          </a:blip>
          <a:srcRect l="61103" t="31920" b="37214"/>
          <a:stretch/>
        </p:blipFill>
        <p:spPr>
          <a:xfrm>
            <a:off x="6504350" y="1706850"/>
            <a:ext cx="1705876" cy="677550"/>
          </a:xfrm>
          <a:prstGeom prst="rect">
            <a:avLst/>
          </a:prstGeom>
          <a:noFill/>
          <a:ln>
            <a:noFill/>
          </a:ln>
        </p:spPr>
      </p:pic>
      <p:pic>
        <p:nvPicPr>
          <p:cNvPr id="773" name="Google Shape;773;p38"/>
          <p:cNvPicPr preferRelativeResize="0"/>
          <p:nvPr/>
        </p:nvPicPr>
        <p:blipFill rotWithShape="1">
          <a:blip r:embed="rId4">
            <a:alphaModFix/>
          </a:blip>
          <a:srcRect l="61048" t="49113" b="37638"/>
          <a:stretch/>
        </p:blipFill>
        <p:spPr>
          <a:xfrm>
            <a:off x="6504350" y="2178100"/>
            <a:ext cx="1705876" cy="290428"/>
          </a:xfrm>
          <a:prstGeom prst="rect">
            <a:avLst/>
          </a:prstGeom>
          <a:noFill/>
          <a:ln>
            <a:noFill/>
          </a:ln>
        </p:spPr>
      </p:pic>
      <p:sp>
        <p:nvSpPr>
          <p:cNvPr id="774" name="Google Shape;774;p38"/>
          <p:cNvSpPr/>
          <p:nvPr/>
        </p:nvSpPr>
        <p:spPr>
          <a:xfrm>
            <a:off x="3968875" y="1712300"/>
            <a:ext cx="47700" cy="5616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778"/>
        <p:cNvGrpSpPr/>
        <p:nvPr/>
      </p:nvGrpSpPr>
      <p:grpSpPr>
        <a:xfrm>
          <a:off x="0" y="0"/>
          <a:ext cx="0" cy="0"/>
          <a:chOff x="0" y="0"/>
          <a:chExt cx="0" cy="0"/>
        </a:xfrm>
      </p:grpSpPr>
      <p:sp>
        <p:nvSpPr>
          <p:cNvPr id="779" name="Google Shape;779;p39"/>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2"/>
              </a:buClr>
              <a:buSzPct val="36666"/>
              <a:buFont typeface="Arial"/>
              <a:buNone/>
            </a:pPr>
            <a:r>
              <a:rPr lang="en" dirty="0"/>
              <a:t>Dust mass to stellar mass ratio in galaxies with decreasing redshift</a:t>
            </a:r>
            <a:endParaRPr dirty="0"/>
          </a:p>
        </p:txBody>
      </p:sp>
      <p:pic>
        <p:nvPicPr>
          <p:cNvPr id="780" name="Google Shape;780;p39"/>
          <p:cNvPicPr preferRelativeResize="0"/>
          <p:nvPr/>
        </p:nvPicPr>
        <p:blipFill>
          <a:blip r:embed="rId3">
            <a:alphaModFix/>
          </a:blip>
          <a:stretch>
            <a:fillRect/>
          </a:stretch>
        </p:blipFill>
        <p:spPr>
          <a:xfrm>
            <a:off x="141625" y="1568325"/>
            <a:ext cx="4355076" cy="3271717"/>
          </a:xfrm>
          <a:prstGeom prst="rect">
            <a:avLst/>
          </a:prstGeom>
          <a:noFill/>
          <a:ln>
            <a:noFill/>
          </a:ln>
        </p:spPr>
      </p:pic>
      <p:pic>
        <p:nvPicPr>
          <p:cNvPr id="781" name="Google Shape;781;p39"/>
          <p:cNvPicPr preferRelativeResize="0"/>
          <p:nvPr/>
        </p:nvPicPr>
        <p:blipFill>
          <a:blip r:embed="rId4">
            <a:alphaModFix/>
          </a:blip>
          <a:stretch>
            <a:fillRect/>
          </a:stretch>
        </p:blipFill>
        <p:spPr>
          <a:xfrm>
            <a:off x="4616325" y="1628125"/>
            <a:ext cx="4379401" cy="3271726"/>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785"/>
        <p:cNvGrpSpPr/>
        <p:nvPr/>
      </p:nvGrpSpPr>
      <p:grpSpPr>
        <a:xfrm>
          <a:off x="0" y="0"/>
          <a:ext cx="0" cy="0"/>
          <a:chOff x="0" y="0"/>
          <a:chExt cx="0" cy="0"/>
        </a:xfrm>
      </p:grpSpPr>
      <p:sp>
        <p:nvSpPr>
          <p:cNvPr id="786" name="Google Shape;786;p40"/>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Future work</a:t>
            </a:r>
            <a:endParaRPr dirty="0"/>
          </a:p>
        </p:txBody>
      </p:sp>
      <p:sp>
        <p:nvSpPr>
          <p:cNvPr id="787" name="Google Shape;787;p4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Refining dust model</a:t>
            </a:r>
            <a:endParaRPr/>
          </a:p>
          <a:p>
            <a:pPr marL="457200" lvl="0" indent="-342900" algn="l" rtl="0">
              <a:spcBef>
                <a:spcPts val="0"/>
              </a:spcBef>
              <a:spcAft>
                <a:spcPts val="0"/>
              </a:spcAft>
              <a:buSzPts val="1800"/>
              <a:buChar char="●"/>
            </a:pPr>
            <a:r>
              <a:rPr lang="en"/>
              <a:t>New supernova dust yields</a:t>
            </a:r>
            <a:endParaRPr/>
          </a:p>
          <a:p>
            <a:pPr marL="457200" lvl="0" indent="-342900" algn="l" rtl="0">
              <a:spcBef>
                <a:spcPts val="0"/>
              </a:spcBef>
              <a:spcAft>
                <a:spcPts val="0"/>
              </a:spcAft>
              <a:buSzPts val="1800"/>
              <a:buChar char="●"/>
            </a:pPr>
            <a:r>
              <a:rPr lang="en"/>
              <a:t>Mass bins for different grain sizes</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791"/>
        <p:cNvGrpSpPr/>
        <p:nvPr/>
      </p:nvGrpSpPr>
      <p:grpSpPr>
        <a:xfrm>
          <a:off x="0" y="0"/>
          <a:ext cx="0" cy="0"/>
          <a:chOff x="0" y="0"/>
          <a:chExt cx="0" cy="0"/>
        </a:xfrm>
      </p:grpSpPr>
      <p:sp>
        <p:nvSpPr>
          <p:cNvPr id="792" name="Google Shape;792;p41"/>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Summary</a:t>
            </a:r>
            <a:endParaRPr dirty="0"/>
          </a:p>
        </p:txBody>
      </p:sp>
      <p:sp>
        <p:nvSpPr>
          <p:cNvPr id="793" name="Google Shape;793;p4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Modelling dust is important to explain dust masses at high redshift and more accurately correct for dust in observations</a:t>
            </a:r>
            <a:endParaRPr/>
          </a:p>
          <a:p>
            <a:pPr marL="457200" lvl="0" indent="-342900" algn="l" rtl="0">
              <a:spcBef>
                <a:spcPts val="0"/>
              </a:spcBef>
              <a:spcAft>
                <a:spcPts val="0"/>
              </a:spcAft>
              <a:buSzPts val="1800"/>
              <a:buChar char="●"/>
            </a:pPr>
            <a:r>
              <a:rPr lang="en"/>
              <a:t>We include the processes of dust production by stars, grain growth, and destruction by thermal sputtering, supernova shock waves and star formation in the ISM in our cosmological simulations</a:t>
            </a:r>
            <a:endParaRPr/>
          </a:p>
          <a:p>
            <a:pPr marL="457200" lvl="0" indent="-342900" algn="l" rtl="0">
              <a:spcBef>
                <a:spcPts val="0"/>
              </a:spcBef>
              <a:spcAft>
                <a:spcPts val="0"/>
              </a:spcAft>
              <a:buSzPts val="1800"/>
              <a:buChar char="●"/>
            </a:pPr>
            <a:r>
              <a:rPr lang="en"/>
              <a:t>We have preliminarily compared our results with observations but more refinement is needed</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5"/>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Simulating dust on a cosmological scale</a:t>
            </a:r>
            <a:endParaRPr dirty="0"/>
          </a:p>
        </p:txBody>
      </p:sp>
      <p:pic>
        <p:nvPicPr>
          <p:cNvPr id="75" name="Google Shape;75;p15"/>
          <p:cNvPicPr preferRelativeResize="0"/>
          <p:nvPr/>
        </p:nvPicPr>
        <p:blipFill rotWithShape="1">
          <a:blip r:embed="rId3">
            <a:alphaModFix/>
          </a:blip>
          <a:srcRect r="87392"/>
          <a:stretch/>
        </p:blipFill>
        <p:spPr>
          <a:xfrm>
            <a:off x="1288800" y="1311300"/>
            <a:ext cx="1648125" cy="973325"/>
          </a:xfrm>
          <a:prstGeom prst="rect">
            <a:avLst/>
          </a:prstGeom>
          <a:noFill/>
          <a:ln>
            <a:noFill/>
          </a:ln>
        </p:spPr>
      </p:pic>
      <p:pic>
        <p:nvPicPr>
          <p:cNvPr id="76" name="Google Shape;76;p15"/>
          <p:cNvPicPr preferRelativeResize="0"/>
          <p:nvPr/>
        </p:nvPicPr>
        <p:blipFill rotWithShape="1">
          <a:blip r:embed="rId3">
            <a:alphaModFix/>
          </a:blip>
          <a:srcRect l="12569" r="76018"/>
          <a:stretch/>
        </p:blipFill>
        <p:spPr>
          <a:xfrm>
            <a:off x="3101425" y="1345950"/>
            <a:ext cx="1491798" cy="9733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797"/>
        <p:cNvGrpSpPr/>
        <p:nvPr/>
      </p:nvGrpSpPr>
      <p:grpSpPr>
        <a:xfrm>
          <a:off x="0" y="0"/>
          <a:ext cx="0" cy="0"/>
          <a:chOff x="0" y="0"/>
          <a:chExt cx="0" cy="0"/>
        </a:xfrm>
      </p:grpSpPr>
      <p:sp>
        <p:nvSpPr>
          <p:cNvPr id="798" name="Google Shape;798;p42"/>
          <p:cNvSpPr txBox="1">
            <a:spLocks noGrp="1"/>
          </p:cNvSpPr>
          <p:nvPr>
            <p:ph type="title"/>
          </p:nvPr>
        </p:nvSpPr>
        <p:spPr>
          <a:xfrm>
            <a:off x="485875" y="1714500"/>
            <a:ext cx="8183700" cy="7857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dirty="0"/>
              <a:t>Appendix</a:t>
            </a:r>
            <a:endParaRPr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802"/>
        <p:cNvGrpSpPr/>
        <p:nvPr/>
      </p:nvGrpSpPr>
      <p:grpSpPr>
        <a:xfrm>
          <a:off x="0" y="0"/>
          <a:ext cx="0" cy="0"/>
          <a:chOff x="0" y="0"/>
          <a:chExt cx="0" cy="0"/>
        </a:xfrm>
      </p:grpSpPr>
      <p:sp>
        <p:nvSpPr>
          <p:cNvPr id="803" name="Google Shape;803;p43"/>
          <p:cNvSpPr txBox="1">
            <a:spLocks noGrp="1"/>
          </p:cNvSpPr>
          <p:nvPr>
            <p:ph type="title"/>
          </p:nvPr>
        </p:nvSpPr>
        <p:spPr>
          <a:xfrm>
            <a:off x="311700" y="445025"/>
            <a:ext cx="6631500" cy="623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Dust production in core-collapse supernovae</a:t>
            </a:r>
            <a:endParaRPr dirty="0"/>
          </a:p>
        </p:txBody>
      </p:sp>
      <p:pic>
        <p:nvPicPr>
          <p:cNvPr id="804" name="Google Shape;804;p43"/>
          <p:cNvPicPr preferRelativeResize="0"/>
          <p:nvPr/>
        </p:nvPicPr>
        <p:blipFill>
          <a:blip r:embed="rId3">
            <a:alphaModFix/>
          </a:blip>
          <a:stretch>
            <a:fillRect/>
          </a:stretch>
        </p:blipFill>
        <p:spPr>
          <a:xfrm>
            <a:off x="2533875" y="1285375"/>
            <a:ext cx="4136200" cy="3306274"/>
          </a:xfrm>
          <a:prstGeom prst="rect">
            <a:avLst/>
          </a:prstGeom>
          <a:noFill/>
          <a:ln>
            <a:noFill/>
          </a:ln>
        </p:spPr>
      </p:pic>
      <p:sp>
        <p:nvSpPr>
          <p:cNvPr id="805" name="Google Shape;805;p43"/>
          <p:cNvSpPr txBox="1"/>
          <p:nvPr/>
        </p:nvSpPr>
        <p:spPr>
          <a:xfrm>
            <a:off x="3057950" y="4457900"/>
            <a:ext cx="3552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lt2"/>
                </a:solidFill>
                <a:latin typeface="Source Sans Pro"/>
                <a:ea typeface="Source Sans Pro"/>
                <a:cs typeface="Source Sans Pro"/>
                <a:sym typeface="Source Sans Pro"/>
              </a:rPr>
              <a:t>Schneider+24</a:t>
            </a:r>
            <a:endParaRPr>
              <a:solidFill>
                <a:schemeClr val="lt2"/>
              </a:solidFill>
              <a:latin typeface="Source Sans Pro"/>
              <a:ea typeface="Source Sans Pro"/>
              <a:cs typeface="Source Sans Pro"/>
              <a:sym typeface="Source Sans Pro"/>
            </a:endParaRPr>
          </a:p>
        </p:txBody>
      </p:sp>
      <p:pic>
        <p:nvPicPr>
          <p:cNvPr id="806" name="Google Shape;806;p43"/>
          <p:cNvPicPr preferRelativeResize="0"/>
          <p:nvPr/>
        </p:nvPicPr>
        <p:blipFill rotWithShape="1">
          <a:blip r:embed="rId4">
            <a:alphaModFix/>
          </a:blip>
          <a:srcRect l="12843" r="75913"/>
          <a:stretch/>
        </p:blipFill>
        <p:spPr>
          <a:xfrm>
            <a:off x="7538850" y="157538"/>
            <a:ext cx="1469774" cy="973325"/>
          </a:xfrm>
          <a:prstGeom prst="rect">
            <a:avLst/>
          </a:prstGeom>
          <a:noFill/>
          <a:ln>
            <a:noFill/>
          </a:ln>
        </p:spPr>
      </p:pic>
      <p:pic>
        <p:nvPicPr>
          <p:cNvPr id="807" name="Google Shape;807;p43"/>
          <p:cNvPicPr preferRelativeResize="0"/>
          <p:nvPr/>
        </p:nvPicPr>
        <p:blipFill rotWithShape="1">
          <a:blip r:embed="rId5">
            <a:alphaModFix/>
          </a:blip>
          <a:srcRect l="26215" t="5025" r="69276" b="3932"/>
          <a:stretch/>
        </p:blipFill>
        <p:spPr>
          <a:xfrm>
            <a:off x="7188575" y="157550"/>
            <a:ext cx="350274" cy="87935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811"/>
        <p:cNvGrpSpPr/>
        <p:nvPr/>
      </p:nvGrpSpPr>
      <p:grpSpPr>
        <a:xfrm>
          <a:off x="0" y="0"/>
          <a:ext cx="0" cy="0"/>
          <a:chOff x="0" y="0"/>
          <a:chExt cx="0" cy="0"/>
        </a:xfrm>
      </p:grpSpPr>
      <p:sp>
        <p:nvSpPr>
          <p:cNvPr id="812" name="Google Shape;812;p44"/>
          <p:cNvSpPr txBox="1">
            <a:spLocks noGrp="1"/>
          </p:cNvSpPr>
          <p:nvPr>
            <p:ph type="title"/>
          </p:nvPr>
        </p:nvSpPr>
        <p:spPr>
          <a:xfrm>
            <a:off x="311700" y="445025"/>
            <a:ext cx="7043400" cy="623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Dust mass survival after the reverse shock</a:t>
            </a:r>
            <a:endParaRPr dirty="0"/>
          </a:p>
        </p:txBody>
      </p:sp>
      <p:sp>
        <p:nvSpPr>
          <p:cNvPr id="813" name="Google Shape;813;p44"/>
          <p:cNvSpPr txBox="1"/>
          <p:nvPr/>
        </p:nvSpPr>
        <p:spPr>
          <a:xfrm>
            <a:off x="2795850" y="4509300"/>
            <a:ext cx="3552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lt2"/>
                </a:solidFill>
                <a:latin typeface="Source Sans Pro"/>
                <a:ea typeface="Source Sans Pro"/>
                <a:cs typeface="Source Sans Pro"/>
                <a:sym typeface="Source Sans Pro"/>
              </a:rPr>
              <a:t>Bianchi+07</a:t>
            </a:r>
            <a:endParaRPr>
              <a:solidFill>
                <a:schemeClr val="lt2"/>
              </a:solidFill>
              <a:latin typeface="Source Sans Pro"/>
              <a:ea typeface="Source Sans Pro"/>
              <a:cs typeface="Source Sans Pro"/>
              <a:sym typeface="Source Sans Pro"/>
            </a:endParaRPr>
          </a:p>
        </p:txBody>
      </p:sp>
      <p:pic>
        <p:nvPicPr>
          <p:cNvPr id="814" name="Google Shape;814;p44"/>
          <p:cNvPicPr preferRelativeResize="0"/>
          <p:nvPr/>
        </p:nvPicPr>
        <p:blipFill rotWithShape="1">
          <a:blip r:embed="rId3">
            <a:alphaModFix/>
          </a:blip>
          <a:srcRect l="26215" t="5025" r="69276" b="3932"/>
          <a:stretch/>
        </p:blipFill>
        <p:spPr>
          <a:xfrm>
            <a:off x="7188575" y="157550"/>
            <a:ext cx="350274" cy="879350"/>
          </a:xfrm>
          <a:prstGeom prst="rect">
            <a:avLst/>
          </a:prstGeom>
          <a:noFill/>
          <a:ln>
            <a:noFill/>
          </a:ln>
        </p:spPr>
      </p:pic>
      <p:pic>
        <p:nvPicPr>
          <p:cNvPr id="815" name="Google Shape;815;p44"/>
          <p:cNvPicPr preferRelativeResize="0"/>
          <p:nvPr/>
        </p:nvPicPr>
        <p:blipFill>
          <a:blip r:embed="rId4">
            <a:alphaModFix/>
          </a:blip>
          <a:stretch>
            <a:fillRect/>
          </a:stretch>
        </p:blipFill>
        <p:spPr>
          <a:xfrm>
            <a:off x="2466725" y="1181737"/>
            <a:ext cx="3682050" cy="3456025"/>
          </a:xfrm>
          <a:prstGeom prst="rect">
            <a:avLst/>
          </a:prstGeom>
          <a:noFill/>
          <a:ln>
            <a:noFill/>
          </a:ln>
        </p:spPr>
      </p:pic>
      <p:pic>
        <p:nvPicPr>
          <p:cNvPr id="816" name="Google Shape;816;p44"/>
          <p:cNvPicPr preferRelativeResize="0"/>
          <p:nvPr/>
        </p:nvPicPr>
        <p:blipFill rotWithShape="1">
          <a:blip r:embed="rId5">
            <a:alphaModFix/>
          </a:blip>
          <a:srcRect l="12843" r="75913"/>
          <a:stretch/>
        </p:blipFill>
        <p:spPr>
          <a:xfrm>
            <a:off x="7538850" y="157538"/>
            <a:ext cx="1469774" cy="973325"/>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820"/>
        <p:cNvGrpSpPr/>
        <p:nvPr/>
      </p:nvGrpSpPr>
      <p:grpSpPr>
        <a:xfrm>
          <a:off x="0" y="0"/>
          <a:ext cx="0" cy="0"/>
          <a:chOff x="0" y="0"/>
          <a:chExt cx="0" cy="0"/>
        </a:xfrm>
      </p:grpSpPr>
      <p:sp>
        <p:nvSpPr>
          <p:cNvPr id="821" name="Google Shape;821;p45"/>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dirty="0"/>
          </a:p>
        </p:txBody>
      </p:sp>
      <p:sp>
        <p:nvSpPr>
          <p:cNvPr id="822" name="Google Shape;822;p4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823" name="Google Shape;823;p45"/>
          <p:cNvPicPr preferRelativeResize="0"/>
          <p:nvPr/>
        </p:nvPicPr>
        <p:blipFill>
          <a:blip r:embed="rId3">
            <a:alphaModFix/>
          </a:blip>
          <a:stretch>
            <a:fillRect/>
          </a:stretch>
        </p:blipFill>
        <p:spPr>
          <a:xfrm>
            <a:off x="447675" y="485775"/>
            <a:ext cx="8248650" cy="417195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827"/>
        <p:cNvGrpSpPr/>
        <p:nvPr/>
      </p:nvGrpSpPr>
      <p:grpSpPr>
        <a:xfrm>
          <a:off x="0" y="0"/>
          <a:ext cx="0" cy="0"/>
          <a:chOff x="0" y="0"/>
          <a:chExt cx="0" cy="0"/>
        </a:xfrm>
      </p:grpSpPr>
      <p:sp>
        <p:nvSpPr>
          <p:cNvPr id="828" name="Google Shape;828;p46"/>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dirty="0"/>
          </a:p>
        </p:txBody>
      </p:sp>
      <p:sp>
        <p:nvSpPr>
          <p:cNvPr id="829" name="Google Shape;829;p4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830" name="Google Shape;830;p46"/>
          <p:cNvPicPr preferRelativeResize="0"/>
          <p:nvPr/>
        </p:nvPicPr>
        <p:blipFill>
          <a:blip r:embed="rId3">
            <a:alphaModFix/>
          </a:blip>
          <a:stretch>
            <a:fillRect/>
          </a:stretch>
        </p:blipFill>
        <p:spPr>
          <a:xfrm>
            <a:off x="542925" y="1198599"/>
            <a:ext cx="8058150" cy="317400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834"/>
        <p:cNvGrpSpPr/>
        <p:nvPr/>
      </p:nvGrpSpPr>
      <p:grpSpPr>
        <a:xfrm>
          <a:off x="0" y="0"/>
          <a:ext cx="0" cy="0"/>
          <a:chOff x="0" y="0"/>
          <a:chExt cx="0" cy="0"/>
        </a:xfrm>
      </p:grpSpPr>
      <p:sp>
        <p:nvSpPr>
          <p:cNvPr id="835" name="Google Shape;835;p47"/>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dirty="0"/>
          </a:p>
        </p:txBody>
      </p:sp>
      <p:sp>
        <p:nvSpPr>
          <p:cNvPr id="836" name="Google Shape;836;p4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837" name="Google Shape;837;p47"/>
          <p:cNvPicPr preferRelativeResize="0"/>
          <p:nvPr/>
        </p:nvPicPr>
        <p:blipFill>
          <a:blip r:embed="rId3">
            <a:alphaModFix/>
          </a:blip>
          <a:stretch>
            <a:fillRect/>
          </a:stretch>
        </p:blipFill>
        <p:spPr>
          <a:xfrm>
            <a:off x="1819275" y="514350"/>
            <a:ext cx="5505450" cy="4114800"/>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841"/>
        <p:cNvGrpSpPr/>
        <p:nvPr/>
      </p:nvGrpSpPr>
      <p:grpSpPr>
        <a:xfrm>
          <a:off x="0" y="0"/>
          <a:ext cx="0" cy="0"/>
          <a:chOff x="0" y="0"/>
          <a:chExt cx="0" cy="0"/>
        </a:xfrm>
      </p:grpSpPr>
      <p:sp>
        <p:nvSpPr>
          <p:cNvPr id="842" name="Google Shape;842;p48"/>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dirty="0"/>
          </a:p>
        </p:txBody>
      </p:sp>
      <p:sp>
        <p:nvSpPr>
          <p:cNvPr id="843" name="Google Shape;843;p4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844" name="Google Shape;844;p48"/>
          <p:cNvPicPr preferRelativeResize="0"/>
          <p:nvPr/>
        </p:nvPicPr>
        <p:blipFill>
          <a:blip r:embed="rId3">
            <a:alphaModFix/>
          </a:blip>
          <a:stretch>
            <a:fillRect/>
          </a:stretch>
        </p:blipFill>
        <p:spPr>
          <a:xfrm>
            <a:off x="0" y="919174"/>
            <a:ext cx="9143999" cy="330515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6"/>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Types of dust we include</a:t>
            </a:r>
            <a:endParaRPr dirty="0"/>
          </a:p>
        </p:txBody>
      </p:sp>
      <p:sp>
        <p:nvSpPr>
          <p:cNvPr id="82" name="Google Shape;82;p16"/>
          <p:cNvSpPr txBox="1">
            <a:spLocks noGrp="1"/>
          </p:cNvSpPr>
          <p:nvPr>
            <p:ph type="body" idx="1"/>
          </p:nvPr>
        </p:nvSpPr>
        <p:spPr>
          <a:xfrm>
            <a:off x="1318250" y="1276150"/>
            <a:ext cx="2080500" cy="3416400"/>
          </a:xfrm>
          <a:prstGeom prst="rect">
            <a:avLst/>
          </a:prstGeom>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t>Silicates</a:t>
            </a:r>
            <a:endParaRPr sz="1800"/>
          </a:p>
          <a:p>
            <a:pPr marL="0" lvl="0" indent="0" algn="l" rtl="0">
              <a:spcBef>
                <a:spcPts val="1200"/>
              </a:spcBef>
              <a:spcAft>
                <a:spcPts val="0"/>
              </a:spcAft>
              <a:buNone/>
            </a:pPr>
            <a:r>
              <a:rPr lang="en" sz="1800">
                <a:solidFill>
                  <a:schemeClr val="accent5"/>
                </a:solidFill>
              </a:rPr>
              <a:t>Forsterite - Mg</a:t>
            </a:r>
            <a:r>
              <a:rPr lang="en" sz="1800" baseline="-25000">
                <a:solidFill>
                  <a:schemeClr val="accent5"/>
                </a:solidFill>
              </a:rPr>
              <a:t>2</a:t>
            </a:r>
            <a:r>
              <a:rPr lang="en" sz="1800">
                <a:solidFill>
                  <a:schemeClr val="accent5"/>
                </a:solidFill>
              </a:rPr>
              <a:t>SiO</a:t>
            </a:r>
            <a:r>
              <a:rPr lang="en" sz="1800" baseline="-25000">
                <a:solidFill>
                  <a:schemeClr val="accent5"/>
                </a:solidFill>
              </a:rPr>
              <a:t>4</a:t>
            </a:r>
            <a:endParaRPr sz="1800" baseline="-25000">
              <a:solidFill>
                <a:schemeClr val="accent5"/>
              </a:solidFill>
            </a:endParaRPr>
          </a:p>
          <a:p>
            <a:pPr marL="0" lvl="0" indent="0" algn="l" rtl="0">
              <a:spcBef>
                <a:spcPts val="1200"/>
              </a:spcBef>
              <a:spcAft>
                <a:spcPts val="0"/>
              </a:spcAft>
              <a:buNone/>
            </a:pPr>
            <a:r>
              <a:rPr lang="en" sz="1800">
                <a:solidFill>
                  <a:schemeClr val="accent5"/>
                </a:solidFill>
              </a:rPr>
              <a:t>Fayalite - Fe</a:t>
            </a:r>
            <a:r>
              <a:rPr lang="en" sz="1800" baseline="-25000">
                <a:solidFill>
                  <a:schemeClr val="accent5"/>
                </a:solidFill>
              </a:rPr>
              <a:t>2</a:t>
            </a:r>
            <a:r>
              <a:rPr lang="en" sz="1800">
                <a:solidFill>
                  <a:schemeClr val="accent5"/>
                </a:solidFill>
              </a:rPr>
              <a:t>SiO</a:t>
            </a:r>
            <a:r>
              <a:rPr lang="en" sz="1800" baseline="-25000">
                <a:solidFill>
                  <a:schemeClr val="accent5"/>
                </a:solidFill>
              </a:rPr>
              <a:t>4</a:t>
            </a:r>
            <a:endParaRPr sz="1800" baseline="-25000">
              <a:solidFill>
                <a:schemeClr val="accent5"/>
              </a:solidFill>
            </a:endParaRPr>
          </a:p>
          <a:p>
            <a:pPr marL="0" lvl="0" indent="0" algn="l" rtl="0">
              <a:spcBef>
                <a:spcPts val="1200"/>
              </a:spcBef>
              <a:spcAft>
                <a:spcPts val="0"/>
              </a:spcAft>
              <a:buNone/>
            </a:pPr>
            <a:r>
              <a:rPr lang="en" sz="1800">
                <a:solidFill>
                  <a:schemeClr val="accent5"/>
                </a:solidFill>
              </a:rPr>
              <a:t>Enstatite - Mg</a:t>
            </a:r>
            <a:r>
              <a:rPr lang="en" sz="1800" baseline="-25000">
                <a:solidFill>
                  <a:schemeClr val="accent5"/>
                </a:solidFill>
              </a:rPr>
              <a:t>2</a:t>
            </a:r>
            <a:r>
              <a:rPr lang="en" sz="1800">
                <a:solidFill>
                  <a:schemeClr val="accent5"/>
                </a:solidFill>
              </a:rPr>
              <a:t>Si</a:t>
            </a:r>
            <a:r>
              <a:rPr lang="en" sz="1800" baseline="-25000">
                <a:solidFill>
                  <a:schemeClr val="accent5"/>
                </a:solidFill>
              </a:rPr>
              <a:t>2</a:t>
            </a:r>
            <a:r>
              <a:rPr lang="en" sz="1800">
                <a:solidFill>
                  <a:schemeClr val="accent5"/>
                </a:solidFill>
              </a:rPr>
              <a:t>O</a:t>
            </a:r>
            <a:r>
              <a:rPr lang="en" sz="1800" baseline="-25000">
                <a:solidFill>
                  <a:schemeClr val="accent5"/>
                </a:solidFill>
              </a:rPr>
              <a:t>6</a:t>
            </a:r>
            <a:endParaRPr sz="1800" baseline="-25000">
              <a:solidFill>
                <a:schemeClr val="accent5"/>
              </a:solidFill>
            </a:endParaRPr>
          </a:p>
          <a:p>
            <a:pPr marL="0" lvl="0" indent="0" algn="l" rtl="0">
              <a:spcBef>
                <a:spcPts val="1200"/>
              </a:spcBef>
              <a:spcAft>
                <a:spcPts val="0"/>
              </a:spcAft>
              <a:buNone/>
            </a:pPr>
            <a:r>
              <a:rPr lang="en" sz="1800">
                <a:solidFill>
                  <a:schemeClr val="accent5"/>
                </a:solidFill>
              </a:rPr>
              <a:t>Ferrosilite - Fe</a:t>
            </a:r>
            <a:r>
              <a:rPr lang="en" sz="1800" baseline="-25000">
                <a:solidFill>
                  <a:schemeClr val="accent5"/>
                </a:solidFill>
              </a:rPr>
              <a:t>2</a:t>
            </a:r>
            <a:r>
              <a:rPr lang="en" sz="1800">
                <a:solidFill>
                  <a:schemeClr val="accent5"/>
                </a:solidFill>
              </a:rPr>
              <a:t>Si</a:t>
            </a:r>
            <a:r>
              <a:rPr lang="en" sz="1800" baseline="-25000">
                <a:solidFill>
                  <a:schemeClr val="accent5"/>
                </a:solidFill>
              </a:rPr>
              <a:t>2</a:t>
            </a:r>
            <a:r>
              <a:rPr lang="en" sz="1800">
                <a:solidFill>
                  <a:schemeClr val="accent5"/>
                </a:solidFill>
              </a:rPr>
              <a:t>O</a:t>
            </a:r>
            <a:r>
              <a:rPr lang="en" sz="1800" baseline="-25000">
                <a:solidFill>
                  <a:schemeClr val="accent5"/>
                </a:solidFill>
              </a:rPr>
              <a:t>6</a:t>
            </a:r>
            <a:endParaRPr sz="1800" baseline="-25000">
              <a:solidFill>
                <a:schemeClr val="accent5"/>
              </a:solidFill>
            </a:endParaRPr>
          </a:p>
          <a:p>
            <a:pPr marL="0" lvl="0" indent="0" algn="l" rtl="0">
              <a:spcBef>
                <a:spcPts val="1200"/>
              </a:spcBef>
              <a:spcAft>
                <a:spcPts val="1200"/>
              </a:spcAft>
              <a:buNone/>
            </a:pPr>
            <a:r>
              <a:rPr lang="en" sz="1800">
                <a:solidFill>
                  <a:schemeClr val="accent5"/>
                </a:solidFill>
              </a:rPr>
              <a:t>Quartz - SiO</a:t>
            </a:r>
            <a:r>
              <a:rPr lang="en" sz="1800" baseline="-25000">
                <a:solidFill>
                  <a:schemeClr val="accent5"/>
                </a:solidFill>
              </a:rPr>
              <a:t>2</a:t>
            </a:r>
            <a:endParaRPr sz="1800" baseline="-25000">
              <a:solidFill>
                <a:schemeClr val="accent5"/>
              </a:solidFill>
            </a:endParaRPr>
          </a:p>
        </p:txBody>
      </p:sp>
      <p:sp>
        <p:nvSpPr>
          <p:cNvPr id="83" name="Google Shape;83;p16"/>
          <p:cNvSpPr txBox="1">
            <a:spLocks noGrp="1"/>
          </p:cNvSpPr>
          <p:nvPr>
            <p:ph type="body" idx="2"/>
          </p:nvPr>
        </p:nvSpPr>
        <p:spPr>
          <a:xfrm>
            <a:off x="3644525" y="1276150"/>
            <a:ext cx="1653900" cy="3416400"/>
          </a:xfrm>
          <a:prstGeom prst="rect">
            <a:avLst/>
          </a:prstGeom>
          <a:ln>
            <a:noFill/>
          </a:ln>
        </p:spPr>
        <p:txBody>
          <a:bodyPr spcFirstLastPara="1" wrap="square" lIns="91425" tIns="91425" rIns="91425" bIns="91425" anchor="t" anchorCtr="0">
            <a:normAutofit/>
          </a:bodyPr>
          <a:lstStyle/>
          <a:p>
            <a:pPr marL="0" lvl="0" indent="0" algn="l" rtl="0">
              <a:spcBef>
                <a:spcPts val="0"/>
              </a:spcBef>
              <a:spcAft>
                <a:spcPts val="0"/>
              </a:spcAft>
              <a:buNone/>
            </a:pPr>
            <a:r>
              <a:rPr lang="en" sz="1800"/>
              <a:t>Carbonaceous</a:t>
            </a:r>
            <a:endParaRPr sz="1800"/>
          </a:p>
          <a:p>
            <a:pPr marL="0" lvl="0" indent="0" algn="l" rtl="0">
              <a:spcBef>
                <a:spcPts val="1200"/>
              </a:spcBef>
              <a:spcAft>
                <a:spcPts val="1200"/>
              </a:spcAft>
              <a:buNone/>
            </a:pPr>
            <a:r>
              <a:rPr lang="en" sz="1800">
                <a:solidFill>
                  <a:srgbClr val="CC0000"/>
                </a:solidFill>
              </a:rPr>
              <a:t>Carbon - C</a:t>
            </a:r>
            <a:endParaRPr sz="1800">
              <a:solidFill>
                <a:srgbClr val="CC0000"/>
              </a:solidFill>
            </a:endParaRPr>
          </a:p>
        </p:txBody>
      </p:sp>
      <p:sp>
        <p:nvSpPr>
          <p:cNvPr id="84" name="Google Shape;84;p16"/>
          <p:cNvSpPr txBox="1">
            <a:spLocks noGrp="1"/>
          </p:cNvSpPr>
          <p:nvPr>
            <p:ph type="body" idx="2"/>
          </p:nvPr>
        </p:nvSpPr>
        <p:spPr>
          <a:xfrm>
            <a:off x="5764350" y="1276150"/>
            <a:ext cx="2186700" cy="3416400"/>
          </a:xfrm>
          <a:prstGeom prst="rect">
            <a:avLst/>
          </a:prstGeom>
          <a:ln>
            <a:noFill/>
          </a:ln>
        </p:spPr>
        <p:txBody>
          <a:bodyPr spcFirstLastPara="1" wrap="square" lIns="91425" tIns="91425" rIns="91425" bIns="91425" anchor="t" anchorCtr="0">
            <a:normAutofit/>
          </a:bodyPr>
          <a:lstStyle/>
          <a:p>
            <a:pPr marL="0" lvl="0" indent="0" algn="l" rtl="0">
              <a:spcBef>
                <a:spcPts val="0"/>
              </a:spcBef>
              <a:spcAft>
                <a:spcPts val="0"/>
              </a:spcAft>
              <a:buNone/>
            </a:pPr>
            <a:r>
              <a:rPr lang="en" sz="1800"/>
              <a:t>Other</a:t>
            </a:r>
            <a:endParaRPr sz="1800"/>
          </a:p>
          <a:p>
            <a:pPr marL="0" lvl="0" indent="0" algn="l" rtl="0">
              <a:spcBef>
                <a:spcPts val="1200"/>
              </a:spcBef>
              <a:spcAft>
                <a:spcPts val="0"/>
              </a:spcAft>
              <a:buNone/>
            </a:pPr>
            <a:r>
              <a:rPr lang="en" sz="1800">
                <a:solidFill>
                  <a:srgbClr val="1155CC"/>
                </a:solidFill>
              </a:rPr>
              <a:t>Iron - Fe</a:t>
            </a:r>
            <a:endParaRPr sz="1800">
              <a:solidFill>
                <a:srgbClr val="1155CC"/>
              </a:solidFill>
            </a:endParaRPr>
          </a:p>
          <a:p>
            <a:pPr marL="0" lvl="0" indent="0" algn="l" rtl="0">
              <a:spcBef>
                <a:spcPts val="1200"/>
              </a:spcBef>
              <a:spcAft>
                <a:spcPts val="0"/>
              </a:spcAft>
              <a:buNone/>
            </a:pPr>
            <a:r>
              <a:rPr lang="en" sz="1800">
                <a:solidFill>
                  <a:srgbClr val="1155CC"/>
                </a:solidFill>
              </a:rPr>
              <a:t>Magnetite - Fe</a:t>
            </a:r>
            <a:r>
              <a:rPr lang="en" sz="1800" baseline="-25000">
                <a:solidFill>
                  <a:srgbClr val="1155CC"/>
                </a:solidFill>
              </a:rPr>
              <a:t>3</a:t>
            </a:r>
            <a:r>
              <a:rPr lang="en" sz="1800">
                <a:solidFill>
                  <a:srgbClr val="1155CC"/>
                </a:solidFill>
              </a:rPr>
              <a:t>O</a:t>
            </a:r>
            <a:r>
              <a:rPr lang="en" sz="1800" baseline="-25000">
                <a:solidFill>
                  <a:srgbClr val="1155CC"/>
                </a:solidFill>
              </a:rPr>
              <a:t>4</a:t>
            </a:r>
            <a:endParaRPr sz="1800" baseline="-25000">
              <a:solidFill>
                <a:srgbClr val="1155CC"/>
              </a:solidFill>
            </a:endParaRPr>
          </a:p>
          <a:p>
            <a:pPr marL="0" lvl="0" indent="0" algn="l" rtl="0">
              <a:spcBef>
                <a:spcPts val="1200"/>
              </a:spcBef>
              <a:spcAft>
                <a:spcPts val="0"/>
              </a:spcAft>
              <a:buNone/>
            </a:pPr>
            <a:r>
              <a:rPr lang="en" sz="1800">
                <a:solidFill>
                  <a:srgbClr val="1155CC"/>
                </a:solidFill>
              </a:rPr>
              <a:t>Corundum - Al</a:t>
            </a:r>
            <a:r>
              <a:rPr lang="en" sz="1800" baseline="-25000">
                <a:solidFill>
                  <a:srgbClr val="1155CC"/>
                </a:solidFill>
              </a:rPr>
              <a:t>2</a:t>
            </a:r>
            <a:r>
              <a:rPr lang="en" sz="1800">
                <a:solidFill>
                  <a:srgbClr val="1155CC"/>
                </a:solidFill>
              </a:rPr>
              <a:t>O</a:t>
            </a:r>
            <a:r>
              <a:rPr lang="en" sz="1800" baseline="-25000">
                <a:solidFill>
                  <a:srgbClr val="1155CC"/>
                </a:solidFill>
              </a:rPr>
              <a:t>3</a:t>
            </a:r>
            <a:endParaRPr sz="1800" baseline="-25000">
              <a:solidFill>
                <a:srgbClr val="1155CC"/>
              </a:solidFill>
            </a:endParaRPr>
          </a:p>
          <a:p>
            <a:pPr marL="0" lvl="0" indent="0" algn="l" rtl="0">
              <a:spcBef>
                <a:spcPts val="1200"/>
              </a:spcBef>
              <a:spcAft>
                <a:spcPts val="1200"/>
              </a:spcAft>
              <a:buNone/>
            </a:pPr>
            <a:r>
              <a:rPr lang="en" sz="1800">
                <a:solidFill>
                  <a:srgbClr val="1155CC"/>
                </a:solidFill>
              </a:rPr>
              <a:t>Silicon Carbide - SiC</a:t>
            </a:r>
            <a:endParaRPr sz="1800">
              <a:solidFill>
                <a:srgbClr val="1155CC"/>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pic>
        <p:nvPicPr>
          <p:cNvPr id="89" name="Google Shape;89;p17"/>
          <p:cNvPicPr preferRelativeResize="0"/>
          <p:nvPr/>
        </p:nvPicPr>
        <p:blipFill>
          <a:blip r:embed="rId3">
            <a:alphaModFix/>
          </a:blip>
          <a:stretch>
            <a:fillRect/>
          </a:stretch>
        </p:blipFill>
        <p:spPr>
          <a:xfrm>
            <a:off x="229475" y="1614265"/>
            <a:ext cx="4342525" cy="2691310"/>
          </a:xfrm>
          <a:prstGeom prst="rect">
            <a:avLst/>
          </a:prstGeom>
          <a:noFill/>
          <a:ln>
            <a:noFill/>
          </a:ln>
        </p:spPr>
      </p:pic>
      <p:pic>
        <p:nvPicPr>
          <p:cNvPr id="90" name="Google Shape;90;p17"/>
          <p:cNvPicPr preferRelativeResize="0"/>
          <p:nvPr/>
        </p:nvPicPr>
        <p:blipFill>
          <a:blip r:embed="rId4">
            <a:alphaModFix/>
          </a:blip>
          <a:stretch>
            <a:fillRect/>
          </a:stretch>
        </p:blipFill>
        <p:spPr>
          <a:xfrm>
            <a:off x="4801475" y="1639724"/>
            <a:ext cx="4342523" cy="2691350"/>
          </a:xfrm>
          <a:prstGeom prst="rect">
            <a:avLst/>
          </a:prstGeom>
          <a:noFill/>
          <a:ln>
            <a:noFill/>
          </a:ln>
        </p:spPr>
      </p:pic>
      <p:sp>
        <p:nvSpPr>
          <p:cNvPr id="91" name="Google Shape;91;p17"/>
          <p:cNvSpPr txBox="1">
            <a:spLocks noGrp="1"/>
          </p:cNvSpPr>
          <p:nvPr>
            <p:ph type="title"/>
          </p:nvPr>
        </p:nvSpPr>
        <p:spPr>
          <a:xfrm>
            <a:off x="311700" y="445025"/>
            <a:ext cx="7043400" cy="623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Dust production in core-collapse supernovae</a:t>
            </a:r>
            <a:endParaRPr dirty="0"/>
          </a:p>
        </p:txBody>
      </p:sp>
      <p:sp>
        <p:nvSpPr>
          <p:cNvPr id="92" name="Google Shape;92;p17"/>
          <p:cNvSpPr txBox="1"/>
          <p:nvPr/>
        </p:nvSpPr>
        <p:spPr>
          <a:xfrm>
            <a:off x="385425" y="4470600"/>
            <a:ext cx="3552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lt2"/>
                </a:solidFill>
                <a:latin typeface="Source Sans Pro"/>
                <a:ea typeface="Source Sans Pro"/>
                <a:cs typeface="Source Sans Pro"/>
                <a:sym typeface="Source Sans Pro"/>
              </a:rPr>
              <a:t>Yields from Bianchi+07</a:t>
            </a:r>
            <a:endParaRPr>
              <a:solidFill>
                <a:schemeClr val="lt2"/>
              </a:solidFill>
              <a:latin typeface="Source Sans Pro"/>
              <a:ea typeface="Source Sans Pro"/>
              <a:cs typeface="Source Sans Pro"/>
              <a:sym typeface="Source Sans Pro"/>
            </a:endParaRPr>
          </a:p>
        </p:txBody>
      </p:sp>
      <p:pic>
        <p:nvPicPr>
          <p:cNvPr id="93" name="Google Shape;93;p17"/>
          <p:cNvPicPr preferRelativeResize="0"/>
          <p:nvPr/>
        </p:nvPicPr>
        <p:blipFill rotWithShape="1">
          <a:blip r:embed="rId5">
            <a:alphaModFix/>
          </a:blip>
          <a:srcRect l="26215" t="5025" r="69276" b="3932"/>
          <a:stretch/>
        </p:blipFill>
        <p:spPr>
          <a:xfrm>
            <a:off x="7662325" y="157550"/>
            <a:ext cx="350274" cy="879350"/>
          </a:xfrm>
          <a:prstGeom prst="rect">
            <a:avLst/>
          </a:prstGeom>
          <a:noFill/>
          <a:ln>
            <a:noFill/>
          </a:ln>
        </p:spPr>
      </p:pic>
      <p:pic>
        <p:nvPicPr>
          <p:cNvPr id="94" name="Google Shape;94;p17"/>
          <p:cNvPicPr preferRelativeResize="0"/>
          <p:nvPr/>
        </p:nvPicPr>
        <p:blipFill rotWithShape="1">
          <a:blip r:embed="rId6">
            <a:alphaModFix/>
          </a:blip>
          <a:srcRect l="12843" r="75913"/>
          <a:stretch/>
        </p:blipFill>
        <p:spPr>
          <a:xfrm>
            <a:off x="7538850" y="157538"/>
            <a:ext cx="1469774" cy="973325"/>
          </a:xfrm>
          <a:prstGeom prst="rect">
            <a:avLst/>
          </a:prstGeom>
          <a:noFill/>
          <a:ln>
            <a:noFill/>
          </a:ln>
        </p:spPr>
      </p:pic>
      <p:pic>
        <p:nvPicPr>
          <p:cNvPr id="95" name="Google Shape;95;p17"/>
          <p:cNvPicPr preferRelativeResize="0"/>
          <p:nvPr/>
        </p:nvPicPr>
        <p:blipFill rotWithShape="1">
          <a:blip r:embed="rId5">
            <a:alphaModFix/>
          </a:blip>
          <a:srcRect l="26215" t="5025" r="69276" b="3932"/>
          <a:stretch/>
        </p:blipFill>
        <p:spPr>
          <a:xfrm>
            <a:off x="7188575" y="157550"/>
            <a:ext cx="350274" cy="879350"/>
          </a:xfrm>
          <a:prstGeom prst="rect">
            <a:avLst/>
          </a:prstGeom>
          <a:noFill/>
          <a:ln>
            <a:noFill/>
          </a:ln>
        </p:spPr>
      </p:pic>
      <p:sp>
        <p:nvSpPr>
          <p:cNvPr id="96" name="Google Shape;96;p17"/>
          <p:cNvSpPr txBox="1"/>
          <p:nvPr/>
        </p:nvSpPr>
        <p:spPr>
          <a:xfrm>
            <a:off x="6182125" y="4147200"/>
            <a:ext cx="911100" cy="415500"/>
          </a:xfrm>
          <a:prstGeom prst="rect">
            <a:avLst/>
          </a:prstGeom>
          <a:solidFill>
            <a:schemeClr val="lt1"/>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500">
                <a:latin typeface="Source Sans Pro"/>
                <a:ea typeface="Source Sans Pro"/>
                <a:cs typeface="Source Sans Pro"/>
                <a:sym typeface="Source Sans Pro"/>
              </a:rPr>
              <a:t>M</a:t>
            </a:r>
            <a:r>
              <a:rPr lang="en" sz="1500" baseline="-25000">
                <a:latin typeface="Source Sans Pro"/>
                <a:ea typeface="Source Sans Pro"/>
                <a:cs typeface="Source Sans Pro"/>
                <a:sym typeface="Source Sans Pro"/>
              </a:rPr>
              <a:t>* </a:t>
            </a:r>
            <a:r>
              <a:rPr lang="en" sz="1500">
                <a:latin typeface="Source Sans Pro"/>
                <a:ea typeface="Source Sans Pro"/>
                <a:cs typeface="Source Sans Pro"/>
                <a:sym typeface="Source Sans Pro"/>
              </a:rPr>
              <a:t>/ M</a:t>
            </a:r>
            <a:r>
              <a:rPr lang="en" sz="1500" baseline="-25000">
                <a:latin typeface="Source Sans Pro"/>
                <a:ea typeface="Source Sans Pro"/>
                <a:cs typeface="Source Sans Pro"/>
                <a:sym typeface="Source Sans Pro"/>
              </a:rPr>
              <a:t>☉</a:t>
            </a:r>
            <a:endParaRPr sz="1500" baseline="-25000">
              <a:latin typeface="Source Sans Pro"/>
              <a:ea typeface="Source Sans Pro"/>
              <a:cs typeface="Source Sans Pro"/>
              <a:sym typeface="Source Sans Pro"/>
            </a:endParaRPr>
          </a:p>
        </p:txBody>
      </p:sp>
      <p:sp>
        <p:nvSpPr>
          <p:cNvPr id="97" name="Google Shape;97;p17"/>
          <p:cNvSpPr txBox="1"/>
          <p:nvPr/>
        </p:nvSpPr>
        <p:spPr>
          <a:xfrm>
            <a:off x="1507325" y="4147200"/>
            <a:ext cx="1004100" cy="415500"/>
          </a:xfrm>
          <a:prstGeom prst="rect">
            <a:avLst/>
          </a:prstGeom>
          <a:solidFill>
            <a:schemeClr val="lt1"/>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500">
                <a:latin typeface="Source Sans Pro"/>
                <a:ea typeface="Source Sans Pro"/>
                <a:cs typeface="Source Sans Pro"/>
                <a:sym typeface="Source Sans Pro"/>
              </a:rPr>
              <a:t>M</a:t>
            </a:r>
            <a:r>
              <a:rPr lang="en" sz="1500" baseline="-25000">
                <a:latin typeface="Source Sans Pro"/>
                <a:ea typeface="Source Sans Pro"/>
                <a:cs typeface="Source Sans Pro"/>
                <a:sym typeface="Source Sans Pro"/>
              </a:rPr>
              <a:t>* </a:t>
            </a:r>
            <a:r>
              <a:rPr lang="en" sz="1500">
                <a:latin typeface="Source Sans Pro"/>
                <a:ea typeface="Source Sans Pro"/>
                <a:cs typeface="Source Sans Pro"/>
                <a:sym typeface="Source Sans Pro"/>
              </a:rPr>
              <a:t>/ M</a:t>
            </a:r>
            <a:r>
              <a:rPr lang="en" sz="1500" baseline="-25000">
                <a:latin typeface="Source Sans Pro"/>
                <a:ea typeface="Source Sans Pro"/>
                <a:cs typeface="Source Sans Pro"/>
                <a:sym typeface="Source Sans Pro"/>
              </a:rPr>
              <a:t>☉</a:t>
            </a:r>
            <a:endParaRPr sz="1500" baseline="-25000">
              <a:latin typeface="Source Sans Pro"/>
              <a:ea typeface="Source Sans Pro"/>
              <a:cs typeface="Source Sans Pro"/>
              <a:sym typeface="Source Sans Pro"/>
            </a:endParaRPr>
          </a:p>
        </p:txBody>
      </p:sp>
      <p:sp>
        <p:nvSpPr>
          <p:cNvPr id="98" name="Google Shape;98;p17"/>
          <p:cNvSpPr txBox="1"/>
          <p:nvPr/>
        </p:nvSpPr>
        <p:spPr>
          <a:xfrm rot="-5400000">
            <a:off x="4019125" y="2721900"/>
            <a:ext cx="1447500" cy="415500"/>
          </a:xfrm>
          <a:prstGeom prst="rect">
            <a:avLst/>
          </a:prstGeom>
          <a:solidFill>
            <a:schemeClr val="lt1"/>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500">
                <a:latin typeface="Source Sans Pro"/>
                <a:ea typeface="Source Sans Pro"/>
                <a:cs typeface="Source Sans Pro"/>
                <a:sym typeface="Source Sans Pro"/>
              </a:rPr>
              <a:t>M</a:t>
            </a:r>
            <a:r>
              <a:rPr lang="en" sz="1500" baseline="-25000">
                <a:latin typeface="Source Sans Pro"/>
                <a:ea typeface="Source Sans Pro"/>
                <a:cs typeface="Source Sans Pro"/>
                <a:sym typeface="Source Sans Pro"/>
              </a:rPr>
              <a:t>dust </a:t>
            </a:r>
            <a:r>
              <a:rPr lang="en" sz="1500">
                <a:latin typeface="Source Sans Pro"/>
                <a:ea typeface="Source Sans Pro"/>
                <a:cs typeface="Source Sans Pro"/>
                <a:sym typeface="Source Sans Pro"/>
              </a:rPr>
              <a:t>/ M</a:t>
            </a:r>
            <a:r>
              <a:rPr lang="en" sz="1500" baseline="-25000">
                <a:latin typeface="Source Sans Pro"/>
                <a:ea typeface="Source Sans Pro"/>
                <a:cs typeface="Source Sans Pro"/>
                <a:sym typeface="Source Sans Pro"/>
              </a:rPr>
              <a:t>☉</a:t>
            </a:r>
            <a:endParaRPr sz="1500">
              <a:latin typeface="Source Sans Pro"/>
              <a:ea typeface="Source Sans Pro"/>
              <a:cs typeface="Source Sans Pro"/>
              <a:sym typeface="Source Sans Pro"/>
            </a:endParaRPr>
          </a:p>
        </p:txBody>
      </p:sp>
      <p:sp>
        <p:nvSpPr>
          <p:cNvPr id="99" name="Google Shape;99;p17"/>
          <p:cNvSpPr txBox="1"/>
          <p:nvPr/>
        </p:nvSpPr>
        <p:spPr>
          <a:xfrm rot="-5400000">
            <a:off x="-546075" y="2721900"/>
            <a:ext cx="1447500" cy="415500"/>
          </a:xfrm>
          <a:prstGeom prst="rect">
            <a:avLst/>
          </a:prstGeom>
          <a:solidFill>
            <a:schemeClr val="lt1"/>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500">
                <a:latin typeface="Source Sans Pro"/>
                <a:ea typeface="Source Sans Pro"/>
                <a:cs typeface="Source Sans Pro"/>
                <a:sym typeface="Source Sans Pro"/>
              </a:rPr>
              <a:t>M</a:t>
            </a:r>
            <a:r>
              <a:rPr lang="en" sz="1500" baseline="-25000">
                <a:latin typeface="Source Sans Pro"/>
                <a:ea typeface="Source Sans Pro"/>
                <a:cs typeface="Source Sans Pro"/>
                <a:sym typeface="Source Sans Pro"/>
              </a:rPr>
              <a:t>dust </a:t>
            </a:r>
            <a:r>
              <a:rPr lang="en" sz="1500">
                <a:latin typeface="Source Sans Pro"/>
                <a:ea typeface="Source Sans Pro"/>
                <a:cs typeface="Source Sans Pro"/>
                <a:sym typeface="Source Sans Pro"/>
              </a:rPr>
              <a:t>/ M</a:t>
            </a:r>
            <a:r>
              <a:rPr lang="en" sz="1500" baseline="-25000">
                <a:latin typeface="Source Sans Pro"/>
                <a:ea typeface="Source Sans Pro"/>
                <a:cs typeface="Source Sans Pro"/>
                <a:sym typeface="Source Sans Pro"/>
              </a:rPr>
              <a:t>☉</a:t>
            </a:r>
            <a:endParaRPr sz="1500">
              <a:latin typeface="Source Sans Pro"/>
              <a:ea typeface="Source Sans Pro"/>
              <a:cs typeface="Source Sans Pro"/>
              <a:sym typeface="Source Sans Pro"/>
            </a:endParaRPr>
          </a:p>
        </p:txBody>
      </p:sp>
      <p:sp>
        <p:nvSpPr>
          <p:cNvPr id="100" name="Google Shape;100;p17"/>
          <p:cNvSpPr txBox="1"/>
          <p:nvPr/>
        </p:nvSpPr>
        <p:spPr>
          <a:xfrm>
            <a:off x="849625" y="1385050"/>
            <a:ext cx="2512800" cy="415500"/>
          </a:xfrm>
          <a:prstGeom prst="rect">
            <a:avLst/>
          </a:prstGeom>
          <a:solidFill>
            <a:schemeClr val="lt1"/>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500">
                <a:latin typeface="Source Sans Pro"/>
                <a:ea typeface="Source Sans Pro"/>
                <a:cs typeface="Source Sans Pro"/>
                <a:sym typeface="Source Sans Pro"/>
              </a:rPr>
              <a:t>Dust produced at Z = 0</a:t>
            </a:r>
            <a:endParaRPr sz="1500" baseline="-25000">
              <a:latin typeface="Source Sans Pro"/>
              <a:ea typeface="Source Sans Pro"/>
              <a:cs typeface="Source Sans Pro"/>
              <a:sym typeface="Source Sans Pro"/>
            </a:endParaRPr>
          </a:p>
        </p:txBody>
      </p:sp>
      <p:sp>
        <p:nvSpPr>
          <p:cNvPr id="101" name="Google Shape;101;p17"/>
          <p:cNvSpPr txBox="1"/>
          <p:nvPr/>
        </p:nvSpPr>
        <p:spPr>
          <a:xfrm>
            <a:off x="5435200" y="1154050"/>
            <a:ext cx="2512800" cy="646500"/>
          </a:xfrm>
          <a:prstGeom prst="rect">
            <a:avLst/>
          </a:prstGeom>
          <a:solidFill>
            <a:schemeClr val="lt1"/>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500">
                <a:latin typeface="Source Sans Pro"/>
                <a:ea typeface="Source Sans Pro"/>
                <a:cs typeface="Source Sans Pro"/>
                <a:sym typeface="Source Sans Pro"/>
              </a:rPr>
              <a:t>Dust produced at solar metallicity (Z = 0.02)</a:t>
            </a:r>
            <a:endParaRPr sz="1500" baseline="-25000">
              <a:latin typeface="Source Sans Pro"/>
              <a:ea typeface="Source Sans Pro"/>
              <a:cs typeface="Source Sans Pro"/>
              <a:sym typeface="Source Sans Pro"/>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Shape 105"/>
        <p:cNvGrpSpPr/>
        <p:nvPr/>
      </p:nvGrpSpPr>
      <p:grpSpPr>
        <a:xfrm>
          <a:off x="0" y="0"/>
          <a:ext cx="0" cy="0"/>
          <a:chOff x="0" y="0"/>
          <a:chExt cx="0" cy="0"/>
        </a:xfrm>
      </p:grpSpPr>
      <p:sp>
        <p:nvSpPr>
          <p:cNvPr id="106" name="Google Shape;106;p18"/>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2"/>
              </a:buClr>
              <a:buSzPct val="36666"/>
              <a:buFont typeface="Arial"/>
              <a:buNone/>
            </a:pPr>
            <a:r>
              <a:rPr lang="en" dirty="0"/>
              <a:t>Dust production in core-collapse supernovae</a:t>
            </a:r>
            <a:endParaRPr dirty="0"/>
          </a:p>
        </p:txBody>
      </p:sp>
      <p:pic>
        <p:nvPicPr>
          <p:cNvPr id="107" name="Google Shape;107;p18"/>
          <p:cNvPicPr preferRelativeResize="0"/>
          <p:nvPr/>
        </p:nvPicPr>
        <p:blipFill>
          <a:blip r:embed="rId3">
            <a:alphaModFix/>
          </a:blip>
          <a:stretch>
            <a:fillRect/>
          </a:stretch>
        </p:blipFill>
        <p:spPr>
          <a:xfrm>
            <a:off x="2862475" y="1111500"/>
            <a:ext cx="3419059" cy="3416401"/>
          </a:xfrm>
          <a:prstGeom prst="rect">
            <a:avLst/>
          </a:prstGeom>
          <a:noFill/>
          <a:ln>
            <a:noFill/>
          </a:ln>
        </p:spPr>
      </p:pic>
      <p:sp>
        <p:nvSpPr>
          <p:cNvPr id="108" name="Google Shape;108;p18"/>
          <p:cNvSpPr txBox="1"/>
          <p:nvPr/>
        </p:nvSpPr>
        <p:spPr>
          <a:xfrm>
            <a:off x="2130875" y="4527900"/>
            <a:ext cx="49605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lt2"/>
                </a:solidFill>
                <a:latin typeface="Source Sans Pro"/>
                <a:ea typeface="Source Sans Pro"/>
                <a:cs typeface="Source Sans Pro"/>
                <a:sym typeface="Source Sans Pro"/>
              </a:rPr>
              <a:t>NASA, ESA, CSA, D. Milisavljevic (Purdue University), T. Temim (Princeton University), I. De Looze (UGent), J. DePasquale (STScI)</a:t>
            </a:r>
            <a:endParaRPr>
              <a:solidFill>
                <a:schemeClr val="lt2"/>
              </a:solidFill>
              <a:latin typeface="Source Sans Pro"/>
              <a:ea typeface="Source Sans Pro"/>
              <a:cs typeface="Source Sans Pro"/>
              <a:sym typeface="Source Sans Pro"/>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pic>
        <p:nvPicPr>
          <p:cNvPr id="113" name="Google Shape;113;p19"/>
          <p:cNvPicPr preferRelativeResize="0"/>
          <p:nvPr/>
        </p:nvPicPr>
        <p:blipFill>
          <a:blip r:embed="rId3">
            <a:alphaModFix/>
          </a:blip>
          <a:stretch>
            <a:fillRect/>
          </a:stretch>
        </p:blipFill>
        <p:spPr>
          <a:xfrm>
            <a:off x="209575" y="1615489"/>
            <a:ext cx="4362424" cy="2689086"/>
          </a:xfrm>
          <a:prstGeom prst="rect">
            <a:avLst/>
          </a:prstGeom>
          <a:noFill/>
          <a:ln>
            <a:noFill/>
          </a:ln>
        </p:spPr>
      </p:pic>
      <p:pic>
        <p:nvPicPr>
          <p:cNvPr id="114" name="Google Shape;114;p19"/>
          <p:cNvPicPr preferRelativeResize="0"/>
          <p:nvPr/>
        </p:nvPicPr>
        <p:blipFill>
          <a:blip r:embed="rId4">
            <a:alphaModFix/>
          </a:blip>
          <a:stretch>
            <a:fillRect/>
          </a:stretch>
        </p:blipFill>
        <p:spPr>
          <a:xfrm>
            <a:off x="4781575" y="1641988"/>
            <a:ext cx="4362424" cy="2689107"/>
          </a:xfrm>
          <a:prstGeom prst="rect">
            <a:avLst/>
          </a:prstGeom>
          <a:noFill/>
          <a:ln>
            <a:noFill/>
          </a:ln>
        </p:spPr>
      </p:pic>
      <p:sp>
        <p:nvSpPr>
          <p:cNvPr id="115" name="Google Shape;115;p19"/>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Dust production in AGB stars</a:t>
            </a:r>
            <a:endParaRPr dirty="0"/>
          </a:p>
        </p:txBody>
      </p:sp>
      <p:sp>
        <p:nvSpPr>
          <p:cNvPr id="116" name="Google Shape;116;p19"/>
          <p:cNvSpPr txBox="1"/>
          <p:nvPr/>
        </p:nvSpPr>
        <p:spPr>
          <a:xfrm>
            <a:off x="361600" y="4562700"/>
            <a:ext cx="3552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lt2"/>
                </a:solidFill>
                <a:latin typeface="Source Sans Pro"/>
                <a:ea typeface="Source Sans Pro"/>
                <a:cs typeface="Source Sans Pro"/>
                <a:sym typeface="Source Sans Pro"/>
              </a:rPr>
              <a:t>Yields from Zhukovska+08</a:t>
            </a:r>
            <a:endParaRPr>
              <a:solidFill>
                <a:schemeClr val="lt2"/>
              </a:solidFill>
              <a:latin typeface="Source Sans Pro"/>
              <a:ea typeface="Source Sans Pro"/>
              <a:cs typeface="Source Sans Pro"/>
              <a:sym typeface="Source Sans Pro"/>
            </a:endParaRPr>
          </a:p>
        </p:txBody>
      </p:sp>
      <p:pic>
        <p:nvPicPr>
          <p:cNvPr id="117" name="Google Shape;117;p19"/>
          <p:cNvPicPr preferRelativeResize="0"/>
          <p:nvPr/>
        </p:nvPicPr>
        <p:blipFill rotWithShape="1">
          <a:blip r:embed="rId5">
            <a:alphaModFix/>
          </a:blip>
          <a:srcRect l="12843" r="75913"/>
          <a:stretch/>
        </p:blipFill>
        <p:spPr>
          <a:xfrm>
            <a:off x="7538850" y="157538"/>
            <a:ext cx="1469774" cy="973325"/>
          </a:xfrm>
          <a:prstGeom prst="rect">
            <a:avLst/>
          </a:prstGeom>
          <a:noFill/>
          <a:ln>
            <a:noFill/>
          </a:ln>
        </p:spPr>
      </p:pic>
      <p:pic>
        <p:nvPicPr>
          <p:cNvPr id="118" name="Google Shape;118;p19"/>
          <p:cNvPicPr preferRelativeResize="0"/>
          <p:nvPr/>
        </p:nvPicPr>
        <p:blipFill rotWithShape="1">
          <a:blip r:embed="rId6">
            <a:alphaModFix/>
          </a:blip>
          <a:srcRect l="26215" t="5025" r="69276" b="3932"/>
          <a:stretch/>
        </p:blipFill>
        <p:spPr>
          <a:xfrm>
            <a:off x="7188575" y="157550"/>
            <a:ext cx="350274" cy="879350"/>
          </a:xfrm>
          <a:prstGeom prst="rect">
            <a:avLst/>
          </a:prstGeom>
          <a:noFill/>
          <a:ln>
            <a:noFill/>
          </a:ln>
        </p:spPr>
      </p:pic>
      <p:sp>
        <p:nvSpPr>
          <p:cNvPr id="119" name="Google Shape;119;p19"/>
          <p:cNvSpPr txBox="1"/>
          <p:nvPr/>
        </p:nvSpPr>
        <p:spPr>
          <a:xfrm>
            <a:off x="6182125" y="4147200"/>
            <a:ext cx="911100" cy="415500"/>
          </a:xfrm>
          <a:prstGeom prst="rect">
            <a:avLst/>
          </a:prstGeom>
          <a:solidFill>
            <a:schemeClr val="lt1"/>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500">
                <a:latin typeface="Source Sans Pro"/>
                <a:ea typeface="Source Sans Pro"/>
                <a:cs typeface="Source Sans Pro"/>
                <a:sym typeface="Source Sans Pro"/>
              </a:rPr>
              <a:t>M</a:t>
            </a:r>
            <a:r>
              <a:rPr lang="en" sz="1500" baseline="-25000">
                <a:latin typeface="Source Sans Pro"/>
                <a:ea typeface="Source Sans Pro"/>
                <a:cs typeface="Source Sans Pro"/>
                <a:sym typeface="Source Sans Pro"/>
              </a:rPr>
              <a:t>* </a:t>
            </a:r>
            <a:r>
              <a:rPr lang="en" sz="1500">
                <a:latin typeface="Source Sans Pro"/>
                <a:ea typeface="Source Sans Pro"/>
                <a:cs typeface="Source Sans Pro"/>
                <a:sym typeface="Source Sans Pro"/>
              </a:rPr>
              <a:t>/ M</a:t>
            </a:r>
            <a:r>
              <a:rPr lang="en" sz="1500" baseline="-25000">
                <a:latin typeface="Source Sans Pro"/>
                <a:ea typeface="Source Sans Pro"/>
                <a:cs typeface="Source Sans Pro"/>
                <a:sym typeface="Source Sans Pro"/>
              </a:rPr>
              <a:t>sun</a:t>
            </a:r>
            <a:endParaRPr sz="1500" baseline="-25000">
              <a:latin typeface="Source Sans Pro"/>
              <a:ea typeface="Source Sans Pro"/>
              <a:cs typeface="Source Sans Pro"/>
              <a:sym typeface="Source Sans Pro"/>
            </a:endParaRPr>
          </a:p>
        </p:txBody>
      </p:sp>
      <p:sp>
        <p:nvSpPr>
          <p:cNvPr id="120" name="Google Shape;120;p19"/>
          <p:cNvSpPr txBox="1"/>
          <p:nvPr/>
        </p:nvSpPr>
        <p:spPr>
          <a:xfrm>
            <a:off x="1659525" y="4147200"/>
            <a:ext cx="1004100" cy="415500"/>
          </a:xfrm>
          <a:prstGeom prst="rect">
            <a:avLst/>
          </a:prstGeom>
          <a:solidFill>
            <a:schemeClr val="lt1"/>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500">
                <a:latin typeface="Source Sans Pro"/>
                <a:ea typeface="Source Sans Pro"/>
                <a:cs typeface="Source Sans Pro"/>
                <a:sym typeface="Source Sans Pro"/>
              </a:rPr>
              <a:t>M</a:t>
            </a:r>
            <a:r>
              <a:rPr lang="en" sz="1500" baseline="-25000">
                <a:latin typeface="Source Sans Pro"/>
                <a:ea typeface="Source Sans Pro"/>
                <a:cs typeface="Source Sans Pro"/>
                <a:sym typeface="Source Sans Pro"/>
              </a:rPr>
              <a:t>* </a:t>
            </a:r>
            <a:r>
              <a:rPr lang="en" sz="1500">
                <a:latin typeface="Source Sans Pro"/>
                <a:ea typeface="Source Sans Pro"/>
                <a:cs typeface="Source Sans Pro"/>
                <a:sym typeface="Source Sans Pro"/>
              </a:rPr>
              <a:t>/ M</a:t>
            </a:r>
            <a:r>
              <a:rPr lang="en" sz="1500" baseline="-25000">
                <a:latin typeface="Source Sans Pro"/>
                <a:ea typeface="Source Sans Pro"/>
                <a:cs typeface="Source Sans Pro"/>
                <a:sym typeface="Source Sans Pro"/>
              </a:rPr>
              <a:t>sun</a:t>
            </a:r>
            <a:endParaRPr sz="1500" baseline="-25000">
              <a:latin typeface="Source Sans Pro"/>
              <a:ea typeface="Source Sans Pro"/>
              <a:cs typeface="Source Sans Pro"/>
              <a:sym typeface="Source Sans Pro"/>
            </a:endParaRPr>
          </a:p>
        </p:txBody>
      </p:sp>
      <p:sp>
        <p:nvSpPr>
          <p:cNvPr id="121" name="Google Shape;121;p19"/>
          <p:cNvSpPr txBox="1"/>
          <p:nvPr/>
        </p:nvSpPr>
        <p:spPr>
          <a:xfrm rot="-5400000">
            <a:off x="4019125" y="2721900"/>
            <a:ext cx="1447500" cy="415500"/>
          </a:xfrm>
          <a:prstGeom prst="rect">
            <a:avLst/>
          </a:prstGeom>
          <a:solidFill>
            <a:schemeClr val="lt1"/>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500">
                <a:latin typeface="Source Sans Pro"/>
                <a:ea typeface="Source Sans Pro"/>
                <a:cs typeface="Source Sans Pro"/>
                <a:sym typeface="Source Sans Pro"/>
              </a:rPr>
              <a:t>M</a:t>
            </a:r>
            <a:r>
              <a:rPr lang="en" sz="1500" baseline="-25000">
                <a:latin typeface="Source Sans Pro"/>
                <a:ea typeface="Source Sans Pro"/>
                <a:cs typeface="Source Sans Pro"/>
                <a:sym typeface="Source Sans Pro"/>
              </a:rPr>
              <a:t>dust </a:t>
            </a:r>
            <a:r>
              <a:rPr lang="en" sz="1500">
                <a:latin typeface="Source Sans Pro"/>
                <a:ea typeface="Source Sans Pro"/>
                <a:cs typeface="Source Sans Pro"/>
                <a:sym typeface="Source Sans Pro"/>
              </a:rPr>
              <a:t>/ M</a:t>
            </a:r>
            <a:r>
              <a:rPr lang="en" sz="1500" baseline="-25000">
                <a:latin typeface="Source Sans Pro"/>
                <a:ea typeface="Source Sans Pro"/>
                <a:cs typeface="Source Sans Pro"/>
                <a:sym typeface="Source Sans Pro"/>
              </a:rPr>
              <a:t>☉</a:t>
            </a:r>
            <a:endParaRPr sz="1500">
              <a:latin typeface="Source Sans Pro"/>
              <a:ea typeface="Source Sans Pro"/>
              <a:cs typeface="Source Sans Pro"/>
              <a:sym typeface="Source Sans Pro"/>
            </a:endParaRPr>
          </a:p>
        </p:txBody>
      </p:sp>
      <p:sp>
        <p:nvSpPr>
          <p:cNvPr id="122" name="Google Shape;122;p19"/>
          <p:cNvSpPr txBox="1"/>
          <p:nvPr/>
        </p:nvSpPr>
        <p:spPr>
          <a:xfrm rot="-5400000">
            <a:off x="-516000" y="2721900"/>
            <a:ext cx="1447500" cy="415500"/>
          </a:xfrm>
          <a:prstGeom prst="rect">
            <a:avLst/>
          </a:prstGeom>
          <a:solidFill>
            <a:schemeClr val="lt1"/>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500">
                <a:latin typeface="Source Sans Pro"/>
                <a:ea typeface="Source Sans Pro"/>
                <a:cs typeface="Source Sans Pro"/>
                <a:sym typeface="Source Sans Pro"/>
              </a:rPr>
              <a:t>log(M</a:t>
            </a:r>
            <a:r>
              <a:rPr lang="en" sz="1500" baseline="-25000">
                <a:latin typeface="Source Sans Pro"/>
                <a:ea typeface="Source Sans Pro"/>
                <a:cs typeface="Source Sans Pro"/>
                <a:sym typeface="Source Sans Pro"/>
              </a:rPr>
              <a:t>dust </a:t>
            </a:r>
            <a:r>
              <a:rPr lang="en" sz="1500">
                <a:latin typeface="Source Sans Pro"/>
                <a:ea typeface="Source Sans Pro"/>
                <a:cs typeface="Source Sans Pro"/>
                <a:sym typeface="Source Sans Pro"/>
              </a:rPr>
              <a:t>/ M</a:t>
            </a:r>
            <a:r>
              <a:rPr lang="en" sz="1500" baseline="-25000">
                <a:latin typeface="Source Sans Pro"/>
                <a:ea typeface="Source Sans Pro"/>
                <a:cs typeface="Source Sans Pro"/>
                <a:sym typeface="Source Sans Pro"/>
              </a:rPr>
              <a:t>sun</a:t>
            </a:r>
            <a:r>
              <a:rPr lang="en" sz="1500">
                <a:latin typeface="Source Sans Pro"/>
                <a:ea typeface="Source Sans Pro"/>
                <a:cs typeface="Source Sans Pro"/>
                <a:sym typeface="Source Sans Pro"/>
              </a:rPr>
              <a:t>)</a:t>
            </a:r>
            <a:endParaRPr sz="1500">
              <a:latin typeface="Source Sans Pro"/>
              <a:ea typeface="Source Sans Pro"/>
              <a:cs typeface="Source Sans Pro"/>
              <a:sym typeface="Source Sans Pro"/>
            </a:endParaRPr>
          </a:p>
        </p:txBody>
      </p:sp>
      <p:sp>
        <p:nvSpPr>
          <p:cNvPr id="123" name="Google Shape;123;p19"/>
          <p:cNvSpPr txBox="1"/>
          <p:nvPr/>
        </p:nvSpPr>
        <p:spPr>
          <a:xfrm>
            <a:off x="6182125" y="4147200"/>
            <a:ext cx="911100" cy="415500"/>
          </a:xfrm>
          <a:prstGeom prst="rect">
            <a:avLst/>
          </a:prstGeom>
          <a:solidFill>
            <a:schemeClr val="lt1"/>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500">
                <a:latin typeface="Source Sans Pro"/>
                <a:ea typeface="Source Sans Pro"/>
                <a:cs typeface="Source Sans Pro"/>
                <a:sym typeface="Source Sans Pro"/>
              </a:rPr>
              <a:t>M</a:t>
            </a:r>
            <a:r>
              <a:rPr lang="en" sz="1500" baseline="-25000">
                <a:latin typeface="Source Sans Pro"/>
                <a:ea typeface="Source Sans Pro"/>
                <a:cs typeface="Source Sans Pro"/>
                <a:sym typeface="Source Sans Pro"/>
              </a:rPr>
              <a:t>* </a:t>
            </a:r>
            <a:r>
              <a:rPr lang="en" sz="1500">
                <a:latin typeface="Source Sans Pro"/>
                <a:ea typeface="Source Sans Pro"/>
                <a:cs typeface="Source Sans Pro"/>
                <a:sym typeface="Source Sans Pro"/>
              </a:rPr>
              <a:t>/ M</a:t>
            </a:r>
            <a:r>
              <a:rPr lang="en" sz="1500" baseline="-25000">
                <a:latin typeface="Source Sans Pro"/>
                <a:ea typeface="Source Sans Pro"/>
                <a:cs typeface="Source Sans Pro"/>
                <a:sym typeface="Source Sans Pro"/>
              </a:rPr>
              <a:t>☉</a:t>
            </a:r>
            <a:endParaRPr sz="1500" baseline="-25000">
              <a:latin typeface="Source Sans Pro"/>
              <a:ea typeface="Source Sans Pro"/>
              <a:cs typeface="Source Sans Pro"/>
              <a:sym typeface="Source Sans Pro"/>
            </a:endParaRPr>
          </a:p>
        </p:txBody>
      </p:sp>
      <p:sp>
        <p:nvSpPr>
          <p:cNvPr id="124" name="Google Shape;124;p19"/>
          <p:cNvSpPr txBox="1"/>
          <p:nvPr/>
        </p:nvSpPr>
        <p:spPr>
          <a:xfrm>
            <a:off x="1507325" y="4147200"/>
            <a:ext cx="1004100" cy="415500"/>
          </a:xfrm>
          <a:prstGeom prst="rect">
            <a:avLst/>
          </a:prstGeom>
          <a:solidFill>
            <a:schemeClr val="lt1"/>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500">
                <a:latin typeface="Source Sans Pro"/>
                <a:ea typeface="Source Sans Pro"/>
                <a:cs typeface="Source Sans Pro"/>
                <a:sym typeface="Source Sans Pro"/>
              </a:rPr>
              <a:t>M</a:t>
            </a:r>
            <a:r>
              <a:rPr lang="en" sz="1500" baseline="-25000">
                <a:latin typeface="Source Sans Pro"/>
                <a:ea typeface="Source Sans Pro"/>
                <a:cs typeface="Source Sans Pro"/>
                <a:sym typeface="Source Sans Pro"/>
              </a:rPr>
              <a:t>* </a:t>
            </a:r>
            <a:r>
              <a:rPr lang="en" sz="1500">
                <a:latin typeface="Source Sans Pro"/>
                <a:ea typeface="Source Sans Pro"/>
                <a:cs typeface="Source Sans Pro"/>
                <a:sym typeface="Source Sans Pro"/>
              </a:rPr>
              <a:t>/ M</a:t>
            </a:r>
            <a:r>
              <a:rPr lang="en" sz="1500" baseline="-25000">
                <a:latin typeface="Source Sans Pro"/>
                <a:ea typeface="Source Sans Pro"/>
                <a:cs typeface="Source Sans Pro"/>
                <a:sym typeface="Source Sans Pro"/>
              </a:rPr>
              <a:t>☉</a:t>
            </a:r>
            <a:endParaRPr sz="1500" baseline="-25000">
              <a:latin typeface="Source Sans Pro"/>
              <a:ea typeface="Source Sans Pro"/>
              <a:cs typeface="Source Sans Pro"/>
              <a:sym typeface="Source Sans Pro"/>
            </a:endParaRPr>
          </a:p>
        </p:txBody>
      </p:sp>
      <p:sp>
        <p:nvSpPr>
          <p:cNvPr id="125" name="Google Shape;125;p19"/>
          <p:cNvSpPr txBox="1"/>
          <p:nvPr/>
        </p:nvSpPr>
        <p:spPr>
          <a:xfrm rot="-5400000">
            <a:off x="-546075" y="2721900"/>
            <a:ext cx="1447500" cy="415500"/>
          </a:xfrm>
          <a:prstGeom prst="rect">
            <a:avLst/>
          </a:prstGeom>
          <a:solidFill>
            <a:schemeClr val="lt1"/>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500">
                <a:latin typeface="Source Sans Pro"/>
                <a:ea typeface="Source Sans Pro"/>
                <a:cs typeface="Source Sans Pro"/>
                <a:sym typeface="Source Sans Pro"/>
              </a:rPr>
              <a:t>M</a:t>
            </a:r>
            <a:r>
              <a:rPr lang="en" sz="1500" baseline="-25000">
                <a:latin typeface="Source Sans Pro"/>
                <a:ea typeface="Source Sans Pro"/>
                <a:cs typeface="Source Sans Pro"/>
                <a:sym typeface="Source Sans Pro"/>
              </a:rPr>
              <a:t>dust </a:t>
            </a:r>
            <a:r>
              <a:rPr lang="en" sz="1500">
                <a:latin typeface="Source Sans Pro"/>
                <a:ea typeface="Source Sans Pro"/>
                <a:cs typeface="Source Sans Pro"/>
                <a:sym typeface="Source Sans Pro"/>
              </a:rPr>
              <a:t>/ M</a:t>
            </a:r>
            <a:r>
              <a:rPr lang="en" sz="1500" baseline="-25000">
                <a:latin typeface="Source Sans Pro"/>
                <a:ea typeface="Source Sans Pro"/>
                <a:cs typeface="Source Sans Pro"/>
                <a:sym typeface="Source Sans Pro"/>
              </a:rPr>
              <a:t>☉</a:t>
            </a:r>
            <a:endParaRPr sz="1500">
              <a:latin typeface="Source Sans Pro"/>
              <a:ea typeface="Source Sans Pro"/>
              <a:cs typeface="Source Sans Pro"/>
              <a:sym typeface="Source Sans Pro"/>
            </a:endParaRPr>
          </a:p>
        </p:txBody>
      </p:sp>
      <p:sp>
        <p:nvSpPr>
          <p:cNvPr id="126" name="Google Shape;126;p19"/>
          <p:cNvSpPr txBox="1"/>
          <p:nvPr/>
        </p:nvSpPr>
        <p:spPr>
          <a:xfrm>
            <a:off x="881350" y="1154050"/>
            <a:ext cx="2512800" cy="646500"/>
          </a:xfrm>
          <a:prstGeom prst="rect">
            <a:avLst/>
          </a:prstGeom>
          <a:solidFill>
            <a:schemeClr val="lt1"/>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500">
                <a:latin typeface="Source Sans Pro"/>
                <a:ea typeface="Source Sans Pro"/>
                <a:cs typeface="Source Sans Pro"/>
                <a:sym typeface="Source Sans Pro"/>
              </a:rPr>
              <a:t>Dust produced at low metallicity (Z = 0.001)</a:t>
            </a:r>
            <a:endParaRPr sz="1500" baseline="-25000">
              <a:latin typeface="Source Sans Pro"/>
              <a:ea typeface="Source Sans Pro"/>
              <a:cs typeface="Source Sans Pro"/>
              <a:sym typeface="Source Sans Pro"/>
            </a:endParaRPr>
          </a:p>
        </p:txBody>
      </p:sp>
      <p:sp>
        <p:nvSpPr>
          <p:cNvPr id="127" name="Google Shape;127;p19"/>
          <p:cNvSpPr txBox="1"/>
          <p:nvPr/>
        </p:nvSpPr>
        <p:spPr>
          <a:xfrm>
            <a:off x="5435200" y="1154050"/>
            <a:ext cx="2512800" cy="646500"/>
          </a:xfrm>
          <a:prstGeom prst="rect">
            <a:avLst/>
          </a:prstGeom>
          <a:solidFill>
            <a:schemeClr val="lt1"/>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500">
                <a:latin typeface="Source Sans Pro"/>
                <a:ea typeface="Source Sans Pro"/>
                <a:cs typeface="Source Sans Pro"/>
                <a:sym typeface="Source Sans Pro"/>
              </a:rPr>
              <a:t>Dust produced at solar metallicity (Z = 0.02)</a:t>
            </a:r>
            <a:endParaRPr sz="1500" baseline="-25000">
              <a:latin typeface="Source Sans Pro"/>
              <a:ea typeface="Source Sans Pro"/>
              <a:cs typeface="Source Sans Pro"/>
              <a:sym typeface="Source Sans Pro"/>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Shape 131"/>
        <p:cNvGrpSpPr/>
        <p:nvPr/>
      </p:nvGrpSpPr>
      <p:grpSpPr>
        <a:xfrm>
          <a:off x="0" y="0"/>
          <a:ext cx="0" cy="0"/>
          <a:chOff x="0" y="0"/>
          <a:chExt cx="0" cy="0"/>
        </a:xfrm>
      </p:grpSpPr>
      <p:pic>
        <p:nvPicPr>
          <p:cNvPr id="132" name="Google Shape;132;p20"/>
          <p:cNvPicPr preferRelativeResize="0"/>
          <p:nvPr/>
        </p:nvPicPr>
        <p:blipFill>
          <a:blip r:embed="rId3">
            <a:alphaModFix/>
          </a:blip>
          <a:stretch>
            <a:fillRect/>
          </a:stretch>
        </p:blipFill>
        <p:spPr>
          <a:xfrm>
            <a:off x="4471575" y="1183307"/>
            <a:ext cx="4310390" cy="3232793"/>
          </a:xfrm>
          <a:prstGeom prst="rect">
            <a:avLst/>
          </a:prstGeom>
          <a:noFill/>
          <a:ln>
            <a:noFill/>
          </a:ln>
        </p:spPr>
      </p:pic>
      <p:sp>
        <p:nvSpPr>
          <p:cNvPr id="133" name="Google Shape;133;p20"/>
          <p:cNvSpPr txBox="1"/>
          <p:nvPr/>
        </p:nvSpPr>
        <p:spPr>
          <a:xfrm>
            <a:off x="7197827" y="4154975"/>
            <a:ext cx="11430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a:solidFill>
                  <a:srgbClr val="FF0000"/>
                </a:solidFill>
                <a:latin typeface="Source Sans Pro"/>
                <a:ea typeface="Source Sans Pro"/>
                <a:cs typeface="Source Sans Pro"/>
                <a:sym typeface="Source Sans Pro"/>
              </a:rPr>
              <a:t>tm</a:t>
            </a:r>
            <a:r>
              <a:rPr lang="en" sz="1200" baseline="-25000">
                <a:solidFill>
                  <a:srgbClr val="FF0000"/>
                </a:solidFill>
                <a:latin typeface="Source Sans Pro"/>
                <a:ea typeface="Source Sans Pro"/>
                <a:cs typeface="Source Sans Pro"/>
                <a:sym typeface="Source Sans Pro"/>
              </a:rPr>
              <a:t>n</a:t>
            </a:r>
            <a:endParaRPr sz="1200" baseline="-25000">
              <a:solidFill>
                <a:srgbClr val="FF0000"/>
              </a:solidFill>
              <a:latin typeface="Source Sans Pro"/>
              <a:ea typeface="Source Sans Pro"/>
              <a:cs typeface="Source Sans Pro"/>
              <a:sym typeface="Source Sans Pro"/>
            </a:endParaRPr>
          </a:p>
        </p:txBody>
      </p:sp>
      <p:sp>
        <p:nvSpPr>
          <p:cNvPr id="134" name="Google Shape;134;p20"/>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Our stardust model</a:t>
            </a:r>
            <a:endParaRPr dirty="0"/>
          </a:p>
        </p:txBody>
      </p:sp>
      <p:sp>
        <p:nvSpPr>
          <p:cNvPr id="135" name="Google Shape;135;p20"/>
          <p:cNvSpPr/>
          <p:nvPr/>
        </p:nvSpPr>
        <p:spPr>
          <a:xfrm rot="10800000" flipH="1">
            <a:off x="7309726" y="3561626"/>
            <a:ext cx="290100" cy="545700"/>
          </a:xfrm>
          <a:prstGeom prst="rect">
            <a:avLst/>
          </a:prstGeom>
          <a:solidFill>
            <a:srgbClr val="F4CCCC">
              <a:alpha val="5000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cxnSp>
        <p:nvCxnSpPr>
          <p:cNvPr id="136" name="Google Shape;136;p20"/>
          <p:cNvCxnSpPr/>
          <p:nvPr/>
        </p:nvCxnSpPr>
        <p:spPr>
          <a:xfrm rot="10800000">
            <a:off x="7308559" y="3671715"/>
            <a:ext cx="0" cy="414000"/>
          </a:xfrm>
          <a:prstGeom prst="straightConnector1">
            <a:avLst/>
          </a:prstGeom>
          <a:noFill/>
          <a:ln w="38100" cap="flat" cmpd="sng">
            <a:solidFill>
              <a:srgbClr val="FF0000"/>
            </a:solidFill>
            <a:prstDash val="solid"/>
            <a:round/>
            <a:headEnd type="none" w="med" len="med"/>
            <a:tailEnd type="none" w="med" len="med"/>
          </a:ln>
        </p:spPr>
      </p:cxnSp>
      <p:cxnSp>
        <p:nvCxnSpPr>
          <p:cNvPr id="137" name="Google Shape;137;p20"/>
          <p:cNvCxnSpPr/>
          <p:nvPr/>
        </p:nvCxnSpPr>
        <p:spPr>
          <a:xfrm rot="10800000">
            <a:off x="7592719" y="3545115"/>
            <a:ext cx="0" cy="540600"/>
          </a:xfrm>
          <a:prstGeom prst="straightConnector1">
            <a:avLst/>
          </a:prstGeom>
          <a:noFill/>
          <a:ln w="38100" cap="flat" cmpd="sng">
            <a:solidFill>
              <a:srgbClr val="FF0000"/>
            </a:solidFill>
            <a:prstDash val="solid"/>
            <a:round/>
            <a:headEnd type="none" w="med" len="med"/>
            <a:tailEnd type="none" w="med" len="med"/>
          </a:ln>
        </p:spPr>
      </p:cxnSp>
      <p:cxnSp>
        <p:nvCxnSpPr>
          <p:cNvPr id="138" name="Google Shape;138;p20"/>
          <p:cNvCxnSpPr/>
          <p:nvPr/>
        </p:nvCxnSpPr>
        <p:spPr>
          <a:xfrm>
            <a:off x="5072827" y="3679158"/>
            <a:ext cx="2224200" cy="0"/>
          </a:xfrm>
          <a:prstGeom prst="straightConnector1">
            <a:avLst/>
          </a:prstGeom>
          <a:noFill/>
          <a:ln w="19050" cap="flat" cmpd="sng">
            <a:solidFill>
              <a:srgbClr val="FF0000"/>
            </a:solidFill>
            <a:prstDash val="solid"/>
            <a:round/>
            <a:headEnd type="none" w="med" len="med"/>
            <a:tailEnd type="none" w="med" len="med"/>
          </a:ln>
        </p:spPr>
      </p:cxnSp>
      <p:cxnSp>
        <p:nvCxnSpPr>
          <p:cNvPr id="139" name="Google Shape;139;p20"/>
          <p:cNvCxnSpPr/>
          <p:nvPr/>
        </p:nvCxnSpPr>
        <p:spPr>
          <a:xfrm>
            <a:off x="5068991" y="3552484"/>
            <a:ext cx="2530800" cy="0"/>
          </a:xfrm>
          <a:prstGeom prst="straightConnector1">
            <a:avLst/>
          </a:prstGeom>
          <a:noFill/>
          <a:ln w="19050" cap="flat" cmpd="sng">
            <a:solidFill>
              <a:srgbClr val="FF0000"/>
            </a:solidFill>
            <a:prstDash val="solid"/>
            <a:round/>
            <a:headEnd type="none" w="med" len="med"/>
            <a:tailEnd type="none" w="med" len="med"/>
          </a:ln>
        </p:spPr>
      </p:cxnSp>
      <p:sp>
        <p:nvSpPr>
          <p:cNvPr id="140" name="Google Shape;140;p20"/>
          <p:cNvSpPr/>
          <p:nvPr/>
        </p:nvSpPr>
        <p:spPr>
          <a:xfrm rot="10590322" flipH="1">
            <a:off x="7246019" y="3571664"/>
            <a:ext cx="236239" cy="95570"/>
          </a:xfrm>
          <a:prstGeom prst="rtTriangle">
            <a:avLst/>
          </a:pr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41" name="Google Shape;141;p20"/>
          <p:cNvSpPr txBox="1"/>
          <p:nvPr/>
        </p:nvSpPr>
        <p:spPr>
          <a:xfrm>
            <a:off x="7197827" y="4154975"/>
            <a:ext cx="10125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a:solidFill>
                  <a:srgbClr val="FF0000"/>
                </a:solidFill>
                <a:latin typeface="Source Sans Pro"/>
                <a:ea typeface="Source Sans Pro"/>
                <a:cs typeface="Source Sans Pro"/>
                <a:sym typeface="Source Sans Pro"/>
              </a:rPr>
              <a:t>tm</a:t>
            </a:r>
            <a:r>
              <a:rPr lang="en" sz="1200" baseline="-25000">
                <a:solidFill>
                  <a:srgbClr val="FF0000"/>
                </a:solidFill>
                <a:latin typeface="Source Sans Pro"/>
                <a:ea typeface="Source Sans Pro"/>
                <a:cs typeface="Source Sans Pro"/>
                <a:sym typeface="Source Sans Pro"/>
              </a:rPr>
              <a:t>n-1</a:t>
            </a:r>
            <a:endParaRPr sz="1200" baseline="-25000">
              <a:solidFill>
                <a:srgbClr val="FF0000"/>
              </a:solidFill>
              <a:latin typeface="Source Sans Pro"/>
              <a:ea typeface="Source Sans Pro"/>
              <a:cs typeface="Source Sans Pro"/>
              <a:sym typeface="Source Sans Pro"/>
            </a:endParaRPr>
          </a:p>
        </p:txBody>
      </p:sp>
      <p:sp>
        <p:nvSpPr>
          <p:cNvPr id="142" name="Google Shape;142;p20"/>
          <p:cNvSpPr txBox="1"/>
          <p:nvPr/>
        </p:nvSpPr>
        <p:spPr>
          <a:xfrm>
            <a:off x="7485452" y="4154975"/>
            <a:ext cx="11430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a:solidFill>
                  <a:srgbClr val="FF0000"/>
                </a:solidFill>
                <a:latin typeface="Source Sans Pro"/>
                <a:ea typeface="Source Sans Pro"/>
                <a:cs typeface="Source Sans Pro"/>
                <a:sym typeface="Source Sans Pro"/>
              </a:rPr>
              <a:t>tm</a:t>
            </a:r>
            <a:r>
              <a:rPr lang="en" sz="1200" baseline="-25000">
                <a:solidFill>
                  <a:srgbClr val="FF0000"/>
                </a:solidFill>
                <a:latin typeface="Source Sans Pro"/>
                <a:ea typeface="Source Sans Pro"/>
                <a:cs typeface="Source Sans Pro"/>
                <a:sym typeface="Source Sans Pro"/>
              </a:rPr>
              <a:t>n</a:t>
            </a:r>
            <a:endParaRPr sz="1200" baseline="-25000">
              <a:solidFill>
                <a:srgbClr val="FF0000"/>
              </a:solidFill>
              <a:latin typeface="Source Sans Pro"/>
              <a:ea typeface="Source Sans Pro"/>
              <a:cs typeface="Source Sans Pro"/>
              <a:sym typeface="Source Sans Pro"/>
            </a:endParaRPr>
          </a:p>
        </p:txBody>
      </p:sp>
      <p:grpSp>
        <p:nvGrpSpPr>
          <p:cNvPr id="143" name="Google Shape;143;p20"/>
          <p:cNvGrpSpPr/>
          <p:nvPr/>
        </p:nvGrpSpPr>
        <p:grpSpPr>
          <a:xfrm>
            <a:off x="1404250" y="2170763"/>
            <a:ext cx="1143000" cy="1143000"/>
            <a:chOff x="1369600" y="1466300"/>
            <a:chExt cx="1143000" cy="1143000"/>
          </a:xfrm>
        </p:grpSpPr>
        <p:sp>
          <p:nvSpPr>
            <p:cNvPr id="144" name="Google Shape;144;p20"/>
            <p:cNvSpPr/>
            <p:nvPr/>
          </p:nvSpPr>
          <p:spPr>
            <a:xfrm>
              <a:off x="1369600" y="1466300"/>
              <a:ext cx="1143000" cy="1143000"/>
            </a:xfrm>
            <a:prstGeom prst="ellipse">
              <a:avLst/>
            </a:prstGeom>
            <a:noFill/>
            <a:ln w="38100" cap="flat" cmpd="sng">
              <a:solidFill>
                <a:srgbClr val="BF9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145" name="Google Shape;145;p20"/>
            <p:cNvSpPr/>
            <p:nvPr/>
          </p:nvSpPr>
          <p:spPr>
            <a:xfrm>
              <a:off x="1482175" y="1699200"/>
              <a:ext cx="303000" cy="320400"/>
            </a:xfrm>
            <a:prstGeom prst="star4">
              <a:avLst>
                <a:gd name="adj" fmla="val 12500"/>
              </a:avLst>
            </a:prstGeom>
            <a:solidFill>
              <a:srgbClr val="FFE599"/>
            </a:solidFill>
            <a:ln w="19050" cap="flat" cmpd="sng">
              <a:solidFill>
                <a:srgbClr val="BF9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146" name="Google Shape;146;p20"/>
            <p:cNvSpPr/>
            <p:nvPr/>
          </p:nvSpPr>
          <p:spPr>
            <a:xfrm>
              <a:off x="1846263" y="1918250"/>
              <a:ext cx="211200" cy="239100"/>
            </a:xfrm>
            <a:prstGeom prst="star4">
              <a:avLst>
                <a:gd name="adj" fmla="val 12500"/>
              </a:avLst>
            </a:prstGeom>
            <a:solidFill>
              <a:srgbClr val="FFE599"/>
            </a:solidFill>
            <a:ln w="19050" cap="flat" cmpd="sng">
              <a:solidFill>
                <a:srgbClr val="BF9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147" name="Google Shape;147;p20"/>
            <p:cNvSpPr/>
            <p:nvPr/>
          </p:nvSpPr>
          <p:spPr>
            <a:xfrm>
              <a:off x="1542800" y="2157350"/>
              <a:ext cx="354900" cy="369300"/>
            </a:xfrm>
            <a:prstGeom prst="star4">
              <a:avLst>
                <a:gd name="adj" fmla="val 12500"/>
              </a:avLst>
            </a:prstGeom>
            <a:solidFill>
              <a:srgbClr val="FFE599"/>
            </a:solidFill>
            <a:ln w="19050" cap="flat" cmpd="sng">
              <a:solidFill>
                <a:srgbClr val="BF9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148" name="Google Shape;148;p20"/>
            <p:cNvSpPr/>
            <p:nvPr/>
          </p:nvSpPr>
          <p:spPr>
            <a:xfrm>
              <a:off x="2118550" y="2129600"/>
              <a:ext cx="246000" cy="284100"/>
            </a:xfrm>
            <a:prstGeom prst="star4">
              <a:avLst>
                <a:gd name="adj" fmla="val 12500"/>
              </a:avLst>
            </a:prstGeom>
            <a:solidFill>
              <a:srgbClr val="FFE599"/>
            </a:solidFill>
            <a:ln w="19050" cap="flat" cmpd="sng">
              <a:solidFill>
                <a:srgbClr val="BF9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149" name="Google Shape;149;p20"/>
            <p:cNvSpPr/>
            <p:nvPr/>
          </p:nvSpPr>
          <p:spPr>
            <a:xfrm>
              <a:off x="1932250" y="1518250"/>
              <a:ext cx="432300" cy="457200"/>
            </a:xfrm>
            <a:prstGeom prst="star4">
              <a:avLst>
                <a:gd name="adj" fmla="val 12500"/>
              </a:avLst>
            </a:prstGeom>
            <a:solidFill>
              <a:srgbClr val="FFE599"/>
            </a:solidFill>
            <a:ln w="19050" cap="flat" cmpd="sng">
              <a:solidFill>
                <a:srgbClr val="BF9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150" name="Google Shape;150;p20"/>
            <p:cNvSpPr/>
            <p:nvPr/>
          </p:nvSpPr>
          <p:spPr>
            <a:xfrm>
              <a:off x="1785170" y="1536988"/>
              <a:ext cx="114600" cy="151800"/>
            </a:xfrm>
            <a:prstGeom prst="star4">
              <a:avLst>
                <a:gd name="adj" fmla="val 12500"/>
              </a:avLst>
            </a:prstGeom>
            <a:solidFill>
              <a:srgbClr val="FFE599"/>
            </a:solidFill>
            <a:ln w="19050" cap="flat" cmpd="sng">
              <a:solidFill>
                <a:srgbClr val="BF9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151" name="Google Shape;151;p20"/>
            <p:cNvSpPr/>
            <p:nvPr/>
          </p:nvSpPr>
          <p:spPr>
            <a:xfrm>
              <a:off x="1950819" y="2361550"/>
              <a:ext cx="114600" cy="126600"/>
            </a:xfrm>
            <a:prstGeom prst="star4">
              <a:avLst>
                <a:gd name="adj" fmla="val 12500"/>
              </a:avLst>
            </a:prstGeom>
            <a:solidFill>
              <a:srgbClr val="FFE599"/>
            </a:solidFill>
            <a:ln w="19050" cap="flat" cmpd="sng">
              <a:solidFill>
                <a:srgbClr val="BF9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152" name="Google Shape;152;p20"/>
            <p:cNvSpPr/>
            <p:nvPr/>
          </p:nvSpPr>
          <p:spPr>
            <a:xfrm>
              <a:off x="1428196" y="2019600"/>
              <a:ext cx="114600" cy="151800"/>
            </a:xfrm>
            <a:prstGeom prst="star4">
              <a:avLst>
                <a:gd name="adj" fmla="val 12500"/>
              </a:avLst>
            </a:prstGeom>
            <a:solidFill>
              <a:srgbClr val="FFE599"/>
            </a:solidFill>
            <a:ln w="19050" cap="flat" cmpd="sng">
              <a:solidFill>
                <a:srgbClr val="BF9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153" name="Google Shape;153;p20"/>
            <p:cNvSpPr/>
            <p:nvPr/>
          </p:nvSpPr>
          <p:spPr>
            <a:xfrm>
              <a:off x="2303471" y="1918250"/>
              <a:ext cx="114600" cy="151800"/>
            </a:xfrm>
            <a:prstGeom prst="star4">
              <a:avLst>
                <a:gd name="adj" fmla="val 12500"/>
              </a:avLst>
            </a:prstGeom>
            <a:solidFill>
              <a:srgbClr val="FFE599"/>
            </a:solidFill>
            <a:ln w="19050" cap="flat" cmpd="sng">
              <a:solidFill>
                <a:srgbClr val="BF9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grpSp>
      <p:sp>
        <p:nvSpPr>
          <p:cNvPr id="154" name="Google Shape;154;p20"/>
          <p:cNvSpPr txBox="1"/>
          <p:nvPr/>
        </p:nvSpPr>
        <p:spPr>
          <a:xfrm>
            <a:off x="1968550" y="2202150"/>
            <a:ext cx="4503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solidFill>
                  <a:schemeClr val="lt2"/>
                </a:solidFill>
                <a:latin typeface="Source Sans Pro"/>
                <a:ea typeface="Source Sans Pro"/>
                <a:cs typeface="Source Sans Pro"/>
                <a:sym typeface="Source Sans Pro"/>
              </a:rPr>
              <a:t>💀</a:t>
            </a:r>
            <a:endParaRPr sz="1800">
              <a:solidFill>
                <a:schemeClr val="lt2"/>
              </a:solidFill>
              <a:latin typeface="Source Sans Pro"/>
              <a:ea typeface="Source Sans Pro"/>
              <a:cs typeface="Source Sans Pro"/>
              <a:sym typeface="Source Sans Pro"/>
            </a:endParaRPr>
          </a:p>
        </p:txBody>
      </p:sp>
      <p:grpSp>
        <p:nvGrpSpPr>
          <p:cNvPr id="155" name="Google Shape;155;p20"/>
          <p:cNvGrpSpPr/>
          <p:nvPr/>
        </p:nvGrpSpPr>
        <p:grpSpPr>
          <a:xfrm>
            <a:off x="2832975" y="1552875"/>
            <a:ext cx="540600" cy="540600"/>
            <a:chOff x="2832975" y="1552875"/>
            <a:chExt cx="540600" cy="540600"/>
          </a:xfrm>
        </p:grpSpPr>
        <p:sp>
          <p:nvSpPr>
            <p:cNvPr id="156" name="Google Shape;156;p20"/>
            <p:cNvSpPr/>
            <p:nvPr/>
          </p:nvSpPr>
          <p:spPr>
            <a:xfrm>
              <a:off x="2832975" y="1552875"/>
              <a:ext cx="540600" cy="5406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157" name="Google Shape;157;p20"/>
            <p:cNvSpPr/>
            <p:nvPr/>
          </p:nvSpPr>
          <p:spPr>
            <a:xfrm>
              <a:off x="2906550" y="1638550"/>
              <a:ext cx="393444" cy="369252"/>
            </a:xfrm>
            <a:prstGeom prst="cloud">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grpSp>
      <p:grpSp>
        <p:nvGrpSpPr>
          <p:cNvPr id="158" name="Google Shape;158;p20"/>
          <p:cNvGrpSpPr/>
          <p:nvPr/>
        </p:nvGrpSpPr>
        <p:grpSpPr>
          <a:xfrm>
            <a:off x="907200" y="1480150"/>
            <a:ext cx="540600" cy="540600"/>
            <a:chOff x="2832975" y="1552875"/>
            <a:chExt cx="540600" cy="540600"/>
          </a:xfrm>
        </p:grpSpPr>
        <p:sp>
          <p:nvSpPr>
            <p:cNvPr id="159" name="Google Shape;159;p20"/>
            <p:cNvSpPr/>
            <p:nvPr/>
          </p:nvSpPr>
          <p:spPr>
            <a:xfrm>
              <a:off x="2832975" y="1552875"/>
              <a:ext cx="540600" cy="5406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160" name="Google Shape;160;p20"/>
            <p:cNvSpPr/>
            <p:nvPr/>
          </p:nvSpPr>
          <p:spPr>
            <a:xfrm>
              <a:off x="2906550" y="1638550"/>
              <a:ext cx="393444" cy="369252"/>
            </a:xfrm>
            <a:prstGeom prst="cloud">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grpSp>
      <p:grpSp>
        <p:nvGrpSpPr>
          <p:cNvPr id="161" name="Google Shape;161;p20"/>
          <p:cNvGrpSpPr/>
          <p:nvPr/>
        </p:nvGrpSpPr>
        <p:grpSpPr>
          <a:xfrm>
            <a:off x="401525" y="2966025"/>
            <a:ext cx="540600" cy="540600"/>
            <a:chOff x="2832975" y="1552875"/>
            <a:chExt cx="540600" cy="540600"/>
          </a:xfrm>
        </p:grpSpPr>
        <p:sp>
          <p:nvSpPr>
            <p:cNvPr id="162" name="Google Shape;162;p20"/>
            <p:cNvSpPr/>
            <p:nvPr/>
          </p:nvSpPr>
          <p:spPr>
            <a:xfrm>
              <a:off x="2832975" y="1552875"/>
              <a:ext cx="540600" cy="5406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163" name="Google Shape;163;p20"/>
            <p:cNvSpPr/>
            <p:nvPr/>
          </p:nvSpPr>
          <p:spPr>
            <a:xfrm>
              <a:off x="2906550" y="1638550"/>
              <a:ext cx="393444" cy="369252"/>
            </a:xfrm>
            <a:prstGeom prst="cloud">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grpSp>
      <p:grpSp>
        <p:nvGrpSpPr>
          <p:cNvPr id="164" name="Google Shape;164;p20"/>
          <p:cNvGrpSpPr/>
          <p:nvPr/>
        </p:nvGrpSpPr>
        <p:grpSpPr>
          <a:xfrm>
            <a:off x="1534400" y="3797575"/>
            <a:ext cx="540600" cy="540600"/>
            <a:chOff x="2832975" y="1552875"/>
            <a:chExt cx="540600" cy="540600"/>
          </a:xfrm>
        </p:grpSpPr>
        <p:sp>
          <p:nvSpPr>
            <p:cNvPr id="165" name="Google Shape;165;p20"/>
            <p:cNvSpPr/>
            <p:nvPr/>
          </p:nvSpPr>
          <p:spPr>
            <a:xfrm>
              <a:off x="2832975" y="1552875"/>
              <a:ext cx="540600" cy="5406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166" name="Google Shape;166;p20"/>
            <p:cNvSpPr/>
            <p:nvPr/>
          </p:nvSpPr>
          <p:spPr>
            <a:xfrm>
              <a:off x="2906550" y="1638550"/>
              <a:ext cx="393444" cy="369252"/>
            </a:xfrm>
            <a:prstGeom prst="cloud">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grpSp>
      <p:grpSp>
        <p:nvGrpSpPr>
          <p:cNvPr id="167" name="Google Shape;167;p20"/>
          <p:cNvGrpSpPr/>
          <p:nvPr/>
        </p:nvGrpSpPr>
        <p:grpSpPr>
          <a:xfrm>
            <a:off x="3054675" y="3186050"/>
            <a:ext cx="540600" cy="540600"/>
            <a:chOff x="2832975" y="1552875"/>
            <a:chExt cx="540600" cy="540600"/>
          </a:xfrm>
        </p:grpSpPr>
        <p:sp>
          <p:nvSpPr>
            <p:cNvPr id="168" name="Google Shape;168;p20"/>
            <p:cNvSpPr/>
            <p:nvPr/>
          </p:nvSpPr>
          <p:spPr>
            <a:xfrm>
              <a:off x="2832975" y="1552875"/>
              <a:ext cx="540600" cy="5406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169" name="Google Shape;169;p20"/>
            <p:cNvSpPr/>
            <p:nvPr/>
          </p:nvSpPr>
          <p:spPr>
            <a:xfrm>
              <a:off x="2906550" y="1638550"/>
              <a:ext cx="393444" cy="369252"/>
            </a:xfrm>
            <a:prstGeom prst="cloud">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grpSp>
      <p:sp>
        <p:nvSpPr>
          <p:cNvPr id="170" name="Google Shape;170;p20"/>
          <p:cNvSpPr txBox="1"/>
          <p:nvPr/>
        </p:nvSpPr>
        <p:spPr>
          <a:xfrm>
            <a:off x="1534400" y="2804800"/>
            <a:ext cx="4503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solidFill>
                  <a:schemeClr val="lt2"/>
                </a:solidFill>
                <a:latin typeface="Source Sans Pro"/>
                <a:ea typeface="Source Sans Pro"/>
                <a:cs typeface="Source Sans Pro"/>
                <a:sym typeface="Source Sans Pro"/>
              </a:rPr>
              <a:t>💀</a:t>
            </a:r>
            <a:endParaRPr sz="1800">
              <a:solidFill>
                <a:schemeClr val="lt2"/>
              </a:solidFill>
              <a:latin typeface="Source Sans Pro"/>
              <a:ea typeface="Source Sans Pro"/>
              <a:cs typeface="Source Sans Pro"/>
              <a:sym typeface="Source Sans Pro"/>
            </a:endParaRPr>
          </a:p>
        </p:txBody>
      </p:sp>
      <p:sp>
        <p:nvSpPr>
          <p:cNvPr id="171" name="Google Shape;171;p20"/>
          <p:cNvSpPr txBox="1"/>
          <p:nvPr/>
        </p:nvSpPr>
        <p:spPr>
          <a:xfrm>
            <a:off x="1447800" y="2340900"/>
            <a:ext cx="4503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solidFill>
                  <a:schemeClr val="lt2"/>
                </a:solidFill>
                <a:latin typeface="Source Sans Pro"/>
                <a:ea typeface="Source Sans Pro"/>
                <a:cs typeface="Source Sans Pro"/>
                <a:sym typeface="Source Sans Pro"/>
              </a:rPr>
              <a:t>💀</a:t>
            </a:r>
            <a:endParaRPr sz="1800">
              <a:solidFill>
                <a:schemeClr val="lt2"/>
              </a:solidFill>
              <a:latin typeface="Source Sans Pro"/>
              <a:ea typeface="Source Sans Pro"/>
              <a:cs typeface="Source Sans Pro"/>
              <a:sym typeface="Source Sans Pro"/>
            </a:endParaRPr>
          </a:p>
        </p:txBody>
      </p:sp>
      <p:sp>
        <p:nvSpPr>
          <p:cNvPr id="172" name="Google Shape;172;p20"/>
          <p:cNvSpPr/>
          <p:nvPr/>
        </p:nvSpPr>
        <p:spPr>
          <a:xfrm rot="-7464729">
            <a:off x="1316871" y="2036813"/>
            <a:ext cx="211274" cy="126650"/>
          </a:xfrm>
          <a:prstGeom prst="rightArrow">
            <a:avLst>
              <a:gd name="adj1" fmla="val 50000"/>
              <a:gd name="adj2" fmla="val 50000"/>
            </a:avLst>
          </a:prstGeom>
          <a:solidFill>
            <a:srgbClr val="E06666"/>
          </a:solidFill>
          <a:ln w="9525" cap="flat" cmpd="sng">
            <a:solidFill>
              <a:srgbClr val="99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173" name="Google Shape;173;p20"/>
          <p:cNvSpPr/>
          <p:nvPr/>
        </p:nvSpPr>
        <p:spPr>
          <a:xfrm rot="9227924">
            <a:off x="1067580" y="2972321"/>
            <a:ext cx="211313" cy="126787"/>
          </a:xfrm>
          <a:prstGeom prst="rightArrow">
            <a:avLst>
              <a:gd name="adj1" fmla="val 50000"/>
              <a:gd name="adj2" fmla="val 50000"/>
            </a:avLst>
          </a:prstGeom>
          <a:solidFill>
            <a:srgbClr val="E06666"/>
          </a:solidFill>
          <a:ln w="9525" cap="flat" cmpd="sng">
            <a:solidFill>
              <a:srgbClr val="99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174" name="Google Shape;174;p20"/>
          <p:cNvSpPr/>
          <p:nvPr/>
        </p:nvSpPr>
        <p:spPr>
          <a:xfrm rot="5963728">
            <a:off x="1742024" y="3492268"/>
            <a:ext cx="211335" cy="126801"/>
          </a:xfrm>
          <a:prstGeom prst="rightArrow">
            <a:avLst>
              <a:gd name="adj1" fmla="val 50000"/>
              <a:gd name="adj2" fmla="val 50000"/>
            </a:avLst>
          </a:prstGeom>
          <a:solidFill>
            <a:srgbClr val="E06666"/>
          </a:solidFill>
          <a:ln w="9525" cap="flat" cmpd="sng">
            <a:solidFill>
              <a:srgbClr val="99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175" name="Google Shape;175;p20"/>
          <p:cNvSpPr/>
          <p:nvPr/>
        </p:nvSpPr>
        <p:spPr>
          <a:xfrm rot="2420199">
            <a:off x="2695300" y="3086375"/>
            <a:ext cx="211347" cy="126840"/>
          </a:xfrm>
          <a:prstGeom prst="rightArrow">
            <a:avLst>
              <a:gd name="adj1" fmla="val 50000"/>
              <a:gd name="adj2" fmla="val 50000"/>
            </a:avLst>
          </a:prstGeom>
          <a:solidFill>
            <a:srgbClr val="E06666"/>
          </a:solidFill>
          <a:ln w="9525" cap="flat" cmpd="sng">
            <a:solidFill>
              <a:srgbClr val="99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176" name="Google Shape;176;p20"/>
          <p:cNvSpPr/>
          <p:nvPr/>
        </p:nvSpPr>
        <p:spPr>
          <a:xfrm rot="-2135097">
            <a:off x="2506481" y="2070413"/>
            <a:ext cx="211373" cy="126873"/>
          </a:xfrm>
          <a:prstGeom prst="rightArrow">
            <a:avLst>
              <a:gd name="adj1" fmla="val 50000"/>
              <a:gd name="adj2" fmla="val 50000"/>
            </a:avLst>
          </a:prstGeom>
          <a:solidFill>
            <a:srgbClr val="E06666"/>
          </a:solidFill>
          <a:ln w="9525" cap="flat" cmpd="sng">
            <a:solidFill>
              <a:srgbClr val="99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177" name="Google Shape;177;p20"/>
          <p:cNvSpPr/>
          <p:nvPr/>
        </p:nvSpPr>
        <p:spPr>
          <a:xfrm>
            <a:off x="2922625" y="1698400"/>
            <a:ext cx="103800" cy="104100"/>
          </a:xfrm>
          <a:prstGeom prst="ellipse">
            <a:avLst/>
          </a:prstGeom>
          <a:solidFill>
            <a:srgbClr val="EA9999"/>
          </a:solidFill>
          <a:ln w="9525" cap="flat" cmpd="sng">
            <a:solidFill>
              <a:srgbClr val="99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178" name="Google Shape;178;p20"/>
          <p:cNvSpPr/>
          <p:nvPr/>
        </p:nvSpPr>
        <p:spPr>
          <a:xfrm>
            <a:off x="3075025" y="1850800"/>
            <a:ext cx="103800" cy="104100"/>
          </a:xfrm>
          <a:prstGeom prst="ellipse">
            <a:avLst/>
          </a:prstGeom>
          <a:solidFill>
            <a:srgbClr val="EA9999"/>
          </a:solidFill>
          <a:ln w="9525" cap="flat" cmpd="sng">
            <a:solidFill>
              <a:srgbClr val="99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179" name="Google Shape;179;p20"/>
          <p:cNvSpPr/>
          <p:nvPr/>
        </p:nvSpPr>
        <p:spPr>
          <a:xfrm>
            <a:off x="3373575" y="3266500"/>
            <a:ext cx="103800" cy="104100"/>
          </a:xfrm>
          <a:prstGeom prst="ellipse">
            <a:avLst/>
          </a:prstGeom>
          <a:solidFill>
            <a:srgbClr val="EA9999"/>
          </a:solidFill>
          <a:ln w="9525" cap="flat" cmpd="sng">
            <a:solidFill>
              <a:srgbClr val="99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180" name="Google Shape;180;p20"/>
          <p:cNvSpPr/>
          <p:nvPr/>
        </p:nvSpPr>
        <p:spPr>
          <a:xfrm>
            <a:off x="1621050" y="4075075"/>
            <a:ext cx="103800" cy="104100"/>
          </a:xfrm>
          <a:prstGeom prst="ellipse">
            <a:avLst/>
          </a:prstGeom>
          <a:solidFill>
            <a:srgbClr val="EA9999"/>
          </a:solidFill>
          <a:ln w="9525" cap="flat" cmpd="sng">
            <a:solidFill>
              <a:srgbClr val="99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181" name="Google Shape;181;p20"/>
          <p:cNvSpPr/>
          <p:nvPr/>
        </p:nvSpPr>
        <p:spPr>
          <a:xfrm>
            <a:off x="1823700" y="3881125"/>
            <a:ext cx="103800" cy="104100"/>
          </a:xfrm>
          <a:prstGeom prst="ellipse">
            <a:avLst/>
          </a:prstGeom>
          <a:solidFill>
            <a:srgbClr val="EA9999"/>
          </a:solidFill>
          <a:ln w="9525" cap="flat" cmpd="sng">
            <a:solidFill>
              <a:srgbClr val="99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182" name="Google Shape;182;p20"/>
          <p:cNvSpPr/>
          <p:nvPr/>
        </p:nvSpPr>
        <p:spPr>
          <a:xfrm>
            <a:off x="504050" y="3097750"/>
            <a:ext cx="103800" cy="104100"/>
          </a:xfrm>
          <a:prstGeom prst="ellipse">
            <a:avLst/>
          </a:prstGeom>
          <a:solidFill>
            <a:srgbClr val="EA9999"/>
          </a:solidFill>
          <a:ln w="9525" cap="flat" cmpd="sng">
            <a:solidFill>
              <a:srgbClr val="99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183" name="Google Shape;183;p20"/>
          <p:cNvSpPr/>
          <p:nvPr/>
        </p:nvSpPr>
        <p:spPr>
          <a:xfrm>
            <a:off x="1206800" y="1552875"/>
            <a:ext cx="103800" cy="104100"/>
          </a:xfrm>
          <a:prstGeom prst="ellipse">
            <a:avLst/>
          </a:prstGeom>
          <a:solidFill>
            <a:srgbClr val="EA9999"/>
          </a:solidFill>
          <a:ln w="9525" cap="flat" cmpd="sng">
            <a:solidFill>
              <a:srgbClr val="99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184" name="Google Shape;184;p20"/>
          <p:cNvSpPr/>
          <p:nvPr/>
        </p:nvSpPr>
        <p:spPr>
          <a:xfrm>
            <a:off x="946575" y="1771125"/>
            <a:ext cx="103800" cy="104100"/>
          </a:xfrm>
          <a:prstGeom prst="ellipse">
            <a:avLst/>
          </a:prstGeom>
          <a:solidFill>
            <a:srgbClr val="EA9999"/>
          </a:solidFill>
          <a:ln w="9525" cap="flat" cmpd="sng">
            <a:solidFill>
              <a:srgbClr val="99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185" name="Google Shape;185;p20"/>
          <p:cNvSpPr/>
          <p:nvPr/>
        </p:nvSpPr>
        <p:spPr>
          <a:xfrm flipH="1">
            <a:off x="5708525" y="3693325"/>
            <a:ext cx="1588500" cy="414000"/>
          </a:xfrm>
          <a:prstGeom prst="rtTriangle">
            <a:avLst/>
          </a:prstGeom>
          <a:solidFill>
            <a:srgbClr val="EA9999">
              <a:alpha val="3000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186" name="Google Shape;186;p20"/>
          <p:cNvSpPr/>
          <p:nvPr/>
        </p:nvSpPr>
        <p:spPr>
          <a:xfrm>
            <a:off x="3135625" y="1698400"/>
            <a:ext cx="103800" cy="104100"/>
          </a:xfrm>
          <a:prstGeom prst="ellipse">
            <a:avLst/>
          </a:prstGeom>
          <a:solidFill>
            <a:srgbClr val="EA9999"/>
          </a:solidFill>
          <a:ln w="9525" cap="flat" cmpd="sng">
            <a:solidFill>
              <a:srgbClr val="99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187" name="Google Shape;187;p20"/>
          <p:cNvSpPr/>
          <p:nvPr/>
        </p:nvSpPr>
        <p:spPr>
          <a:xfrm>
            <a:off x="3147638" y="3441075"/>
            <a:ext cx="103800" cy="104100"/>
          </a:xfrm>
          <a:prstGeom prst="ellipse">
            <a:avLst/>
          </a:prstGeom>
          <a:solidFill>
            <a:srgbClr val="EA9999"/>
          </a:solidFill>
          <a:ln w="9525" cap="flat" cmpd="sng">
            <a:solidFill>
              <a:srgbClr val="99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188" name="Google Shape;188;p20"/>
          <p:cNvSpPr/>
          <p:nvPr/>
        </p:nvSpPr>
        <p:spPr>
          <a:xfrm>
            <a:off x="3326013" y="3503625"/>
            <a:ext cx="103800" cy="104100"/>
          </a:xfrm>
          <a:prstGeom prst="ellipse">
            <a:avLst/>
          </a:prstGeom>
          <a:solidFill>
            <a:srgbClr val="EA9999"/>
          </a:solidFill>
          <a:ln w="9525" cap="flat" cmpd="sng">
            <a:solidFill>
              <a:srgbClr val="99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189" name="Google Shape;189;p20"/>
          <p:cNvSpPr/>
          <p:nvPr/>
        </p:nvSpPr>
        <p:spPr>
          <a:xfrm>
            <a:off x="1898088" y="4075075"/>
            <a:ext cx="103800" cy="104100"/>
          </a:xfrm>
          <a:prstGeom prst="ellipse">
            <a:avLst/>
          </a:prstGeom>
          <a:solidFill>
            <a:srgbClr val="EA9999"/>
          </a:solidFill>
          <a:ln w="9525" cap="flat" cmpd="sng">
            <a:solidFill>
              <a:srgbClr val="99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190" name="Google Shape;190;p20"/>
          <p:cNvSpPr/>
          <p:nvPr/>
        </p:nvSpPr>
        <p:spPr>
          <a:xfrm>
            <a:off x="686713" y="3266500"/>
            <a:ext cx="103800" cy="104100"/>
          </a:xfrm>
          <a:prstGeom prst="ellipse">
            <a:avLst/>
          </a:prstGeom>
          <a:solidFill>
            <a:srgbClr val="EA9999"/>
          </a:solidFill>
          <a:ln w="9525" cap="flat" cmpd="sng">
            <a:solidFill>
              <a:srgbClr val="99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191" name="Google Shape;191;p20"/>
          <p:cNvSpPr/>
          <p:nvPr/>
        </p:nvSpPr>
        <p:spPr>
          <a:xfrm>
            <a:off x="1206788" y="1765013"/>
            <a:ext cx="103800" cy="104100"/>
          </a:xfrm>
          <a:prstGeom prst="ellipse">
            <a:avLst/>
          </a:prstGeom>
          <a:solidFill>
            <a:srgbClr val="EA9999"/>
          </a:solidFill>
          <a:ln w="9525" cap="flat" cmpd="sng">
            <a:solidFill>
              <a:srgbClr val="99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pic>
        <p:nvPicPr>
          <p:cNvPr id="192" name="Google Shape;192;p20"/>
          <p:cNvPicPr preferRelativeResize="0"/>
          <p:nvPr/>
        </p:nvPicPr>
        <p:blipFill rotWithShape="1">
          <a:blip r:embed="rId4">
            <a:alphaModFix/>
          </a:blip>
          <a:srcRect l="12843" r="75913"/>
          <a:stretch/>
        </p:blipFill>
        <p:spPr>
          <a:xfrm>
            <a:off x="7538850" y="157538"/>
            <a:ext cx="1469774" cy="973325"/>
          </a:xfrm>
          <a:prstGeom prst="rect">
            <a:avLst/>
          </a:prstGeom>
          <a:noFill/>
          <a:ln>
            <a:noFill/>
          </a:ln>
        </p:spPr>
      </p:pic>
      <p:pic>
        <p:nvPicPr>
          <p:cNvPr id="193" name="Google Shape;193;p20"/>
          <p:cNvPicPr preferRelativeResize="0"/>
          <p:nvPr/>
        </p:nvPicPr>
        <p:blipFill rotWithShape="1">
          <a:blip r:embed="rId5">
            <a:alphaModFix/>
          </a:blip>
          <a:srcRect l="26215" t="5025" r="69276" b="3932"/>
          <a:stretch/>
        </p:blipFill>
        <p:spPr>
          <a:xfrm>
            <a:off x="7188575" y="157550"/>
            <a:ext cx="350274" cy="8793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7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7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7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7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7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7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7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7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80"/>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81"/>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82"/>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83"/>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85"/>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84"/>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nodeType="clickEffect">
                                  <p:stCondLst>
                                    <p:cond delay="0"/>
                                  </p:stCondLst>
                                  <p:childTnLst>
                                    <p:set>
                                      <p:cBhvr>
                                        <p:cTn id="48" dur="1" fill="hold">
                                          <p:stCondLst>
                                            <p:cond delay="0"/>
                                          </p:stCondLst>
                                        </p:cTn>
                                        <p:tgtEl>
                                          <p:spTgt spid="185"/>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137"/>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39"/>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141"/>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142"/>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171"/>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170"/>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179"/>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186"/>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188"/>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189"/>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190"/>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191"/>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135"/>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1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21"/>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Simulating dust on a cosmological scale</a:t>
            </a:r>
            <a:endParaRPr dirty="0"/>
          </a:p>
        </p:txBody>
      </p:sp>
      <p:pic>
        <p:nvPicPr>
          <p:cNvPr id="199" name="Google Shape;199;p21"/>
          <p:cNvPicPr preferRelativeResize="0"/>
          <p:nvPr/>
        </p:nvPicPr>
        <p:blipFill rotWithShape="1">
          <a:blip r:embed="rId3">
            <a:alphaModFix/>
          </a:blip>
          <a:srcRect r="87392"/>
          <a:stretch/>
        </p:blipFill>
        <p:spPr>
          <a:xfrm>
            <a:off x="1288800" y="1311300"/>
            <a:ext cx="1648125" cy="973325"/>
          </a:xfrm>
          <a:prstGeom prst="rect">
            <a:avLst/>
          </a:prstGeom>
          <a:noFill/>
          <a:ln>
            <a:noFill/>
          </a:ln>
        </p:spPr>
      </p:pic>
      <p:pic>
        <p:nvPicPr>
          <p:cNvPr id="200" name="Google Shape;200;p21"/>
          <p:cNvPicPr preferRelativeResize="0"/>
          <p:nvPr/>
        </p:nvPicPr>
        <p:blipFill rotWithShape="1">
          <a:blip r:embed="rId3">
            <a:alphaModFix/>
          </a:blip>
          <a:srcRect l="12569" r="76018"/>
          <a:stretch/>
        </p:blipFill>
        <p:spPr>
          <a:xfrm>
            <a:off x="3101425" y="1345950"/>
            <a:ext cx="1491798" cy="973325"/>
          </a:xfrm>
          <a:prstGeom prst="rect">
            <a:avLst/>
          </a:prstGeom>
          <a:noFill/>
          <a:ln>
            <a:noFill/>
          </a:ln>
        </p:spPr>
      </p:pic>
      <p:pic>
        <p:nvPicPr>
          <p:cNvPr id="201" name="Google Shape;201;p21"/>
          <p:cNvPicPr preferRelativeResize="0"/>
          <p:nvPr/>
        </p:nvPicPr>
        <p:blipFill rotWithShape="1">
          <a:blip r:embed="rId3">
            <a:alphaModFix/>
          </a:blip>
          <a:srcRect l="26377" r="59187"/>
          <a:stretch/>
        </p:blipFill>
        <p:spPr>
          <a:xfrm>
            <a:off x="5659425" y="1311300"/>
            <a:ext cx="1886998" cy="973325"/>
          </a:xfrm>
          <a:prstGeom prst="rect">
            <a:avLst/>
          </a:prstGeom>
          <a:noFill/>
          <a:ln>
            <a:noFill/>
          </a:ln>
        </p:spPr>
      </p:pic>
      <p:pic>
        <p:nvPicPr>
          <p:cNvPr id="202" name="Google Shape;202;p21"/>
          <p:cNvPicPr preferRelativeResize="0"/>
          <p:nvPr/>
        </p:nvPicPr>
        <p:blipFill rotWithShape="1">
          <a:blip r:embed="rId3">
            <a:alphaModFix/>
          </a:blip>
          <a:srcRect l="23987" r="73595"/>
          <a:stretch/>
        </p:blipFill>
        <p:spPr>
          <a:xfrm>
            <a:off x="5080650" y="1345950"/>
            <a:ext cx="315873" cy="9733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Plum">
  <a:themeElements>
    <a:clrScheme name="Plum">
      <a:dk1>
        <a:srgbClr val="611BB8"/>
      </a:dk1>
      <a:lt1>
        <a:srgbClr val="FFFFFF"/>
      </a:lt1>
      <a:dk2>
        <a:srgbClr val="000000"/>
      </a:dk2>
      <a:lt2>
        <a:srgbClr val="7F7F7F"/>
      </a:lt2>
      <a:accent1>
        <a:srgbClr val="333333"/>
      </a:accent1>
      <a:accent2>
        <a:srgbClr val="5E2B97"/>
      </a:accent2>
      <a:accent3>
        <a:srgbClr val="7E57C2"/>
      </a:accent3>
      <a:accent4>
        <a:srgbClr val="C77025"/>
      </a:accent4>
      <a:accent5>
        <a:srgbClr val="009622"/>
      </a:accent5>
      <a:accent6>
        <a:srgbClr val="FFD600"/>
      </a:accent6>
      <a:hlink>
        <a:srgbClr val="009688"/>
      </a:hlink>
      <a:folHlink>
        <a:srgbClr val="00968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3015</Words>
  <Application>Microsoft Office PowerPoint</Application>
  <PresentationFormat>On-screen Show (16:9)</PresentationFormat>
  <Paragraphs>259</Paragraphs>
  <Slides>36</Slides>
  <Notes>36</Notes>
  <HiddenSlides>6</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36</vt:i4>
      </vt:variant>
    </vt:vector>
  </HeadingPairs>
  <TitlesOfParts>
    <vt:vector size="40" baseType="lpstr">
      <vt:lpstr>Arial</vt:lpstr>
      <vt:lpstr>Source Sans Pro</vt:lpstr>
      <vt:lpstr>Raleway</vt:lpstr>
      <vt:lpstr>Plum</vt:lpstr>
      <vt:lpstr>Simulating Dust Production, Growth and Destruction in the ISM on a Cosmological Scale</vt:lpstr>
      <vt:lpstr>Our simulation</vt:lpstr>
      <vt:lpstr>Simulating dust on a cosmological scale</vt:lpstr>
      <vt:lpstr>Types of dust we include</vt:lpstr>
      <vt:lpstr>Dust production in core-collapse supernovae</vt:lpstr>
      <vt:lpstr>Dust production in core-collapse supernovae</vt:lpstr>
      <vt:lpstr>Dust production in AGB stars</vt:lpstr>
      <vt:lpstr>Our stardust model</vt:lpstr>
      <vt:lpstr>Simulating dust on a cosmological scale</vt:lpstr>
      <vt:lpstr>Grain growth in the interstellar medium</vt:lpstr>
      <vt:lpstr>Grain growth in the interstellar medium</vt:lpstr>
      <vt:lpstr>Simulating dust on a cosmological scale</vt:lpstr>
      <vt:lpstr>Thermal sputtering in the interstellar medium</vt:lpstr>
      <vt:lpstr>Thermal sputtering in the interstellar medium</vt:lpstr>
      <vt:lpstr>Simulating dust on a cosmological scale</vt:lpstr>
      <vt:lpstr>Dust destruction by supernova shock waves</vt:lpstr>
      <vt:lpstr>Dust destruction by supernova shock waves</vt:lpstr>
      <vt:lpstr>Simulating dust on a cosmological scale</vt:lpstr>
      <vt:lpstr>Destruction by star formation</vt:lpstr>
      <vt:lpstr>Destruction by star formation</vt:lpstr>
      <vt:lpstr>Dust evolution with redshift</vt:lpstr>
      <vt:lpstr>Dust mass vs stellar mass at z &lt; 0.5</vt:lpstr>
      <vt:lpstr>Dust mass to stellar mass ratio in galaxies with decreasing redshift</vt:lpstr>
      <vt:lpstr>Dust mass to stellar mass ratio in galaxies with decreasing redshift</vt:lpstr>
      <vt:lpstr>Dust mass to stellar mass ratio in galaxies with decreasing redshift</vt:lpstr>
      <vt:lpstr>Dust vs stellar mass at various redshift intervals</vt:lpstr>
      <vt:lpstr>Dust mass to stellar mass ratio in galaxies with decreasing redshift</vt:lpstr>
      <vt:lpstr>Future work</vt:lpstr>
      <vt:lpstr>Summary</vt:lpstr>
      <vt:lpstr>Appendix</vt:lpstr>
      <vt:lpstr>Dust production in core-collapse supernovae</vt:lpstr>
      <vt:lpstr>Dust mass survival after the reverse shock</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Alice Ferreira</dc:creator>
  <cp:lastModifiedBy>Alice Ferreira [Student-PECS]</cp:lastModifiedBy>
  <cp:revision>2</cp:revision>
  <dcterms:modified xsi:type="dcterms:W3CDTF">2025-07-07T06:32:25Z</dcterms:modified>
</cp:coreProperties>
</file>