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80" r:id="rId3"/>
  </p:sldMasterIdLst>
  <p:notesMasterIdLst>
    <p:notesMasterId r:id="rId42"/>
  </p:notesMasterIdLst>
  <p:sldIdLst>
    <p:sldId id="8202" r:id="rId4"/>
    <p:sldId id="274" r:id="rId5"/>
    <p:sldId id="8159" r:id="rId6"/>
    <p:sldId id="8158" r:id="rId7"/>
    <p:sldId id="258" r:id="rId8"/>
    <p:sldId id="8205" r:id="rId9"/>
    <p:sldId id="8196" r:id="rId10"/>
    <p:sldId id="285" r:id="rId11"/>
    <p:sldId id="259" r:id="rId12"/>
    <p:sldId id="8165" r:id="rId13"/>
    <p:sldId id="8166" r:id="rId14"/>
    <p:sldId id="8167" r:id="rId15"/>
    <p:sldId id="8168" r:id="rId16"/>
    <p:sldId id="8169" r:id="rId17"/>
    <p:sldId id="8170" r:id="rId18"/>
    <p:sldId id="8171" r:id="rId19"/>
    <p:sldId id="8172" r:id="rId20"/>
    <p:sldId id="8197" r:id="rId21"/>
    <p:sldId id="8173" r:id="rId22"/>
    <p:sldId id="8174" r:id="rId23"/>
    <p:sldId id="277" r:id="rId24"/>
    <p:sldId id="8198" r:id="rId25"/>
    <p:sldId id="278" r:id="rId26"/>
    <p:sldId id="8175" r:id="rId27"/>
    <p:sldId id="8177" r:id="rId28"/>
    <p:sldId id="8179" r:id="rId29"/>
    <p:sldId id="8199" r:id="rId30"/>
    <p:sldId id="276" r:id="rId31"/>
    <p:sldId id="8023" r:id="rId32"/>
    <p:sldId id="305" r:id="rId33"/>
    <p:sldId id="8207" r:id="rId34"/>
    <p:sldId id="8208" r:id="rId35"/>
    <p:sldId id="8209" r:id="rId36"/>
    <p:sldId id="8195" r:id="rId37"/>
    <p:sldId id="7854" r:id="rId38"/>
    <p:sldId id="8139" r:id="rId39"/>
    <p:sldId id="8140" r:id="rId40"/>
    <p:sldId id="8206" r:id="rId41"/>
  </p:sldIdLst>
  <p:sldSz cx="9144000" cy="5143500" type="screen16x9"/>
  <p:notesSz cx="6858000" cy="9144000"/>
  <p:defaultText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defaultTextStyle>
  <p:extLst>
    <p:ext uri="{521415D9-36F7-43E2-AB2F-B90AF26B5E84}">
      <p14:sectionLst xmlns:p14="http://schemas.microsoft.com/office/powerpoint/2010/main">
        <p14:section name="PRIMA Overview" id="{1091D6B9-C845-6F46-A0E0-E21A5CCBC253}">
          <p14:sldIdLst>
            <p14:sldId id="8202"/>
            <p14:sldId id="274"/>
            <p14:sldId id="8159"/>
            <p14:sldId id="8158"/>
            <p14:sldId id="258"/>
            <p14:sldId id="8205"/>
            <p14:sldId id="8196"/>
            <p14:sldId id="285"/>
            <p14:sldId id="259"/>
            <p14:sldId id="8165"/>
            <p14:sldId id="8166"/>
            <p14:sldId id="8167"/>
            <p14:sldId id="8168"/>
            <p14:sldId id="8169"/>
            <p14:sldId id="8170"/>
            <p14:sldId id="8171"/>
            <p14:sldId id="8172"/>
            <p14:sldId id="8197"/>
            <p14:sldId id="8173"/>
            <p14:sldId id="8174"/>
            <p14:sldId id="277"/>
            <p14:sldId id="8198"/>
            <p14:sldId id="278"/>
            <p14:sldId id="8175"/>
            <p14:sldId id="8177"/>
            <p14:sldId id="8179"/>
            <p14:sldId id="8199"/>
            <p14:sldId id="276"/>
            <p14:sldId id="8023"/>
            <p14:sldId id="305"/>
            <p14:sldId id="8207"/>
            <p14:sldId id="8208"/>
            <p14:sldId id="8209"/>
            <p14:sldId id="8195"/>
            <p14:sldId id="7854"/>
            <p14:sldId id="8139"/>
            <p14:sldId id="8140"/>
            <p14:sldId id="8206"/>
          </p14:sldIdLst>
        </p14:section>
      </p14:sectionLst>
    </p:ext>
    <p:ext uri="{EFAFB233-063F-42B5-8137-9DF3F51BA10A}">
      <p15:sldGuideLst xmlns:p15="http://schemas.microsoft.com/office/powerpoint/2012/main">
        <p15:guide id="1" pos="2880" userDrawn="1">
          <p15:clr>
            <a:srgbClr val="A4A3A4"/>
          </p15:clr>
        </p15:guide>
        <p15:guide id="2"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4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77"/>
    <p:restoredTop sz="84028"/>
  </p:normalViewPr>
  <p:slideViewPr>
    <p:cSldViewPr snapToGrid="0">
      <p:cViewPr>
        <p:scale>
          <a:sx n="100" d="100"/>
          <a:sy n="100" d="100"/>
        </p:scale>
        <p:origin x="672" y="464"/>
      </p:cViewPr>
      <p:guideLst>
        <p:guide pos="2880"/>
        <p:guide orient="horz" pos="162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nchor="ctr"/>
          <a:lstStyle>
            <a:lvl1pPr algn="l">
              <a:defRPr sz="1200" b="0" i="0">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
        <p:nvSpPr>
          <p:cNvPr id="3" name="Date Placeholder 2"/>
          <p:cNvSpPr>
            <a:spLocks noGrp="1"/>
          </p:cNvSpPr>
          <p:nvPr>
            <p:ph type="dt" idx="2"/>
          </p:nvPr>
        </p:nvSpPr>
        <p:spPr bwMode="auto">
          <a:xfrm>
            <a:off x="3884613" y="0"/>
            <a:ext cx="2971800" cy="458788"/>
          </a:xfrm>
          <a:prstGeom prst="rect">
            <a:avLst/>
          </a:prstGeom>
        </p:spPr>
        <p:txBody>
          <a:bodyPr vert="horz" lIns="91440" tIns="45720" rIns="91440" bIns="45720" rtlCol="0" anchor="ctr"/>
          <a:lstStyle>
            <a:lvl1pPr algn="r">
              <a:defRPr sz="1200" b="0" i="0">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
        <p:nvSpPr>
          <p:cNvPr id="4" name="Date Placeholder 2"/>
          <p:cNvSpPr>
            <a:spLocks noGrp="1"/>
          </p:cNvSpPr>
          <p:nvPr>
            <p:ph type="dt" idx="3"/>
          </p:nvPr>
        </p:nvSpPr>
        <p:spPr bwMode="auto">
          <a:xfrm>
            <a:off x="3884613" y="0"/>
            <a:ext cx="2971800" cy="458788"/>
          </a:xfrm>
          <a:prstGeom prst="rect">
            <a:avLst/>
          </a:prstGeom>
        </p:spPr>
        <p:txBody>
          <a:bodyPr vert="horz" lIns="91440" tIns="45720" rIns="91440" bIns="45720" rtlCol="0" anchor="ctr"/>
          <a:lstStyle>
            <a:lvl1pPr algn="r">
              <a:defRPr sz="1200" b="0" i="0">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
        <p:nvSpPr>
          <p:cNvPr id="5" name="Notes Placeholder 4"/>
          <p:cNvSpPr>
            <a:spLocks noGrp="1"/>
          </p:cNvSpPr>
          <p:nvPr>
            <p:ph type="body" sz="quarter" idx="1"/>
          </p:nvPr>
        </p:nvSpPr>
        <p:spPr bwMode="auto">
          <a:xfrm>
            <a:off x="685800" y="4400550"/>
            <a:ext cx="5486400" cy="3600450"/>
          </a:xfrm>
          <a:prstGeom prst="rect">
            <a:avLst/>
          </a:prstGeom>
        </p:spPr>
        <p:txBody>
          <a:bodyPr vert="horz" lIns="91440" tIns="45720" rIns="91440" bIns="45720" rtlCol="0" anchor="ctr"/>
          <a:lstStyle/>
          <a:p>
            <a:pPr>
              <a:defRPr/>
            </a:pPr>
            <a:endParaRPr dirty="0"/>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b="0" i="0">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
        <p:nvSpPr>
          <p:cNvPr id="7" name="Slide Number Placeholder 6"/>
          <p:cNvSpPr>
            <a:spLocks noGrp="1"/>
          </p:cNvSpPr>
          <p:nvPr>
            <p:ph type="sldNum" sz="quarter" idx="10"/>
          </p:nvPr>
        </p:nvSpPr>
        <p:spPr bwMode="auto">
          <a:xfrm>
            <a:off x="3884613" y="8685213"/>
            <a:ext cx="2971800" cy="458787"/>
          </a:xfrm>
          <a:prstGeom prst="rect">
            <a:avLst/>
          </a:prstGeom>
        </p:spPr>
        <p:txBody>
          <a:bodyPr vert="horz" lIns="91440" tIns="45720" rIns="91440" bIns="45720" rtlCol="0" anchor="b"/>
          <a:lstStyle>
            <a:lvl1pPr algn="r">
              <a:defRPr sz="1200" b="0" i="0">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Tree>
  </p:cSld>
  <p:clrMap bg1="lt1" tx1="dk1" bg2="lt2" tx2="dk2" accent1="accent1" accent2="accent2" accent3="accent3" accent4="accent4" accent5="accent5" accent6="accent6" hlink="hlink" folHlink="folHlink"/>
  <p:hf hdr="0" ftr="0" dt="0"/>
  <p:notesStyle>
    <a:lvl1pPr marL="0" algn="l" defTabSz="685800">
      <a:defRPr sz="9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342900" algn="l" defTabSz="685800">
      <a:defRPr sz="900">
        <a:solidFill>
          <a:schemeClr val="tx1"/>
        </a:solidFill>
        <a:latin typeface="+mn-lt"/>
        <a:ea typeface="+mn-ea"/>
        <a:cs typeface="+mn-cs"/>
      </a:defRPr>
    </a:lvl2pPr>
    <a:lvl3pPr marL="685800" algn="l" defTabSz="685800">
      <a:defRPr sz="900">
        <a:solidFill>
          <a:schemeClr val="tx1"/>
        </a:solidFill>
        <a:latin typeface="+mn-lt"/>
        <a:ea typeface="+mn-ea"/>
        <a:cs typeface="+mn-cs"/>
      </a:defRPr>
    </a:lvl3pPr>
    <a:lvl4pPr marL="1028700" algn="l" defTabSz="685800">
      <a:defRPr sz="900">
        <a:solidFill>
          <a:schemeClr val="tx1"/>
        </a:solidFill>
        <a:latin typeface="+mn-lt"/>
        <a:ea typeface="+mn-ea"/>
        <a:cs typeface="+mn-cs"/>
      </a:defRPr>
    </a:lvl4pPr>
    <a:lvl5pPr marL="1371600" algn="l" defTabSz="685800">
      <a:defRPr sz="900">
        <a:solidFill>
          <a:schemeClr val="tx1"/>
        </a:solidFill>
        <a:latin typeface="+mn-lt"/>
        <a:ea typeface="+mn-ea"/>
        <a:cs typeface="+mn-cs"/>
      </a:defRPr>
    </a:lvl5pPr>
    <a:lvl6pPr marL="1714500" algn="l" defTabSz="685800">
      <a:defRPr sz="900">
        <a:solidFill>
          <a:schemeClr val="tx1"/>
        </a:solidFill>
        <a:latin typeface="+mn-lt"/>
        <a:ea typeface="+mn-ea"/>
        <a:cs typeface="+mn-cs"/>
      </a:defRPr>
    </a:lvl6pPr>
    <a:lvl7pPr marL="2057400" algn="l" defTabSz="685800">
      <a:defRPr sz="900">
        <a:solidFill>
          <a:schemeClr val="tx1"/>
        </a:solidFill>
        <a:latin typeface="+mn-lt"/>
        <a:ea typeface="+mn-ea"/>
        <a:cs typeface="+mn-cs"/>
      </a:defRPr>
    </a:lvl7pPr>
    <a:lvl8pPr marL="2400300" algn="l" defTabSz="685800">
      <a:defRPr sz="900">
        <a:solidFill>
          <a:schemeClr val="tx1"/>
        </a:solidFill>
        <a:latin typeface="+mn-lt"/>
        <a:ea typeface="+mn-ea"/>
        <a:cs typeface="+mn-cs"/>
      </a:defRPr>
    </a:lvl8pPr>
    <a:lvl9pPr marL="2743200" algn="l" defTabSz="685800">
      <a:defRPr sz="9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554B4CB4-79AC-3305-E39B-72B2C2CBEFE5}"/>
            </a:ext>
          </a:extLst>
        </p:cNvPr>
        <p:cNvGrpSpPr/>
        <p:nvPr/>
      </p:nvGrpSpPr>
      <p:grpSpPr>
        <a:xfrm>
          <a:off x="0" y="0"/>
          <a:ext cx="0" cy="0"/>
          <a:chOff x="0" y="0"/>
          <a:chExt cx="0" cy="0"/>
        </a:xfrm>
      </p:grpSpPr>
      <p:sp>
        <p:nvSpPr>
          <p:cNvPr id="100" name="Google Shape;100;p1:notes">
            <a:extLst>
              <a:ext uri="{FF2B5EF4-FFF2-40B4-BE49-F238E27FC236}">
                <a16:creationId xmlns:a16="http://schemas.microsoft.com/office/drawing/2014/main" id="{7049D4A1-7375-C2D0-E772-7241E7223C8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Introduce PRIMA, tell people to check out the website for everything shared in this talk and much much more!</a:t>
            </a:r>
            <a:endParaRPr dirty="0"/>
          </a:p>
        </p:txBody>
      </p:sp>
      <p:sp>
        <p:nvSpPr>
          <p:cNvPr id="101" name="Google Shape;101;p1:notes">
            <a:extLst>
              <a:ext uri="{FF2B5EF4-FFF2-40B4-BE49-F238E27FC236}">
                <a16:creationId xmlns:a16="http://schemas.microsoft.com/office/drawing/2014/main" id="{DCFDB2BD-EC86-8484-872A-E7E1B34945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9417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50% of light ever emitted by stars is re-processed by dust. So if you care about stars (or galaxies or AGN or star formation or planetary disks, or or or)… you probably care about dust!</a:t>
            </a:r>
            <a:br>
              <a:rPr lang="en-US" dirty="0"/>
            </a:br>
            <a:br>
              <a:rPr lang="en-US" dirty="0"/>
            </a:br>
            <a:r>
              <a:rPr lang="en-US" dirty="0"/>
              <a:t>PS. Real icebergs don’t look like this (not stable!) but it’s a fun graphic, right?</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984839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MOST of PRIMA’s observing time is for GO science! Far-IR can only be done from space! And there are no operating or planned far-IR missions!</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1270841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We can use far-</a:t>
            </a:r>
            <a:r>
              <a:rPr lang="en-US" dirty="0" err="1"/>
              <a:t>ir</a:t>
            </a:r>
            <a:r>
              <a:rPr lang="en-US" dirty="0"/>
              <a:t> to trace the full water reservoir in planet-forming disks to understand the origin of planets.</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614549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We can measure black hole accretion rate and star formation rate simultaneously over huge numbers of galaxies over cosmic time to understand how galaxies evolve.</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695138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PRIMA can track the rise and evolution of dust and metals across cosmic history and into the present day.</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259396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r>
              <a:rPr lang="en-US" dirty="0"/>
              <a:t>PRIMA is sensitive to a critical part of protoplanetary disks that are inaccessible with ALMA and JWST. Allows us to study the water reservoir. We can compare abundances of exoplanet atmospheres with protoplanetary disks to understand the origin of planetary atmospheres.</a:t>
            </a:r>
          </a:p>
          <a:p>
            <a:endParaRPr lang="en-US" dirty="0"/>
          </a:p>
          <a:p>
            <a:r>
              <a:rPr lang="en-US" dirty="0"/>
              <a:t>This is done with spectral lines, we don’t spatially resolve the disks.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r>
              <a:rPr lang="en-US" dirty="0"/>
              <a:t>PRIMA is sensitive to a critical part of protoplanetary disks that are inaccessible with ALMA and JWST. Allows us to study the water reservoir. We can compare abundances of exoplanet atmospheres with protoplanetary disks to understand the origin of planetary atmospheres.</a:t>
            </a:r>
          </a:p>
          <a:p>
            <a:endParaRPr lang="en-US" dirty="0"/>
          </a:p>
          <a:p>
            <a:pPr marL="0" marR="0" lvl="0" indent="0" algn="l" defTabSz="685800" eaLnBrk="1" fontAlgn="auto" latinLnBrk="0" hangingPunct="1">
              <a:lnSpc>
                <a:spcPct val="100000"/>
              </a:lnSpc>
              <a:spcBef>
                <a:spcPts val="0"/>
              </a:spcBef>
              <a:spcAft>
                <a:spcPts val="0"/>
              </a:spcAft>
              <a:buClrTx/>
              <a:buSzTx/>
              <a:buFontTx/>
              <a:buNone/>
              <a:tabLst/>
              <a:defRPr/>
            </a:pPr>
            <a:r>
              <a:rPr lang="en-US" dirty="0"/>
              <a:t>This is done with spectral lines, we don’t spatially resolve the disks.</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r>
              <a:rPr lang="en-US" dirty="0"/>
              <a:t>PRIMA is sensitive to a critical part of protoplanetary disks that are inaccessible with ALMA and JWST. Allows us to study the water reservoir. We can compare abundances of exoplanet atmospheres with protoplanetary disks to understand the origin of planetary atmospheres.</a:t>
            </a:r>
          </a:p>
          <a:p>
            <a:pPr marL="0" marR="0" lvl="0" indent="0" algn="l" defTabSz="68580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eaLnBrk="1" fontAlgn="auto" latinLnBrk="0" hangingPunct="1">
              <a:lnSpc>
                <a:spcPct val="100000"/>
              </a:lnSpc>
              <a:spcBef>
                <a:spcPts val="0"/>
              </a:spcBef>
              <a:spcAft>
                <a:spcPts val="0"/>
              </a:spcAft>
              <a:buClrTx/>
              <a:buSzTx/>
              <a:buFontTx/>
              <a:buNone/>
              <a:tabLst/>
              <a:defRPr/>
            </a:pPr>
            <a:r>
              <a:rPr lang="en-US" dirty="0"/>
              <a:t>This is done with spectral lines, we don’t spatially resolve the disks.</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687FB-5309-1CA0-CE82-714A2A38B3E5}"/>
            </a:ext>
          </a:extLst>
        </p:cNvPr>
        <p:cNvGrpSpPr/>
        <p:nvPr/>
      </p:nvGrpSpPr>
      <p:grpSpPr>
        <a:xfrm>
          <a:off x="0" y="0"/>
          <a:ext cx="0" cy="0"/>
          <a:chOff x="0" y="0"/>
          <a:chExt cx="0" cy="0"/>
        </a:xfrm>
      </p:grpSpPr>
      <p:sp>
        <p:nvSpPr>
          <p:cNvPr id="458" name="Shape 458">
            <a:extLst>
              <a:ext uri="{FF2B5EF4-FFF2-40B4-BE49-F238E27FC236}">
                <a16:creationId xmlns:a16="http://schemas.microsoft.com/office/drawing/2014/main" id="{C78C4AAB-4CC2-4C27-BB1A-A89220D2CE61}"/>
              </a:ext>
            </a:extLst>
          </p:cNvPr>
          <p:cNvSpPr>
            <a:spLocks noGrp="1" noRot="1" noChangeAspect="1"/>
          </p:cNvSpPr>
          <p:nvPr>
            <p:ph type="sldImg"/>
          </p:nvPr>
        </p:nvSpPr>
        <p:spPr>
          <a:prstGeom prst="rect">
            <a:avLst/>
          </a:prstGeom>
        </p:spPr>
        <p:txBody>
          <a:bodyPr/>
          <a:lstStyle/>
          <a:p>
            <a:endParaRPr/>
          </a:p>
        </p:txBody>
      </p:sp>
      <p:sp>
        <p:nvSpPr>
          <p:cNvPr id="459" name="Shape 459">
            <a:extLst>
              <a:ext uri="{FF2B5EF4-FFF2-40B4-BE49-F238E27FC236}">
                <a16:creationId xmlns:a16="http://schemas.microsoft.com/office/drawing/2014/main" id="{9FA951C0-B847-178F-14B2-F413286F5ED6}"/>
              </a:ext>
            </a:extLst>
          </p:cNvPr>
          <p:cNvSpPr>
            <a:spLocks noGrp="1"/>
          </p:cNvSpPr>
          <p:nvPr>
            <p:ph type="body" sz="quarter" idx="1"/>
          </p:nvPr>
        </p:nvSpPr>
        <p:spPr>
          <a:prstGeom prst="rect">
            <a:avLst/>
          </a:prstGeom>
        </p:spPr>
        <p:txBody>
          <a:bodyPr/>
          <a:lstStyle/>
          <a:p>
            <a:r>
              <a:rPr lang="en-US" dirty="0"/>
              <a:t>PRIMA fills in a critical wavelength gap between JWST and ALMA</a:t>
            </a:r>
          </a:p>
        </p:txBody>
      </p:sp>
    </p:spTree>
    <p:extLst>
      <p:ext uri="{BB962C8B-B14F-4D97-AF65-F5344CB8AC3E}">
        <p14:creationId xmlns:p14="http://schemas.microsoft.com/office/powerpoint/2010/main" val="940523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r>
              <a:rPr lang="en-US" dirty="0"/>
              <a:t>PRIMA allows us to test theories of how galaxies and black holes co-evolve. PRIMA does this by simultaneously measuring the black hole accretion and star formation rates of galaxies across cosmic time.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Placing PRIMA in context for astrophysics. The current proposal call for (APEX: Astrophysics Probe </a:t>
            </a:r>
            <a:r>
              <a:rPr lang="en-US" dirty="0" err="1"/>
              <a:t>EXplorer</a:t>
            </a:r>
            <a:r>
              <a:rPr lang="en-US" dirty="0"/>
              <a:t>) is a new class of missions, smaller than flagships and bigger than a small mission. Built both for PI science AND for the community.</a:t>
            </a:r>
            <a:endParaRPr dirty="0"/>
          </a:p>
        </p:txBody>
      </p:sp>
      <p:sp>
        <p:nvSpPr>
          <p:cNvPr id="110" name="Google Shape;1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r>
              <a:rPr lang="en-US" dirty="0"/>
              <a:t>PRIMA allows us to test theories of how galaxies and black holes co-evolve. PRIMA does this by simultaneously measuring the black hole accretion and star formation rates of galaxies across cosmic time.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a:spLocks noGrp="1" noRot="1" noChangeAspect="1"/>
          </p:cNvSpPr>
          <p:nvPr>
            <p:ph type="sldImg"/>
          </p:nvPr>
        </p:nvSpPr>
        <p:spPr>
          <a:prstGeom prst="rect">
            <a:avLst/>
          </a:prstGeom>
        </p:spPr>
        <p:txBody>
          <a:bodyPr/>
          <a:lstStyle/>
          <a:p>
            <a:endParaRPr/>
          </a:p>
        </p:txBody>
      </p:sp>
      <p:sp>
        <p:nvSpPr>
          <p:cNvPr id="534" name="Shape 534"/>
          <p:cNvSpPr>
            <a:spLocks noGrp="1"/>
          </p:cNvSpPr>
          <p:nvPr>
            <p:ph type="body" sz="quarter" idx="1"/>
          </p:nvPr>
        </p:nvSpPr>
        <p:spPr>
          <a:prstGeom prst="rect">
            <a:avLst/>
          </a:prstGeom>
        </p:spPr>
        <p: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dirty="0"/>
              <a:t>PRIMA allows us to test theories of how galaxies and black holes co-evolve. PRIMA does this by simultaneously measuring the black hole accretion and star formation rates of galaxies across cosmic time.</a:t>
            </a:r>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AD645-6B40-E8D9-4966-A63F03D7E34F}"/>
            </a:ext>
          </a:extLst>
        </p:cNvPr>
        <p:cNvGrpSpPr/>
        <p:nvPr/>
      </p:nvGrpSpPr>
      <p:grpSpPr>
        <a:xfrm>
          <a:off x="0" y="0"/>
          <a:ext cx="0" cy="0"/>
          <a:chOff x="0" y="0"/>
          <a:chExt cx="0" cy="0"/>
        </a:xfrm>
      </p:grpSpPr>
      <p:sp>
        <p:nvSpPr>
          <p:cNvPr id="533" name="Shape 533">
            <a:extLst>
              <a:ext uri="{FF2B5EF4-FFF2-40B4-BE49-F238E27FC236}">
                <a16:creationId xmlns:a16="http://schemas.microsoft.com/office/drawing/2014/main" id="{D91297FE-C8F4-36ED-1520-110BEB06F1AC}"/>
              </a:ext>
            </a:extLst>
          </p:cNvPr>
          <p:cNvSpPr>
            <a:spLocks noGrp="1" noRot="1" noChangeAspect="1"/>
          </p:cNvSpPr>
          <p:nvPr>
            <p:ph type="sldImg"/>
          </p:nvPr>
        </p:nvSpPr>
        <p:spPr>
          <a:prstGeom prst="rect">
            <a:avLst/>
          </a:prstGeom>
        </p:spPr>
        <p:txBody>
          <a:bodyPr/>
          <a:lstStyle/>
          <a:p>
            <a:endParaRPr/>
          </a:p>
        </p:txBody>
      </p:sp>
      <p:sp>
        <p:nvSpPr>
          <p:cNvPr id="534" name="Shape 534">
            <a:extLst>
              <a:ext uri="{FF2B5EF4-FFF2-40B4-BE49-F238E27FC236}">
                <a16:creationId xmlns:a16="http://schemas.microsoft.com/office/drawing/2014/main" id="{2888EB0A-8A80-62AA-47D1-781E88FA4EFB}"/>
              </a:ext>
            </a:extLst>
          </p:cNvPr>
          <p:cNvSpPr>
            <a:spLocks noGrp="1"/>
          </p:cNvSpPr>
          <p:nvPr>
            <p:ph type="body" sz="quarter" idx="1"/>
          </p:nvPr>
        </p:nvSpPr>
        <p:spPr>
          <a:prstGeom prst="rect">
            <a:avLst/>
          </a:prstGeom>
        </p:spPr>
        <p:txBody>
          <a:bodyPr/>
          <a:lstStyle/>
          <a:p>
            <a:r>
              <a:rPr lang="en-US" dirty="0"/>
              <a:t>PRIMA allows us to test theories of how galaxies and black holes co-evolve. PRIMA does this by simultaneously measuring the black hole accretion and star formation rates of galaxies across cosmic time.</a:t>
            </a:r>
            <a:endParaRPr dirty="0"/>
          </a:p>
        </p:txBody>
      </p:sp>
    </p:spTree>
    <p:extLst>
      <p:ext uri="{BB962C8B-B14F-4D97-AF65-F5344CB8AC3E}">
        <p14:creationId xmlns:p14="http://schemas.microsoft.com/office/powerpoint/2010/main" val="3898082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a:spLocks noGrp="1" noRot="1" noChangeAspect="1"/>
          </p:cNvSpPr>
          <p:nvPr>
            <p:ph type="sldImg"/>
          </p:nvPr>
        </p:nvSpPr>
        <p:spPr>
          <a:prstGeom prst="rect">
            <a:avLst/>
          </a:prstGeom>
        </p:spPr>
        <p:txBody>
          <a:bodyPr/>
          <a:lstStyle/>
          <a:p>
            <a:endParaRPr/>
          </a:p>
        </p:txBody>
      </p:sp>
      <p:sp>
        <p:nvSpPr>
          <p:cNvPr id="561" name="Shape 561"/>
          <p:cNvSpPr>
            <a:spLocks noGrp="1"/>
          </p:cNvSpPr>
          <p:nvPr>
            <p:ph type="body" sz="quarter" idx="1"/>
          </p:nvPr>
        </p:nvSpPr>
        <p:spPr>
          <a:prstGeom prst="rect">
            <a:avLst/>
          </a:prstGeom>
        </p:spPr>
        <p:txBody>
          <a:bodyPr/>
          <a:lstStyle/>
          <a:p>
            <a:r>
              <a:rPr lang="en-US" dirty="0"/>
              <a:t>PRIMA will trace the rise of dust and metals over cosmic time, yielding samples 100x larger than Herschel. It does this by filling a critical wavelength gap between JWST and ALMA with key tracers of dust and metallicity.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1A7E8-0468-1B03-CADC-53B83A36C924}"/>
            </a:ext>
          </a:extLst>
        </p:cNvPr>
        <p:cNvGrpSpPr/>
        <p:nvPr/>
      </p:nvGrpSpPr>
      <p:grpSpPr>
        <a:xfrm>
          <a:off x="0" y="0"/>
          <a:ext cx="0" cy="0"/>
          <a:chOff x="0" y="0"/>
          <a:chExt cx="0" cy="0"/>
        </a:xfrm>
      </p:grpSpPr>
      <p:sp>
        <p:nvSpPr>
          <p:cNvPr id="560" name="Shape 560">
            <a:extLst>
              <a:ext uri="{FF2B5EF4-FFF2-40B4-BE49-F238E27FC236}">
                <a16:creationId xmlns:a16="http://schemas.microsoft.com/office/drawing/2014/main" id="{484CE5B1-D057-46C0-285D-72BCD01A0D35}"/>
              </a:ext>
            </a:extLst>
          </p:cNvPr>
          <p:cNvSpPr>
            <a:spLocks noGrp="1" noRot="1" noChangeAspect="1"/>
          </p:cNvSpPr>
          <p:nvPr>
            <p:ph type="sldImg"/>
          </p:nvPr>
        </p:nvSpPr>
        <p:spPr>
          <a:prstGeom prst="rect">
            <a:avLst/>
          </a:prstGeom>
        </p:spPr>
        <p:txBody>
          <a:bodyPr/>
          <a:lstStyle/>
          <a:p>
            <a:endParaRPr/>
          </a:p>
        </p:txBody>
      </p:sp>
      <p:sp>
        <p:nvSpPr>
          <p:cNvPr id="561" name="Shape 561">
            <a:extLst>
              <a:ext uri="{FF2B5EF4-FFF2-40B4-BE49-F238E27FC236}">
                <a16:creationId xmlns:a16="http://schemas.microsoft.com/office/drawing/2014/main" id="{765A744E-FCC6-55CA-1EE1-93E8535D14D2}"/>
              </a:ext>
            </a:extLst>
          </p:cNvPr>
          <p:cNvSpPr>
            <a:spLocks noGrp="1"/>
          </p:cNvSpPr>
          <p:nvPr>
            <p:ph type="body" sz="quarter" idx="1"/>
          </p:nvPr>
        </p:nvSpPr>
        <p:spPr>
          <a:prstGeom prst="rect">
            <a:avLst/>
          </a:prstGeom>
        </p:spPr>
        <p: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dirty="0"/>
              <a:t>PRIMA will trace the rise of dust and metals over cosmic time, yielding samples 100x larger than Herschel. It does this by filling a critical wavelength gap between JWST and ALMA with key tracers of dust and metallicity.</a:t>
            </a:r>
          </a:p>
          <a:p>
            <a:endParaRPr dirty="0"/>
          </a:p>
        </p:txBody>
      </p:sp>
    </p:spTree>
    <p:extLst>
      <p:ext uri="{BB962C8B-B14F-4D97-AF65-F5344CB8AC3E}">
        <p14:creationId xmlns:p14="http://schemas.microsoft.com/office/powerpoint/2010/main" val="1215319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8415D-0BEF-27ED-5B5C-6DE985736699}"/>
            </a:ext>
          </a:extLst>
        </p:cNvPr>
        <p:cNvGrpSpPr/>
        <p:nvPr/>
      </p:nvGrpSpPr>
      <p:grpSpPr>
        <a:xfrm>
          <a:off x="0" y="0"/>
          <a:ext cx="0" cy="0"/>
          <a:chOff x="0" y="0"/>
          <a:chExt cx="0" cy="0"/>
        </a:xfrm>
      </p:grpSpPr>
      <p:sp>
        <p:nvSpPr>
          <p:cNvPr id="560" name="Shape 560">
            <a:extLst>
              <a:ext uri="{FF2B5EF4-FFF2-40B4-BE49-F238E27FC236}">
                <a16:creationId xmlns:a16="http://schemas.microsoft.com/office/drawing/2014/main" id="{964A4BFC-BAA5-13BC-25B4-CCC6C307DF41}"/>
              </a:ext>
            </a:extLst>
          </p:cNvPr>
          <p:cNvSpPr>
            <a:spLocks noGrp="1" noRot="1" noChangeAspect="1"/>
          </p:cNvSpPr>
          <p:nvPr>
            <p:ph type="sldImg"/>
          </p:nvPr>
        </p:nvSpPr>
        <p:spPr>
          <a:prstGeom prst="rect">
            <a:avLst/>
          </a:prstGeom>
        </p:spPr>
        <p:txBody>
          <a:bodyPr/>
          <a:lstStyle/>
          <a:p>
            <a:endParaRPr/>
          </a:p>
        </p:txBody>
      </p:sp>
      <p:sp>
        <p:nvSpPr>
          <p:cNvPr id="561" name="Shape 561">
            <a:extLst>
              <a:ext uri="{FF2B5EF4-FFF2-40B4-BE49-F238E27FC236}">
                <a16:creationId xmlns:a16="http://schemas.microsoft.com/office/drawing/2014/main" id="{7FD8E9AC-A41F-20A8-94A0-3DDFA175B6CD}"/>
              </a:ext>
            </a:extLst>
          </p:cNvPr>
          <p:cNvSpPr>
            <a:spLocks noGrp="1"/>
          </p:cNvSpPr>
          <p:nvPr>
            <p:ph type="body" sz="quarter" idx="1"/>
          </p:nvPr>
        </p:nvSpPr>
        <p:spPr>
          <a:prstGeom prst="rect">
            <a:avLst/>
          </a:prstGeom>
        </p:spPr>
        <p: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dirty="0"/>
              <a:t>PRIMA will trace the rise of dust and metals over cosmic time, yielding samples 100x larger than Herschel. It does this by filling a critical wavelength gap between JWST and ALMA with key tracers of dust and metallicity.</a:t>
            </a:r>
          </a:p>
          <a:p>
            <a:endParaRPr dirty="0"/>
          </a:p>
        </p:txBody>
      </p:sp>
    </p:spTree>
    <p:extLst>
      <p:ext uri="{BB962C8B-B14F-4D97-AF65-F5344CB8AC3E}">
        <p14:creationId xmlns:p14="http://schemas.microsoft.com/office/powerpoint/2010/main" val="1328023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829C2-9AAE-2607-DEF0-E0EFCC80DB71}"/>
            </a:ext>
          </a:extLst>
        </p:cNvPr>
        <p:cNvGrpSpPr/>
        <p:nvPr/>
      </p:nvGrpSpPr>
      <p:grpSpPr>
        <a:xfrm>
          <a:off x="0" y="0"/>
          <a:ext cx="0" cy="0"/>
          <a:chOff x="0" y="0"/>
          <a:chExt cx="0" cy="0"/>
        </a:xfrm>
      </p:grpSpPr>
      <p:sp>
        <p:nvSpPr>
          <p:cNvPr id="560" name="Shape 560">
            <a:extLst>
              <a:ext uri="{FF2B5EF4-FFF2-40B4-BE49-F238E27FC236}">
                <a16:creationId xmlns:a16="http://schemas.microsoft.com/office/drawing/2014/main" id="{97BAAC5C-8A9F-E4D7-5284-6361909A2266}"/>
              </a:ext>
            </a:extLst>
          </p:cNvPr>
          <p:cNvSpPr>
            <a:spLocks noGrp="1" noRot="1" noChangeAspect="1"/>
          </p:cNvSpPr>
          <p:nvPr>
            <p:ph type="sldImg"/>
          </p:nvPr>
        </p:nvSpPr>
        <p:spPr>
          <a:prstGeom prst="rect">
            <a:avLst/>
          </a:prstGeom>
        </p:spPr>
        <p:txBody>
          <a:bodyPr/>
          <a:lstStyle/>
          <a:p>
            <a:endParaRPr/>
          </a:p>
        </p:txBody>
      </p:sp>
      <p:sp>
        <p:nvSpPr>
          <p:cNvPr id="561" name="Shape 561">
            <a:extLst>
              <a:ext uri="{FF2B5EF4-FFF2-40B4-BE49-F238E27FC236}">
                <a16:creationId xmlns:a16="http://schemas.microsoft.com/office/drawing/2014/main" id="{1A290444-2BED-A346-19E9-E3AF9F7D328B}"/>
              </a:ext>
            </a:extLst>
          </p:cNvPr>
          <p:cNvSpPr>
            <a:spLocks noGrp="1"/>
          </p:cNvSpPr>
          <p:nvPr>
            <p:ph type="body" sz="quarter" idx="1"/>
          </p:nvPr>
        </p:nvSpPr>
        <p:spPr>
          <a:prstGeom prst="rect">
            <a:avLst/>
          </a:prstGeom>
        </p:spPr>
        <p: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dirty="0"/>
              <a:t>PRIMA will trace the rise of dust and metals over cosmic time, yielding samples 100x larger than Herschel. It does this by filling a critical wavelength gap between JWST and ALMA with key tracers of dust and metallicity.</a:t>
            </a:r>
          </a:p>
          <a:p>
            <a:endParaRPr dirty="0"/>
          </a:p>
        </p:txBody>
      </p:sp>
    </p:spTree>
    <p:extLst>
      <p:ext uri="{BB962C8B-B14F-4D97-AF65-F5344CB8AC3E}">
        <p14:creationId xmlns:p14="http://schemas.microsoft.com/office/powerpoint/2010/main" val="505167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39EDA-A0C9-2627-9B60-BA3FB650D01E}"/>
            </a:ext>
          </a:extLst>
        </p:cNvPr>
        <p:cNvGrpSpPr/>
        <p:nvPr/>
      </p:nvGrpSpPr>
      <p:grpSpPr>
        <a:xfrm>
          <a:off x="0" y="0"/>
          <a:ext cx="0" cy="0"/>
          <a:chOff x="0" y="0"/>
          <a:chExt cx="0" cy="0"/>
        </a:xfrm>
      </p:grpSpPr>
      <p:sp>
        <p:nvSpPr>
          <p:cNvPr id="560" name="Shape 560">
            <a:extLst>
              <a:ext uri="{FF2B5EF4-FFF2-40B4-BE49-F238E27FC236}">
                <a16:creationId xmlns:a16="http://schemas.microsoft.com/office/drawing/2014/main" id="{5AA01C34-F737-EFE2-F008-50B77067B904}"/>
              </a:ext>
            </a:extLst>
          </p:cNvPr>
          <p:cNvSpPr>
            <a:spLocks noGrp="1" noRot="1" noChangeAspect="1"/>
          </p:cNvSpPr>
          <p:nvPr>
            <p:ph type="sldImg"/>
          </p:nvPr>
        </p:nvSpPr>
        <p:spPr>
          <a:prstGeom prst="rect">
            <a:avLst/>
          </a:prstGeom>
        </p:spPr>
        <p:txBody>
          <a:bodyPr/>
          <a:lstStyle/>
          <a:p>
            <a:endParaRPr/>
          </a:p>
        </p:txBody>
      </p:sp>
      <p:sp>
        <p:nvSpPr>
          <p:cNvPr id="561" name="Shape 561">
            <a:extLst>
              <a:ext uri="{FF2B5EF4-FFF2-40B4-BE49-F238E27FC236}">
                <a16:creationId xmlns:a16="http://schemas.microsoft.com/office/drawing/2014/main" id="{63C506F1-703D-89CA-6960-5EF211CEFDA6}"/>
              </a:ext>
            </a:extLst>
          </p:cNvPr>
          <p:cNvSpPr>
            <a:spLocks noGrp="1"/>
          </p:cNvSpPr>
          <p:nvPr>
            <p:ph type="body" sz="quarter" idx="1"/>
          </p:nvPr>
        </p:nvSpPr>
        <p:spPr>
          <a:prstGeom prst="rect">
            <a:avLst/>
          </a:prstGeom>
        </p:spPr>
        <p:txBody>
          <a:bodyPr/>
          <a:lstStyle/>
          <a:p>
            <a:r>
              <a:rPr lang="en-US" dirty="0"/>
              <a:t>PRIMA will trace the rise of dust and metals over cosmic time, yielding samples 100x larger than Herschel. It does this by filling a critical wavelength gap between JWST and ALMA with key tracers of dust and metallicity.</a:t>
            </a:r>
            <a:endParaRPr dirty="0"/>
          </a:p>
        </p:txBody>
      </p:sp>
    </p:spTree>
    <p:extLst>
      <p:ext uri="{BB962C8B-B14F-4D97-AF65-F5344CB8AC3E}">
        <p14:creationId xmlns:p14="http://schemas.microsoft.com/office/powerpoint/2010/main" val="10432367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PRIMA is for YOU! Help us to make sure the telescope is designed to work for YOU by sharing your science use cases and ideas.</a:t>
            </a:r>
            <a:endParaRPr dirty="0"/>
          </a:p>
        </p:txBody>
      </p:sp>
      <p:sp>
        <p:nvSpPr>
          <p:cNvPr id="267" name="Google Shape;26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a:extLst>
            <a:ext uri="{FF2B5EF4-FFF2-40B4-BE49-F238E27FC236}">
              <a16:creationId xmlns:a16="http://schemas.microsoft.com/office/drawing/2014/main" id="{A84A7845-99D0-F8C2-02D7-9E364A82D201}"/>
            </a:ext>
          </a:extLst>
        </p:cNvPr>
        <p:cNvGrpSpPr/>
        <p:nvPr/>
      </p:nvGrpSpPr>
      <p:grpSpPr>
        <a:xfrm>
          <a:off x="0" y="0"/>
          <a:ext cx="0" cy="0"/>
          <a:chOff x="0" y="0"/>
          <a:chExt cx="0" cy="0"/>
        </a:xfrm>
      </p:grpSpPr>
      <p:sp>
        <p:nvSpPr>
          <p:cNvPr id="273" name="Google Shape;273;p12:notes">
            <a:extLst>
              <a:ext uri="{FF2B5EF4-FFF2-40B4-BE49-F238E27FC236}">
                <a16:creationId xmlns:a16="http://schemas.microsoft.com/office/drawing/2014/main" id="{8D9FFFC2-9EE1-0AC4-AB00-C9449C244F8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2:notes">
            <a:extLst>
              <a:ext uri="{FF2B5EF4-FFF2-40B4-BE49-F238E27FC236}">
                <a16:creationId xmlns:a16="http://schemas.microsoft.com/office/drawing/2014/main" id="{83C05F92-0DC4-A319-E5EF-9FA76EB6F3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You can contact leads to join or find information on our website about how to sign up!</a:t>
            </a:r>
            <a:endParaRPr dirty="0"/>
          </a:p>
        </p:txBody>
      </p:sp>
      <p:sp>
        <p:nvSpPr>
          <p:cNvPr id="275" name="Google Shape;275;p12:notes">
            <a:extLst>
              <a:ext uri="{FF2B5EF4-FFF2-40B4-BE49-F238E27FC236}">
                <a16:creationId xmlns:a16="http://schemas.microsoft.com/office/drawing/2014/main" id="{3E547B66-6B7D-6CAA-C92F-BCF4A09BC22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656104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BF1C028A-B096-ECD9-D46C-813194B29E96}"/>
            </a:ext>
          </a:extLst>
        </p:cNvPr>
        <p:cNvGrpSpPr/>
        <p:nvPr/>
      </p:nvGrpSpPr>
      <p:grpSpPr>
        <a:xfrm>
          <a:off x="0" y="0"/>
          <a:ext cx="0" cy="0"/>
          <a:chOff x="0" y="0"/>
          <a:chExt cx="0" cy="0"/>
        </a:xfrm>
      </p:grpSpPr>
      <p:sp>
        <p:nvSpPr>
          <p:cNvPr id="108" name="Google Shape;108;p2:notes">
            <a:extLst>
              <a:ext uri="{FF2B5EF4-FFF2-40B4-BE49-F238E27FC236}">
                <a16:creationId xmlns:a16="http://schemas.microsoft.com/office/drawing/2014/main" id="{CEDC0167-2592-BF37-0FC0-48CCC94633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a:extLst>
              <a:ext uri="{FF2B5EF4-FFF2-40B4-BE49-F238E27FC236}">
                <a16:creationId xmlns:a16="http://schemas.microsoft.com/office/drawing/2014/main" id="{320D96CC-D083-B10C-AFD2-FF7D5B66FC0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PRIMA is made possible by a huge group of people, only some of whom who are shown here!</a:t>
            </a:r>
            <a:endParaRPr dirty="0"/>
          </a:p>
        </p:txBody>
      </p:sp>
      <p:sp>
        <p:nvSpPr>
          <p:cNvPr id="110" name="Google Shape;110;p2:notes">
            <a:extLst>
              <a:ext uri="{FF2B5EF4-FFF2-40B4-BE49-F238E27FC236}">
                <a16:creationId xmlns:a16="http://schemas.microsoft.com/office/drawing/2014/main" id="{C424C950-361F-79C9-EECD-CF178299CB9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899967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E1B74C6F-577E-B81D-29BE-4E448AC77A5D}"/>
            </a:ext>
          </a:extLst>
        </p:cNvPr>
        <p:cNvGrpSpPr/>
        <p:nvPr/>
      </p:nvGrpSpPr>
      <p:grpSpPr>
        <a:xfrm>
          <a:off x="0" y="0"/>
          <a:ext cx="0" cy="0"/>
          <a:chOff x="0" y="0"/>
          <a:chExt cx="0" cy="0"/>
        </a:xfrm>
      </p:grpSpPr>
      <p:sp>
        <p:nvSpPr>
          <p:cNvPr id="100" name="Google Shape;100;p1:notes">
            <a:extLst>
              <a:ext uri="{FF2B5EF4-FFF2-40B4-BE49-F238E27FC236}">
                <a16:creationId xmlns:a16="http://schemas.microsoft.com/office/drawing/2014/main" id="{E34BFB22-D1C4-8EBD-DB05-466108CF2E6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Please join us to make PRIMA YOUR telescope!</a:t>
            </a:r>
            <a:endParaRPr dirty="0"/>
          </a:p>
        </p:txBody>
      </p:sp>
      <p:sp>
        <p:nvSpPr>
          <p:cNvPr id="101" name="Google Shape;101;p1:notes">
            <a:extLst>
              <a:ext uri="{FF2B5EF4-FFF2-40B4-BE49-F238E27FC236}">
                <a16:creationId xmlns:a16="http://schemas.microsoft.com/office/drawing/2014/main" id="{9DC1A30A-34EB-3825-D6F9-30313753EF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8698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FIRESS is the spectral powerhouse of PRIMA. There are four bands from 24-235 microns with specs listed below. The figure on the right shows the size and position of the slits relative to the field of view. Bands 1 and 3 and bands 2 and 4 overlap. FIRESS requires 2 </a:t>
            </a:r>
            <a:r>
              <a:rPr lang="en-US" dirty="0" err="1"/>
              <a:t>pointings</a:t>
            </a:r>
            <a:r>
              <a:rPr lang="en-US" dirty="0"/>
              <a:t> for a full spectrum of a source. More information on the “instruments” page of our website.</a:t>
            </a:r>
          </a:p>
        </p:txBody>
      </p:sp>
      <p:sp>
        <p:nvSpPr>
          <p:cNvPr id="4" name="Slide Number Placeholder 3"/>
          <p:cNvSpPr>
            <a:spLocks noGrp="1"/>
          </p:cNvSpPr>
          <p:nvPr>
            <p:ph type="sldNum" sz="quarter" idx="5"/>
          </p:nvPr>
        </p:nvSpPr>
        <p:spPr/>
        <p:txBody>
          <a:bodyPr/>
          <a:lstStyle/>
          <a:p>
            <a:fld id="{330AF17D-32AF-9546-AD2B-C52EFB777C02}" type="slidenum">
              <a:rPr lang="en-US" smtClean="0"/>
              <a:t>35</a:t>
            </a:fld>
            <a:endParaRPr lang="en-US"/>
          </a:p>
        </p:txBody>
      </p:sp>
    </p:spTree>
    <p:extLst>
      <p:ext uri="{BB962C8B-B14F-4D97-AF65-F5344CB8AC3E}">
        <p14:creationId xmlns:p14="http://schemas.microsoft.com/office/powerpoint/2010/main" val="554011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AF8FA-69FA-13D3-2C3F-D895DB770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9F4A7-C78D-6CDD-844C-0B013DF77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03758-1DF2-6896-47D5-FAC5C8220B92}"/>
              </a:ext>
            </a:extLst>
          </p:cNvPr>
          <p:cNvSpPr>
            <a:spLocks noGrp="1"/>
          </p:cNvSpPr>
          <p:nvPr>
            <p:ph type="body" idx="1"/>
          </p:nvPr>
        </p:nvSpPr>
        <p:spPr/>
        <p:txBody>
          <a:bodyPr/>
          <a:lstStyle/>
          <a:p>
            <a:r>
              <a:rPr lang="en-US" dirty="0"/>
              <a:t>It is SO important for the community to stand up and show how interested and eager they are for PRIMA! </a:t>
            </a:r>
          </a:p>
        </p:txBody>
      </p:sp>
      <p:sp>
        <p:nvSpPr>
          <p:cNvPr id="4" name="Slide Number Placeholder 3">
            <a:extLst>
              <a:ext uri="{FF2B5EF4-FFF2-40B4-BE49-F238E27FC236}">
                <a16:creationId xmlns:a16="http://schemas.microsoft.com/office/drawing/2014/main" id="{01E96667-9A6D-8ADC-8114-0500F84E5A06}"/>
              </a:ext>
            </a:extLst>
          </p:cNvPr>
          <p:cNvSpPr>
            <a:spLocks noGrp="1"/>
          </p:cNvSpPr>
          <p:nvPr>
            <p:ph type="sldNum" sz="quarter" idx="5"/>
          </p:nvPr>
        </p:nvSpPr>
        <p:spPr/>
        <p:txBody>
          <a:bodyPr/>
          <a:lstStyle/>
          <a:p>
            <a:fld id="{1113F1C5-D6A8-914D-AEF0-3939B53992FC}" type="slidenum">
              <a:rPr lang="en-US" smtClean="0"/>
              <a:t>36</a:t>
            </a:fld>
            <a:endParaRPr lang="en-US"/>
          </a:p>
        </p:txBody>
      </p:sp>
    </p:spTree>
    <p:extLst>
      <p:ext uri="{BB962C8B-B14F-4D97-AF65-F5344CB8AC3E}">
        <p14:creationId xmlns:p14="http://schemas.microsoft.com/office/powerpoint/2010/main" val="3539066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C66B3-08BF-B23C-5D51-B6CA40A6D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EF7CA-1DDC-0737-EBB1-AECBB1CB5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4BE99-87E5-EFA3-192A-A9DEC4D05137}"/>
              </a:ext>
            </a:extLst>
          </p:cNvPr>
          <p:cNvSpPr>
            <a:spLocks noGrp="1"/>
          </p:cNvSpPr>
          <p:nvPr>
            <p:ph type="body" idx="1"/>
          </p:nvPr>
        </p:nvSpPr>
        <p:spPr/>
        <p:txBody>
          <a:bodyPr/>
          <a:lstStyle/>
          <a:p>
            <a:pPr marL="285750" indent="-285750">
              <a:buFont typeface="Arial" panose="020B0604020202020204" pitchFamily="34" charset="0"/>
              <a:buChar char="•"/>
            </a:pPr>
            <a:r>
              <a:rPr lang="en-US" sz="1200" dirty="0"/>
              <a:t>Remember, NASA will control the GO program.</a:t>
            </a:r>
          </a:p>
          <a:p>
            <a:pPr marL="285750" indent="-285750">
              <a:buFont typeface="Arial" panose="020B0604020202020204" pitchFamily="34" charset="0"/>
              <a:buChar char="•"/>
            </a:pPr>
            <a:r>
              <a:rPr lang="en-US" sz="1200" dirty="0"/>
              <a:t>Reach out with questions.</a:t>
            </a:r>
          </a:p>
          <a:p>
            <a:endParaRPr lang="en-US" dirty="0"/>
          </a:p>
        </p:txBody>
      </p:sp>
      <p:sp>
        <p:nvSpPr>
          <p:cNvPr id="4" name="Slide Number Placeholder 3">
            <a:extLst>
              <a:ext uri="{FF2B5EF4-FFF2-40B4-BE49-F238E27FC236}">
                <a16:creationId xmlns:a16="http://schemas.microsoft.com/office/drawing/2014/main" id="{F80BF2CB-0936-63C9-B3D1-117A457FCC77}"/>
              </a:ext>
            </a:extLst>
          </p:cNvPr>
          <p:cNvSpPr>
            <a:spLocks noGrp="1"/>
          </p:cNvSpPr>
          <p:nvPr>
            <p:ph type="sldNum" sz="quarter" idx="5"/>
          </p:nvPr>
        </p:nvSpPr>
        <p:spPr/>
        <p:txBody>
          <a:bodyPr/>
          <a:lstStyle/>
          <a:p>
            <a:fld id="{1113F1C5-D6A8-914D-AEF0-3939B53992FC}" type="slidenum">
              <a:rPr lang="en-US" smtClean="0"/>
              <a:t>37</a:t>
            </a:fld>
            <a:endParaRPr lang="en-US"/>
          </a:p>
        </p:txBody>
      </p:sp>
    </p:spTree>
    <p:extLst>
      <p:ext uri="{BB962C8B-B14F-4D97-AF65-F5344CB8AC3E}">
        <p14:creationId xmlns:p14="http://schemas.microsoft.com/office/powerpoint/2010/main" val="766611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A60A69E9-1474-C0A1-064B-82A3A43CA781}"/>
            </a:ext>
          </a:extLst>
        </p:cNvPr>
        <p:cNvGrpSpPr/>
        <p:nvPr/>
      </p:nvGrpSpPr>
      <p:grpSpPr>
        <a:xfrm>
          <a:off x="0" y="0"/>
          <a:ext cx="0" cy="0"/>
          <a:chOff x="0" y="0"/>
          <a:chExt cx="0" cy="0"/>
        </a:xfrm>
      </p:grpSpPr>
      <p:sp>
        <p:nvSpPr>
          <p:cNvPr id="100" name="Google Shape;100;p1:notes">
            <a:extLst>
              <a:ext uri="{FF2B5EF4-FFF2-40B4-BE49-F238E27FC236}">
                <a16:creationId xmlns:a16="http://schemas.microsoft.com/office/drawing/2014/main" id="{BA72695F-D576-3144-43D0-5134164A541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Introduce PRIMA, tell people to check out the website for everything shared in this talk and much much more!</a:t>
            </a:r>
            <a:endParaRPr dirty="0"/>
          </a:p>
        </p:txBody>
      </p:sp>
      <p:sp>
        <p:nvSpPr>
          <p:cNvPr id="101" name="Google Shape;101;p1:notes">
            <a:extLst>
              <a:ext uri="{FF2B5EF4-FFF2-40B4-BE49-F238E27FC236}">
                <a16:creationId xmlns:a16="http://schemas.microsoft.com/office/drawing/2014/main" id="{D9D551A0-3256-E9AF-D431-002E62FF7A2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501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a:extLst>
            <a:ext uri="{FF2B5EF4-FFF2-40B4-BE49-F238E27FC236}">
              <a16:creationId xmlns:a16="http://schemas.microsoft.com/office/drawing/2014/main" id="{7B97EB1D-BAC4-B3BC-5D26-B4DCB13A71F9}"/>
            </a:ext>
          </a:extLst>
        </p:cNvPr>
        <p:cNvGrpSpPr/>
        <p:nvPr/>
      </p:nvGrpSpPr>
      <p:grpSpPr>
        <a:xfrm>
          <a:off x="0" y="0"/>
          <a:ext cx="0" cy="0"/>
          <a:chOff x="0" y="0"/>
          <a:chExt cx="0" cy="0"/>
        </a:xfrm>
      </p:grpSpPr>
      <p:sp>
        <p:nvSpPr>
          <p:cNvPr id="108" name="Google Shape;108;p2:notes">
            <a:extLst>
              <a:ext uri="{FF2B5EF4-FFF2-40B4-BE49-F238E27FC236}">
                <a16:creationId xmlns:a16="http://schemas.microsoft.com/office/drawing/2014/main" id="{700C404C-703F-EC06-7DD3-E7A4CDD11B1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2:notes">
            <a:extLst>
              <a:ext uri="{FF2B5EF4-FFF2-40B4-BE49-F238E27FC236}">
                <a16:creationId xmlns:a16="http://schemas.microsoft.com/office/drawing/2014/main" id="{F399E041-CB62-99E2-FBD4-59F8455AC26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Highlight that PRIMA has 75% of observing time for Guest Observers and we will release PI data for guest investigator science. General telescope architecture and design graphic.</a:t>
            </a:r>
            <a:endParaRPr dirty="0"/>
          </a:p>
        </p:txBody>
      </p:sp>
      <p:sp>
        <p:nvSpPr>
          <p:cNvPr id="110" name="Google Shape;110;p2:notes">
            <a:extLst>
              <a:ext uri="{FF2B5EF4-FFF2-40B4-BE49-F238E27FC236}">
                <a16:creationId xmlns:a16="http://schemas.microsoft.com/office/drawing/2014/main" id="{6650CF74-7C10-C2FB-20FD-C0618A50F2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674633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crazy sensitivity and fast mapping speed of PRIMA is only possible due to decades of technological investment and advances in Far-IR detector technology.</a:t>
            </a:r>
            <a:endParaRPr dirty="0"/>
          </a:p>
        </p:txBody>
      </p:sp>
      <p:sp>
        <p:nvSpPr>
          <p:cNvPr id="120" name="Google Shape;12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7BF1F502-C91B-2CF8-82B0-6FD64C1F3CF8}"/>
            </a:ext>
          </a:extLst>
        </p:cNvPr>
        <p:cNvGrpSpPr/>
        <p:nvPr/>
      </p:nvGrpSpPr>
      <p:grpSpPr>
        <a:xfrm>
          <a:off x="0" y="0"/>
          <a:ext cx="0" cy="0"/>
          <a:chOff x="0" y="0"/>
          <a:chExt cx="0" cy="0"/>
        </a:xfrm>
      </p:grpSpPr>
      <p:sp>
        <p:nvSpPr>
          <p:cNvPr id="118" name="Google Shape;118;p3:notes">
            <a:extLst>
              <a:ext uri="{FF2B5EF4-FFF2-40B4-BE49-F238E27FC236}">
                <a16:creationId xmlns:a16="http://schemas.microsoft.com/office/drawing/2014/main" id="{329E27FA-B1BA-D247-CE3D-D94A363DEE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a:extLst>
              <a:ext uri="{FF2B5EF4-FFF2-40B4-BE49-F238E27FC236}">
                <a16:creationId xmlns:a16="http://schemas.microsoft.com/office/drawing/2014/main" id="{57A30999-7A19-5D56-1CFD-D2368A1B986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PRIMAger</a:t>
            </a:r>
            <a:r>
              <a:rPr lang="en-US" dirty="0"/>
              <a:t> set up on the sky plus cartoon of detectors and synthetic observations – more details on the “instruments” page of the website!</a:t>
            </a:r>
            <a:br>
              <a:rPr lang="en-US" dirty="0"/>
            </a:br>
            <a:endParaRPr dirty="0"/>
          </a:p>
        </p:txBody>
      </p:sp>
      <p:sp>
        <p:nvSpPr>
          <p:cNvPr id="120" name="Google Shape;120;p3:notes">
            <a:extLst>
              <a:ext uri="{FF2B5EF4-FFF2-40B4-BE49-F238E27FC236}">
                <a16:creationId xmlns:a16="http://schemas.microsoft.com/office/drawing/2014/main" id="{6CD30FAA-580D-9143-2E81-B412746F1C5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59046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EDA1B-EB2E-3114-39FB-16FCE7FC6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E23D3-9E27-845B-B66F-B623E12920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9951C-BFC6-880C-A7AE-FF12969812EB}"/>
              </a:ext>
            </a:extLst>
          </p:cNvPr>
          <p:cNvSpPr>
            <a:spLocks noGrp="1"/>
          </p:cNvSpPr>
          <p:nvPr>
            <p:ph type="body" idx="1"/>
          </p:nvPr>
        </p:nvSpPr>
        <p:spPr/>
        <p:txBody>
          <a:bodyPr/>
          <a:lstStyle/>
          <a:p>
            <a:r>
              <a:rPr lang="en-US" dirty="0"/>
              <a:t>Here is the FIRESS 5-sigma 1 hour line sensitivity showing the ~2 orders of magnitude improvement over facilities at this wavelength (improvement is even better if you consider mapping)</a:t>
            </a:r>
          </a:p>
        </p:txBody>
      </p:sp>
      <p:sp>
        <p:nvSpPr>
          <p:cNvPr id="4" name="Slide Number Placeholder 3">
            <a:extLst>
              <a:ext uri="{FF2B5EF4-FFF2-40B4-BE49-F238E27FC236}">
                <a16:creationId xmlns:a16="http://schemas.microsoft.com/office/drawing/2014/main" id="{15779A82-5CEA-093C-7046-CDAC3F186A71}"/>
              </a:ext>
            </a:extLst>
          </p:cNvPr>
          <p:cNvSpPr>
            <a:spLocks noGrp="1"/>
          </p:cNvSpPr>
          <p:nvPr>
            <p:ph type="sldNum" sz="quarter" idx="5"/>
          </p:nvPr>
        </p:nvSpPr>
        <p:spPr/>
        <p:txBody>
          <a:bodyPr/>
          <a:lstStyle/>
          <a:p>
            <a:fld id="{330AF17D-32AF-9546-AD2B-C52EFB777C02}" type="slidenum">
              <a:rPr lang="en-US" smtClean="0"/>
              <a:t>7</a:t>
            </a:fld>
            <a:endParaRPr lang="en-US"/>
          </a:p>
        </p:txBody>
      </p:sp>
    </p:spTree>
    <p:extLst>
      <p:ext uri="{BB962C8B-B14F-4D97-AF65-F5344CB8AC3E}">
        <p14:creationId xmlns:p14="http://schemas.microsoft.com/office/powerpoint/2010/main" val="3622702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PRIMA opens up incredible discovery space, particularly in gathering large sample sizes and statistics enabled by its high mapping speed. Every time we have opened up new technology in a window of the electromagnetic spectrum, we have opened the window to incredible discovery space.</a:t>
            </a:r>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728015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PRIMA’s PI science is focused on three major areas: origins of planetary atmospheres, evolution of galactic ecosystems, and the buildup of dust and metals. However, we have done our best to ensure that the mission is well-designed to accommodate community science interests and seek your help in submitting cases!</a:t>
            </a:r>
            <a:endParaRPr dirty="0"/>
          </a:p>
        </p:txBody>
      </p:sp>
      <p:sp>
        <p:nvSpPr>
          <p:cNvPr id="129" name="Google Shape;12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s://www.esa.int/Enabling_Support/Space_Engineering_Technology/Shaping_the_Future/Technology_Readiness_Levels_TRL"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1_Custom Layout">
    <p:spTree>
      <p:nvGrpSpPr>
        <p:cNvPr id="1" name=""/>
        <p:cNvGrpSpPr/>
        <p:nvPr/>
      </p:nvGrpSpPr>
      <p:grpSpPr bwMode="auto">
        <a:xfrm>
          <a:off x="0" y="0"/>
          <a:ext cx="0" cy="0"/>
          <a:chOff x="0" y="0"/>
          <a:chExt cx="0" cy="0"/>
        </a:xfrm>
      </p:grpSpPr>
      <p:pic>
        <p:nvPicPr>
          <p:cNvPr id="10" name="Picture 9"/>
          <p:cNvPicPr>
            <a:picLocks noChangeAspect="1"/>
          </p:cNvPicPr>
          <p:nvPr userDrawn="1"/>
        </p:nvPicPr>
        <p:blipFill>
          <a:blip r:embed="rId2"/>
          <a:stretch/>
        </p:blipFill>
        <p:spPr bwMode="auto">
          <a:xfrm>
            <a:off x="1" y="716"/>
            <a:ext cx="9143999" cy="5142068"/>
          </a:xfrm>
          <a:prstGeom prst="rect">
            <a:avLst/>
          </a:prstGeom>
        </p:spPr>
      </p:pic>
      <p:sp>
        <p:nvSpPr>
          <p:cNvPr id="2" name="Title 1"/>
          <p:cNvSpPr>
            <a:spLocks noGrp="1"/>
          </p:cNvSpPr>
          <p:nvPr>
            <p:ph type="title" hasCustomPrompt="1"/>
          </p:nvPr>
        </p:nvSpPr>
        <p:spPr bwMode="auto">
          <a:xfrm>
            <a:off x="628650" y="1076376"/>
            <a:ext cx="7886700" cy="685800"/>
          </a:xfrm>
        </p:spPr>
        <p:txBody>
          <a:bodyPr>
            <a:normAutofit/>
          </a:bodyPr>
          <a:lstStyle>
            <a:lvl1pPr>
              <a:defRPr sz="2100" b="1">
                <a:solidFill>
                  <a:schemeClr val="tx1"/>
                </a:solidFill>
              </a:defRPr>
            </a:lvl1pPr>
          </a:lstStyle>
          <a:p>
            <a:pPr>
              <a:defRPr/>
            </a:pPr>
            <a:r>
              <a:rPr lang="en-US"/>
              <a:t>Presentation title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342900"/>
            <a:ext cx="2949178" cy="1200150"/>
          </a:xfrm>
        </p:spPr>
        <p:txBody>
          <a:bodyPr anchor="b"/>
          <a:lstStyle>
            <a:lvl1pPr>
              <a:defRPr sz="2400"/>
            </a:lvl1pPr>
          </a:lstStyle>
          <a:p>
            <a:pPr>
              <a:defRPr/>
            </a:pPr>
            <a:r>
              <a:rPr lang="en-US"/>
              <a:t>Click to edit Master title style</a:t>
            </a:r>
            <a:endParaRPr/>
          </a:p>
        </p:txBody>
      </p:sp>
      <p:sp>
        <p:nvSpPr>
          <p:cNvPr id="3" name="Picture Placeholder 2"/>
          <p:cNvSpPr>
            <a:spLocks noGrp="1"/>
          </p:cNvSpPr>
          <p:nvPr>
            <p:ph type="pic" idx="1"/>
          </p:nvPr>
        </p:nvSpPr>
        <p:spPr bwMode="auto">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a:defRPr/>
            </a:pPr>
            <a:endParaRPr lang="en-US"/>
          </a:p>
        </p:txBody>
      </p:sp>
      <p:sp>
        <p:nvSpPr>
          <p:cNvPr id="4" name="Text Placeholder 3"/>
          <p:cNvSpPr>
            <a:spLocks noGrp="1"/>
          </p:cNvSpPr>
          <p:nvPr>
            <p:ph type="body" sz="half" idx="2"/>
          </p:nvPr>
        </p:nvSpPr>
        <p:spPr bwMode="auto">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E4CE75E1-B270-1347-B799-F130E8B1D001}" type="datetimeFigureOut">
              <a:rPr lang="en-US"/>
              <a:t>7/6/25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E4CE75E1-B270-1347-B799-F130E8B1D001}" type="datetimeFigureOut">
              <a:rPr lang="en-US"/>
              <a:t>7/6/25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543675" y="273843"/>
            <a:ext cx="1971675" cy="4358879"/>
          </a:xfrm>
        </p:spPr>
        <p:txBody>
          <a:bodyPr vert="eaVert"/>
          <a:lstStyle/>
          <a:p>
            <a:pPr>
              <a:defRPr/>
            </a:pPr>
            <a:r>
              <a:rPr lang="en-US"/>
              <a:t>Click to edit Master title style</a:t>
            </a:r>
            <a:endParaRPr/>
          </a:p>
        </p:txBody>
      </p:sp>
      <p:sp>
        <p:nvSpPr>
          <p:cNvPr id="3" name="Vertical Text Placeholder 2"/>
          <p:cNvSpPr>
            <a:spLocks noGrp="1"/>
          </p:cNvSpPr>
          <p:nvPr>
            <p:ph type="body" orient="vert" idx="1"/>
          </p:nvPr>
        </p:nvSpPr>
        <p:spPr bwMode="auto">
          <a:xfrm>
            <a:off x="628650" y="273843"/>
            <a:ext cx="5800725" cy="4358879"/>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E4CE75E1-B270-1347-B799-F130E8B1D001}" type="datetimeFigureOut">
              <a:rPr lang="en-US"/>
              <a:t>7/6/25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Lines">
  <p:cSld name="Title, Lines">
    <p:spTree>
      <p:nvGrpSpPr>
        <p:cNvPr id="1" name="Shape 19"/>
        <p:cNvGrpSpPr/>
        <p:nvPr/>
      </p:nvGrpSpPr>
      <p:grpSpPr>
        <a:xfrm>
          <a:off x="0" y="0"/>
          <a:ext cx="0" cy="0"/>
          <a:chOff x="0" y="0"/>
          <a:chExt cx="0" cy="0"/>
        </a:xfrm>
      </p:grpSpPr>
      <p:sp>
        <p:nvSpPr>
          <p:cNvPr id="20" name="Google Shape;20;p15"/>
          <p:cNvSpPr txBox="1">
            <a:spLocks noGrp="1"/>
          </p:cNvSpPr>
          <p:nvPr>
            <p:ph type="body" idx="1"/>
          </p:nvPr>
        </p:nvSpPr>
        <p:spPr>
          <a:xfrm>
            <a:off x="440733" y="821410"/>
            <a:ext cx="8417517" cy="3900171"/>
          </a:xfrm>
          <a:prstGeom prst="rect">
            <a:avLst/>
          </a:prstGeom>
          <a:noFill/>
          <a:ln>
            <a:noFill/>
          </a:ln>
        </p:spPr>
        <p:txBody>
          <a:bodyPr spcFirstLastPara="1" wrap="square" lIns="64275" tIns="32125" rIns="64275" bIns="32125" anchor="t" anchorCtr="0">
            <a:normAutofit/>
          </a:bodyPr>
          <a:lstStyle>
            <a:lvl1pPr marL="342900" lvl="0" indent="-266700" algn="l">
              <a:lnSpc>
                <a:spcPct val="100000"/>
              </a:lnSpc>
              <a:spcBef>
                <a:spcPts val="750"/>
              </a:spcBef>
              <a:spcAft>
                <a:spcPts val="0"/>
              </a:spcAft>
              <a:buClr>
                <a:schemeClr val="dk1"/>
              </a:buClr>
              <a:buSzPts val="2000"/>
              <a:buChar char="•"/>
              <a:defRPr sz="1500" b="0" i="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defRPr>
            </a:lvl1pPr>
            <a:lvl2pPr marL="685800" lvl="1" indent="-266700" algn="l">
              <a:lnSpc>
                <a:spcPct val="100000"/>
              </a:lnSpc>
              <a:spcBef>
                <a:spcPts val="375"/>
              </a:spcBef>
              <a:spcAft>
                <a:spcPts val="0"/>
              </a:spcAft>
              <a:buClr>
                <a:schemeClr val="dk1"/>
              </a:buClr>
              <a:buSzPts val="2000"/>
              <a:buFont typeface="Arial"/>
              <a:buChar char="─"/>
              <a:defRPr sz="1500">
                <a:solidFill>
                  <a:schemeClr val="dk1"/>
                </a:solidFill>
                <a:latin typeface="Arial"/>
                <a:ea typeface="Arial"/>
                <a:cs typeface="Arial"/>
                <a:sym typeface="Arial"/>
              </a:defRPr>
            </a:lvl2pPr>
            <a:lvl3pPr marL="1028700" lvl="2" indent="-266700" algn="l">
              <a:lnSpc>
                <a:spcPct val="90000"/>
              </a:lnSpc>
              <a:spcBef>
                <a:spcPts val="375"/>
              </a:spcBef>
              <a:spcAft>
                <a:spcPts val="0"/>
              </a:spcAft>
              <a:buClr>
                <a:srgbClr val="002060"/>
              </a:buClr>
              <a:buSzPts val="2000"/>
              <a:buFont typeface="Arial"/>
              <a:buChar char="•"/>
              <a:defRPr sz="1500">
                <a:solidFill>
                  <a:srgbClr val="002060"/>
                </a:solidFill>
                <a:latin typeface="Arial"/>
                <a:ea typeface="Arial"/>
                <a:cs typeface="Arial"/>
                <a:sym typeface="Arial"/>
              </a:defRPr>
            </a:lvl3pPr>
            <a:lvl4pPr marL="1371600" lvl="3" indent="-266700" algn="l">
              <a:lnSpc>
                <a:spcPct val="90000"/>
              </a:lnSpc>
              <a:spcBef>
                <a:spcPts val="375"/>
              </a:spcBef>
              <a:spcAft>
                <a:spcPts val="0"/>
              </a:spcAft>
              <a:buClr>
                <a:srgbClr val="002060"/>
              </a:buClr>
              <a:buSzPts val="2000"/>
              <a:buFont typeface="Arial"/>
              <a:buChar char="•"/>
              <a:defRPr sz="1500">
                <a:solidFill>
                  <a:srgbClr val="002060"/>
                </a:solidFill>
                <a:latin typeface="Arial"/>
                <a:ea typeface="Arial"/>
                <a:cs typeface="Arial"/>
                <a:sym typeface="Arial"/>
              </a:defRPr>
            </a:lvl4pPr>
            <a:lvl5pPr marL="1714500" lvl="4" indent="-266700" algn="l">
              <a:lnSpc>
                <a:spcPct val="90000"/>
              </a:lnSpc>
              <a:spcBef>
                <a:spcPts val="375"/>
              </a:spcBef>
              <a:spcAft>
                <a:spcPts val="0"/>
              </a:spcAft>
              <a:buClr>
                <a:srgbClr val="002060"/>
              </a:buClr>
              <a:buSzPts val="2000"/>
              <a:buFont typeface="Arial"/>
              <a:buChar char="•"/>
              <a:defRPr sz="1500">
                <a:solidFill>
                  <a:srgbClr val="002060"/>
                </a:solidFill>
                <a:latin typeface="Arial"/>
                <a:ea typeface="Arial"/>
                <a:cs typeface="Arial"/>
                <a:sym typeface="Aria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dirty="0"/>
          </a:p>
        </p:txBody>
      </p:sp>
      <p:sp>
        <p:nvSpPr>
          <p:cNvPr id="21" name="Google Shape;21;p15"/>
          <p:cNvSpPr txBox="1">
            <a:spLocks noGrp="1"/>
          </p:cNvSpPr>
          <p:nvPr>
            <p:ph type="title"/>
          </p:nvPr>
        </p:nvSpPr>
        <p:spPr>
          <a:xfrm>
            <a:off x="440733" y="336678"/>
            <a:ext cx="8417517" cy="34960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73693"/>
              </a:buClr>
              <a:buSzPts val="2400"/>
              <a:buFont typeface="Arial"/>
              <a:buNone/>
              <a:defRPr sz="1800" b="0" i="0">
                <a:solidFill>
                  <a:srgbClr val="873693"/>
                </a:solidFill>
                <a:latin typeface="Helvetica Neue" panose="02000503000000020004" pitchFamily="2" charset="0"/>
                <a:ea typeface="Helvetica Neue" panose="02000503000000020004" pitchFamily="2" charset="0"/>
                <a:cs typeface="Helvetica Neue" panose="02000503000000020004" pitchFamily="2" charset="0"/>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2" name="Google Shape;22;p15"/>
          <p:cNvSpPr txBox="1">
            <a:spLocks noGrp="1"/>
          </p:cNvSpPr>
          <p:nvPr>
            <p:ph type="dt" idx="10"/>
          </p:nvPr>
        </p:nvSpPr>
        <p:spPr>
          <a:xfrm>
            <a:off x="293584" y="4767263"/>
            <a:ext cx="2922471"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750" b="0" i="0">
                <a:solidFill>
                  <a:srgbClr val="221333"/>
                </a:solidFill>
                <a:latin typeface="Helvetica Neue" panose="02000503000000020004" pitchFamily="2" charset="0"/>
                <a:ea typeface="Helvetica Neue" panose="02000503000000020004" pitchFamily="2" charset="0"/>
                <a:cs typeface="Helvetica Neue" panose="02000503000000020004" pitchFamily="2" charset="0"/>
                <a:sym typeface="Robo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 name="Google Shape;23;p15"/>
          <p:cNvSpPr txBox="1">
            <a:spLocks noGrp="1"/>
          </p:cNvSpPr>
          <p:nvPr>
            <p:ph type="sldNum" idx="12"/>
          </p:nvPr>
        </p:nvSpPr>
        <p:spPr>
          <a:xfrm>
            <a:off x="5927946" y="4767263"/>
            <a:ext cx="30861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50" b="0" i="0">
                <a:solidFill>
                  <a:srgbClr val="221333"/>
                </a:solidFill>
                <a:latin typeface="Helvetica Neue" panose="02000503000000020004" pitchFamily="2" charset="0"/>
                <a:ea typeface="Helvetica Neue" panose="02000503000000020004" pitchFamily="2" charset="0"/>
                <a:cs typeface="Helvetica Neue" panose="02000503000000020004" pitchFamily="2" charset="0"/>
                <a:sym typeface="Roboto"/>
              </a:defRPr>
            </a:lvl1pPr>
            <a:lvl2pPr marL="0" lvl="1" indent="0" algn="r">
              <a:spcBef>
                <a:spcPts val="0"/>
              </a:spcBef>
              <a:buNone/>
              <a:defRPr sz="750">
                <a:solidFill>
                  <a:srgbClr val="221333"/>
                </a:solidFill>
                <a:latin typeface="Roboto"/>
                <a:ea typeface="Roboto"/>
                <a:cs typeface="Roboto"/>
                <a:sym typeface="Roboto"/>
              </a:defRPr>
            </a:lvl2pPr>
            <a:lvl3pPr marL="0" lvl="2" indent="0" algn="r">
              <a:spcBef>
                <a:spcPts val="0"/>
              </a:spcBef>
              <a:buNone/>
              <a:defRPr sz="750">
                <a:solidFill>
                  <a:srgbClr val="221333"/>
                </a:solidFill>
                <a:latin typeface="Roboto"/>
                <a:ea typeface="Roboto"/>
                <a:cs typeface="Roboto"/>
                <a:sym typeface="Roboto"/>
              </a:defRPr>
            </a:lvl3pPr>
            <a:lvl4pPr marL="0" lvl="3" indent="0" algn="r">
              <a:spcBef>
                <a:spcPts val="0"/>
              </a:spcBef>
              <a:buNone/>
              <a:defRPr sz="750">
                <a:solidFill>
                  <a:srgbClr val="221333"/>
                </a:solidFill>
                <a:latin typeface="Roboto"/>
                <a:ea typeface="Roboto"/>
                <a:cs typeface="Roboto"/>
                <a:sym typeface="Roboto"/>
              </a:defRPr>
            </a:lvl4pPr>
            <a:lvl5pPr marL="0" lvl="4" indent="0" algn="r">
              <a:spcBef>
                <a:spcPts val="0"/>
              </a:spcBef>
              <a:buNone/>
              <a:defRPr sz="750">
                <a:solidFill>
                  <a:srgbClr val="221333"/>
                </a:solidFill>
                <a:latin typeface="Roboto"/>
                <a:ea typeface="Roboto"/>
                <a:cs typeface="Roboto"/>
                <a:sym typeface="Roboto"/>
              </a:defRPr>
            </a:lvl5pPr>
            <a:lvl6pPr marL="0" lvl="5" indent="0" algn="r">
              <a:spcBef>
                <a:spcPts val="0"/>
              </a:spcBef>
              <a:buNone/>
              <a:defRPr sz="750">
                <a:solidFill>
                  <a:srgbClr val="221333"/>
                </a:solidFill>
                <a:latin typeface="Roboto"/>
                <a:ea typeface="Roboto"/>
                <a:cs typeface="Roboto"/>
                <a:sym typeface="Roboto"/>
              </a:defRPr>
            </a:lvl6pPr>
            <a:lvl7pPr marL="0" lvl="6" indent="0" algn="r">
              <a:spcBef>
                <a:spcPts val="0"/>
              </a:spcBef>
              <a:buNone/>
              <a:defRPr sz="750">
                <a:solidFill>
                  <a:srgbClr val="221333"/>
                </a:solidFill>
                <a:latin typeface="Roboto"/>
                <a:ea typeface="Roboto"/>
                <a:cs typeface="Roboto"/>
                <a:sym typeface="Roboto"/>
              </a:defRPr>
            </a:lvl7pPr>
            <a:lvl8pPr marL="0" lvl="7" indent="0" algn="r">
              <a:spcBef>
                <a:spcPts val="0"/>
              </a:spcBef>
              <a:buNone/>
              <a:defRPr sz="750">
                <a:solidFill>
                  <a:srgbClr val="221333"/>
                </a:solidFill>
                <a:latin typeface="Roboto"/>
                <a:ea typeface="Roboto"/>
                <a:cs typeface="Roboto"/>
                <a:sym typeface="Roboto"/>
              </a:defRPr>
            </a:lvl8pPr>
            <a:lvl9pPr marL="0" lvl="8" indent="0" algn="r">
              <a:spcBef>
                <a:spcPts val="0"/>
              </a:spcBef>
              <a:buNone/>
              <a:defRPr sz="750">
                <a:solidFill>
                  <a:srgbClr val="221333"/>
                </a:solidFill>
                <a:latin typeface="Roboto"/>
                <a:ea typeface="Roboto"/>
                <a:cs typeface="Roboto"/>
                <a:sym typeface="Roboto"/>
              </a:defRPr>
            </a:lvl9pPr>
          </a:lstStyle>
          <a:p>
            <a:pPr rtl="0"/>
            <a:r>
              <a:rPr lang="en-US" dirty="0"/>
              <a:t>IR STIG</a:t>
            </a:r>
            <a:endParaRPr lang="en-US" sz="900" dirty="0">
              <a:solidFill>
                <a:srgbClr val="757575"/>
              </a:solidFill>
              <a:sym typeface="Arial"/>
            </a:endParaRPr>
          </a:p>
        </p:txBody>
      </p:sp>
    </p:spTree>
    <p:extLst>
      <p:ext uri="{BB962C8B-B14F-4D97-AF65-F5344CB8AC3E}">
        <p14:creationId xmlns:p14="http://schemas.microsoft.com/office/powerpoint/2010/main" val="3361454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bg>
      <p:bgPr>
        <a:gradFill flip="none" rotWithShape="1">
          <a:gsLst>
            <a:gs pos="0">
              <a:schemeClr val="bg1"/>
            </a:gs>
            <a:gs pos="57000">
              <a:schemeClr val="bg1"/>
            </a:gs>
            <a:gs pos="84000">
              <a:srgbClr val="F1F3F9"/>
            </a:gs>
          </a:gsLst>
          <a:lin ang="5400000" scaled="1"/>
          <a:tileRect/>
        </a:gra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515416-B8C3-4144-9D65-43CF757A9891}"/>
              </a:ext>
            </a:extLst>
          </p:cNvPr>
          <p:cNvSpPr>
            <a:spLocks noGrp="1"/>
          </p:cNvSpPr>
          <p:nvPr>
            <p:ph type="title"/>
          </p:nvPr>
        </p:nvSpPr>
        <p:spPr>
          <a:xfrm>
            <a:off x="440733" y="336678"/>
            <a:ext cx="8514308" cy="349607"/>
          </a:xfrm>
          <a:prstGeom prst="rect">
            <a:avLst/>
          </a:prstGeom>
        </p:spPr>
        <p:txBody>
          <a:bodyPr anchor="ctr"/>
          <a:lstStyle>
            <a:lvl1pPr>
              <a:defRPr sz="1800" b="0" i="0">
                <a:solidFill>
                  <a:srgbClr val="87369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8" name="Date Placeholder 2">
            <a:extLst>
              <a:ext uri="{FF2B5EF4-FFF2-40B4-BE49-F238E27FC236}">
                <a16:creationId xmlns:a16="http://schemas.microsoft.com/office/drawing/2014/main" id="{B2FA4EE1-90F5-4B9F-9097-CE5EE19A3B43}"/>
              </a:ext>
            </a:extLst>
          </p:cNvPr>
          <p:cNvSpPr>
            <a:spLocks noGrp="1"/>
          </p:cNvSpPr>
          <p:nvPr>
            <p:ph type="dt" sz="half" idx="2"/>
          </p:nvPr>
        </p:nvSpPr>
        <p:spPr>
          <a:xfrm>
            <a:off x="293584" y="4767263"/>
            <a:ext cx="2922471" cy="273844"/>
          </a:xfrm>
          <a:prstGeom prst="rect">
            <a:avLst/>
          </a:prstGeom>
        </p:spPr>
        <p:txBody>
          <a:bodyPr vert="horz" lIns="91440" tIns="45720" rIns="91440" bIns="45720" rtlCol="0" anchor="ctr"/>
          <a:lstStyle>
            <a:lvl1pPr algn="l">
              <a:defRPr sz="750" b="0" i="0">
                <a:solidFill>
                  <a:srgbClr val="2213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June 16, 2024</a:t>
            </a:r>
          </a:p>
        </p:txBody>
      </p:sp>
      <p:sp>
        <p:nvSpPr>
          <p:cNvPr id="9" name="Slide Number Placeholder 4">
            <a:extLst>
              <a:ext uri="{FF2B5EF4-FFF2-40B4-BE49-F238E27FC236}">
                <a16:creationId xmlns:a16="http://schemas.microsoft.com/office/drawing/2014/main" id="{4F27EB43-48A9-417C-978F-E28C1CFEB258}"/>
              </a:ext>
            </a:extLst>
          </p:cNvPr>
          <p:cNvSpPr>
            <a:spLocks noGrp="1"/>
          </p:cNvSpPr>
          <p:nvPr>
            <p:ph type="sldNum" sz="quarter" idx="4"/>
          </p:nvPr>
        </p:nvSpPr>
        <p:spPr>
          <a:xfrm>
            <a:off x="5927946" y="4767263"/>
            <a:ext cx="3086100" cy="273844"/>
          </a:xfrm>
          <a:prstGeom prst="rect">
            <a:avLst/>
          </a:prstGeom>
        </p:spPr>
        <p:txBody>
          <a:bodyPr vert="horz" lIns="91440" tIns="45720" rIns="91440" bIns="45720" rtlCol="0" anchor="ctr"/>
          <a:lstStyle>
            <a:lvl1pPr algn="r">
              <a:defRPr sz="750" b="0" i="0">
                <a:solidFill>
                  <a:srgbClr val="2213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IR STIG</a:t>
            </a:r>
          </a:p>
        </p:txBody>
      </p:sp>
    </p:spTree>
    <p:extLst>
      <p:ext uri="{BB962C8B-B14F-4D97-AF65-F5344CB8AC3E}">
        <p14:creationId xmlns:p14="http://schemas.microsoft.com/office/powerpoint/2010/main" val="573271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452437" y="4439643"/>
            <a:ext cx="8239126" cy="238867"/>
          </a:xfrm>
          <a:prstGeom prst="rect">
            <a:avLst/>
          </a:prstGeom>
        </p:spPr>
        <p:txBody>
          <a:bodyPr lIns="45719" tIns="45719" rIns="45719" bIns="45719" anchor="b"/>
          <a:lstStyle>
            <a:lvl1pPr marL="0" indent="0" defTabSz="309563">
              <a:lnSpc>
                <a:spcPct val="100000"/>
              </a:lnSpc>
              <a:spcBef>
                <a:spcPts val="0"/>
              </a:spcBef>
              <a:buSzTx/>
              <a:buNone/>
              <a:defRPr sz="1350" b="1"/>
            </a:lvl1pPr>
          </a:lstStyle>
          <a:p>
            <a:r>
              <a:t>Author and Date</a:t>
            </a:r>
          </a:p>
        </p:txBody>
      </p:sp>
      <p:sp>
        <p:nvSpPr>
          <p:cNvPr id="12" name="Presentation Title"/>
          <p:cNvSpPr txBox="1">
            <a:spLocks noGrp="1"/>
          </p:cNvSpPr>
          <p:nvPr>
            <p:ph type="title" hasCustomPrompt="1"/>
          </p:nvPr>
        </p:nvSpPr>
        <p:spPr>
          <a:xfrm>
            <a:off x="452436" y="965622"/>
            <a:ext cx="8239127" cy="1743075"/>
          </a:xfrm>
          <a:prstGeom prst="rect">
            <a:avLst/>
          </a:prstGeom>
        </p:spPr>
        <p:txBody>
          <a:bodyPr anchor="b"/>
          <a:lstStyle>
            <a:lvl1pPr>
              <a:defRPr sz="4350" spc="-87"/>
            </a:lvl1pPr>
          </a:lstStyle>
          <a:p>
            <a:r>
              <a:t>Presentation Title</a:t>
            </a:r>
          </a:p>
        </p:txBody>
      </p:sp>
      <p:sp>
        <p:nvSpPr>
          <p:cNvPr id="13" name="Body Level One…"/>
          <p:cNvSpPr txBox="1">
            <a:spLocks noGrp="1"/>
          </p:cNvSpPr>
          <p:nvPr>
            <p:ph type="body" sz="quarter" idx="1" hasCustomPrompt="1"/>
          </p:nvPr>
        </p:nvSpPr>
        <p:spPr>
          <a:xfrm>
            <a:off x="452438" y="2698825"/>
            <a:ext cx="8239125" cy="714375"/>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4502906" y="4839383"/>
            <a:ext cx="195566" cy="20646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22249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Green, hilly landscape"/>
          <p:cNvSpPr>
            <a:spLocks noGrp="1"/>
          </p:cNvSpPr>
          <p:nvPr>
            <p:ph type="pic" idx="21"/>
          </p:nvPr>
        </p:nvSpPr>
        <p:spPr>
          <a:xfrm>
            <a:off x="-161925" y="-1514475"/>
            <a:ext cx="11049000" cy="676275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452438" y="2671763"/>
            <a:ext cx="8239125" cy="1743075"/>
          </a:xfrm>
          <a:prstGeom prst="rect">
            <a:avLst/>
          </a:prstGeom>
        </p:spPr>
        <p:txBody>
          <a:bodyPr anchor="b"/>
          <a:lstStyle>
            <a:lvl1pPr>
              <a:defRPr sz="4350" spc="-87"/>
            </a:lvl1pPr>
          </a:lstStyle>
          <a:p>
            <a:r>
              <a:t>Presentation Title</a:t>
            </a:r>
          </a:p>
        </p:txBody>
      </p:sp>
      <p:sp>
        <p:nvSpPr>
          <p:cNvPr id="23" name="Author and Date"/>
          <p:cNvSpPr txBox="1">
            <a:spLocks noGrp="1"/>
          </p:cNvSpPr>
          <p:nvPr>
            <p:ph type="body" sz="quarter" idx="22" hasCustomPrompt="1"/>
          </p:nvPr>
        </p:nvSpPr>
        <p:spPr>
          <a:xfrm>
            <a:off x="452884" y="414802"/>
            <a:ext cx="8238233" cy="238867"/>
          </a:xfrm>
          <a:prstGeom prst="rect">
            <a:avLst/>
          </a:prstGeom>
        </p:spPr>
        <p:txBody>
          <a:bodyPr lIns="45719" tIns="45719" rIns="45719" bIns="45719"/>
          <a:lstStyle>
            <a:lvl1pPr marL="0" indent="0" defTabSz="309563">
              <a:lnSpc>
                <a:spcPct val="100000"/>
              </a:lnSpc>
              <a:spcBef>
                <a:spcPts val="0"/>
              </a:spcBef>
              <a:buSzTx/>
              <a:buNone/>
              <a:defRPr sz="1350" b="1"/>
            </a:lvl1pPr>
          </a:lstStyle>
          <a:p>
            <a:r>
              <a:t>Author and Date</a:t>
            </a:r>
          </a:p>
        </p:txBody>
      </p:sp>
      <p:sp>
        <p:nvSpPr>
          <p:cNvPr id="24" name="Body Level One…"/>
          <p:cNvSpPr txBox="1">
            <a:spLocks noGrp="1"/>
          </p:cNvSpPr>
          <p:nvPr>
            <p:ph type="body" sz="quarter" idx="1" hasCustomPrompt="1"/>
          </p:nvPr>
        </p:nvSpPr>
        <p:spPr>
          <a:xfrm>
            <a:off x="452438" y="4353716"/>
            <a:ext cx="8239125" cy="429258"/>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753234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452438" y="476250"/>
            <a:ext cx="3667125" cy="2205852"/>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452438" y="2647716"/>
            <a:ext cx="3667125" cy="2018401"/>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Slide Subtitle</a:t>
            </a:r>
          </a:p>
          <a:p>
            <a:pPr lvl="1"/>
            <a:endParaRPr/>
          </a:p>
          <a:p>
            <a:pPr lvl="2"/>
            <a:endParaRPr/>
          </a:p>
          <a:p>
            <a:pPr lvl="3"/>
            <a:endParaRPr/>
          </a:p>
          <a:p>
            <a:pPr lvl="4"/>
            <a:endParaRPr/>
          </a:p>
        </p:txBody>
      </p:sp>
      <p:sp>
        <p:nvSpPr>
          <p:cNvPr id="34" name="Moss-covered rocks"/>
          <p:cNvSpPr>
            <a:spLocks noGrp="1"/>
          </p:cNvSpPr>
          <p:nvPr>
            <p:ph type="pic" sz="half" idx="21"/>
          </p:nvPr>
        </p:nvSpPr>
        <p:spPr>
          <a:xfrm>
            <a:off x="4519614" y="476250"/>
            <a:ext cx="4195652" cy="4203708"/>
          </a:xfrm>
          <a:prstGeom prst="rect">
            <a:avLst/>
          </a:prstGeom>
        </p:spPr>
        <p:txBody>
          <a:bodyPr lIns="91439" tIns="45719" rIns="91439" bIns="45719">
            <a:noAutofit/>
          </a:bodyPr>
          <a:lstStyle/>
          <a:p>
            <a:endParaRPr/>
          </a:p>
        </p:txBody>
      </p:sp>
      <p:sp>
        <p:nvSpPr>
          <p:cNvPr id="35" name="Slide Number"/>
          <p:cNvSpPr txBox="1">
            <a:spLocks noGrp="1"/>
          </p:cNvSpPr>
          <p:nvPr>
            <p:ph type="sldNum" sz="quarter" idx="2"/>
          </p:nvPr>
        </p:nvSpPr>
        <p:spPr>
          <a:xfrm>
            <a:off x="4500563" y="4840970"/>
            <a:ext cx="195566" cy="20646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417839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452438" y="842236"/>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019207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138586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143000" y="841772"/>
            <a:ext cx="6858000" cy="1790700"/>
          </a:xfrm>
        </p:spPr>
        <p:txBody>
          <a:bodyPr anchor="b"/>
          <a:lstStyle>
            <a:lvl1pPr algn="ctr">
              <a:defRPr sz="4500"/>
            </a:lvl1pPr>
          </a:lstStyle>
          <a:p>
            <a:pPr>
              <a:defRPr/>
            </a:pPr>
            <a:r>
              <a:rPr lang="en-US"/>
              <a:t>Click to edit Master title style</a:t>
            </a:r>
            <a:endParaRPr/>
          </a:p>
        </p:txBody>
      </p:sp>
      <p:sp>
        <p:nvSpPr>
          <p:cNvPr id="3" name="Subtitle 2"/>
          <p:cNvSpPr>
            <a:spLocks noGrp="1"/>
          </p:cNvSpPr>
          <p:nvPr>
            <p:ph type="subTitle" idx="1"/>
          </p:nvPr>
        </p:nvSpPr>
        <p:spPr bwMode="auto">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edit Master subtitle style</a:t>
            </a:r>
            <a:endParaRPr/>
          </a:p>
        </p:txBody>
      </p:sp>
      <p:sp>
        <p:nvSpPr>
          <p:cNvPr id="4" name="Date Placeholder 3"/>
          <p:cNvSpPr>
            <a:spLocks noGrp="1"/>
          </p:cNvSpPr>
          <p:nvPr>
            <p:ph type="dt" sz="half" idx="10"/>
          </p:nvPr>
        </p:nvSpPr>
        <p:spPr bwMode="auto"/>
        <p:txBody>
          <a:bodyPr/>
          <a:lstStyle/>
          <a:p>
            <a:pPr>
              <a:defRPr/>
            </a:pPr>
            <a:fld id="{E4CE75E1-B270-1347-B799-F130E8B1D001}" type="datetimeFigureOut">
              <a:rPr lang="en-US"/>
              <a:t>7/6/25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30282661-DEC2-3049-921A-D32C50A327E6}" type="slidenum">
              <a:rPr lang="en-US"/>
              <a:t>‹#›</a:t>
            </a:fld>
            <a:endParaRPr lang="en-US"/>
          </a:p>
        </p:txBody>
      </p:sp>
      <p:pic>
        <p:nvPicPr>
          <p:cNvPr id="7" name="Picture 6"/>
          <p:cNvPicPr>
            <a:picLocks noChangeAspect="1"/>
          </p:cNvPicPr>
          <p:nvPr userDrawn="1"/>
        </p:nvPicPr>
        <p:blipFill>
          <a:blip r:embed="rId2"/>
          <a:stretch/>
        </p:blipFill>
        <p:spPr bwMode="auto">
          <a:xfrm>
            <a:off x="-305" y="1"/>
            <a:ext cx="9143996" cy="25717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452438" y="357187"/>
            <a:ext cx="3667125" cy="538163"/>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452438" y="842236"/>
            <a:ext cx="3667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62" name="Body Level One…"/>
          <p:cNvSpPr txBox="1">
            <a:spLocks noGrp="1"/>
          </p:cNvSpPr>
          <p:nvPr>
            <p:ph type="body" sz="half" idx="1" hasCustomPrompt="1"/>
          </p:nvPr>
        </p:nvSpPr>
        <p:spPr>
          <a:xfrm>
            <a:off x="452438" y="1593189"/>
            <a:ext cx="3667125" cy="3096005"/>
          </a:xfrm>
          <a:prstGeom prst="rect">
            <a:avLst/>
          </a:prstGeom>
        </p:spPr>
        <p:txBody>
          <a:bodyPr/>
          <a:lstStyle/>
          <a:p>
            <a:r>
              <a:t>Slide bullet text</a:t>
            </a:r>
          </a:p>
          <a:p>
            <a:pPr lvl="1"/>
            <a:endParaRPr/>
          </a:p>
          <a:p>
            <a:pPr lvl="2"/>
            <a:endParaRPr/>
          </a:p>
          <a:p>
            <a:pPr lvl="3"/>
            <a:endParaRPr/>
          </a:p>
          <a:p>
            <a:pPr lvl="4"/>
            <a:endParaRPr/>
          </a:p>
        </p:txBody>
      </p:sp>
      <p:sp>
        <p:nvSpPr>
          <p:cNvPr id="63" name="Large rock formation under dark clouds with a dirt road in the foreground"/>
          <p:cNvSpPr>
            <a:spLocks noGrp="1"/>
          </p:cNvSpPr>
          <p:nvPr>
            <p:ph type="pic" idx="22"/>
          </p:nvPr>
        </p:nvSpPr>
        <p:spPr>
          <a:xfrm>
            <a:off x="2392575" y="473943"/>
            <a:ext cx="8448675" cy="4197552"/>
          </a:xfrm>
          <a:prstGeom prst="rect">
            <a:avLst/>
          </a:prstGeom>
        </p:spPr>
        <p:txBody>
          <a:bodyPr lIns="91439" tIns="45719" rIns="91439" bIns="45719">
            <a:noAutofit/>
          </a:bodyPr>
          <a:lstStyle/>
          <a:p>
            <a:endParaRP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626343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452436" y="1700213"/>
            <a:ext cx="8239127" cy="1743075"/>
          </a:xfrm>
          <a:prstGeom prst="rect">
            <a:avLst/>
          </a:prstGeom>
        </p:spPr>
        <p:txBody>
          <a:bodyPr anchor="ctr"/>
          <a:lstStyle>
            <a:lvl1pPr>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1pPr>
          </a:lstStyle>
          <a:p>
            <a:r>
              <a:rPr dirty="0"/>
              <a:t>Section Title</a:t>
            </a:r>
          </a:p>
        </p:txBody>
      </p:sp>
      <p:sp>
        <p:nvSpPr>
          <p:cNvPr id="72" name="Slide Number"/>
          <p:cNvSpPr txBox="1">
            <a:spLocks noGrp="1"/>
          </p:cNvSpPr>
          <p:nvPr>
            <p:ph type="sldNum" sz="quarter" idx="2"/>
          </p:nvPr>
        </p:nvSpPr>
        <p:spPr>
          <a:xfrm>
            <a:off x="4500563" y="4840970"/>
            <a:ext cx="195566" cy="20646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552254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452438" y="357188"/>
            <a:ext cx="8239125" cy="538106"/>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452438" y="842236"/>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947766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452438" y="357187"/>
            <a:ext cx="8239125" cy="538163"/>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452438" y="842236"/>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309563">
              <a:lnSpc>
                <a:spcPct val="100000"/>
              </a:lnSpc>
              <a:spcBef>
                <a:spcPts val="675"/>
              </a:spcBef>
              <a:buSzTx/>
              <a:buNone/>
              <a:defRPr sz="2063" spc="-21"/>
            </a:lvl1pPr>
            <a:lvl2pPr marL="0" indent="171450" defTabSz="309563">
              <a:lnSpc>
                <a:spcPct val="100000"/>
              </a:lnSpc>
              <a:spcBef>
                <a:spcPts val="675"/>
              </a:spcBef>
              <a:buSzTx/>
              <a:buNone/>
              <a:defRPr sz="2063" spc="-21"/>
            </a:lvl2pPr>
            <a:lvl3pPr marL="0" indent="342900" defTabSz="309563">
              <a:lnSpc>
                <a:spcPct val="100000"/>
              </a:lnSpc>
              <a:spcBef>
                <a:spcPts val="675"/>
              </a:spcBef>
              <a:buSzTx/>
              <a:buNone/>
              <a:defRPr sz="2063" spc="-21"/>
            </a:lvl3pPr>
            <a:lvl4pPr marL="0" indent="514350" defTabSz="309563">
              <a:lnSpc>
                <a:spcPct val="100000"/>
              </a:lnSpc>
              <a:spcBef>
                <a:spcPts val="675"/>
              </a:spcBef>
              <a:buSzTx/>
              <a:buNone/>
              <a:defRPr sz="2063" spc="-21"/>
            </a:lvl4pPr>
            <a:lvl5pPr marL="0" indent="685800" defTabSz="309563">
              <a:lnSpc>
                <a:spcPct val="100000"/>
              </a:lnSpc>
              <a:spcBef>
                <a:spcPts val="675"/>
              </a:spcBef>
              <a:buSzTx/>
              <a:buNone/>
              <a:defRPr sz="2063" spc="-21"/>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029283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452438" y="1845316"/>
            <a:ext cx="8239125" cy="1452868"/>
          </a:xfrm>
          <a:prstGeom prst="rect">
            <a:avLst/>
          </a:prstGeom>
        </p:spPr>
        <p:txBody>
          <a:bodyPr anchor="ctr"/>
          <a:lstStyle>
            <a:lvl1pPr marL="0" indent="0" algn="ctr">
              <a:lnSpc>
                <a:spcPct val="80000"/>
              </a:lnSpc>
              <a:spcBef>
                <a:spcPts val="0"/>
              </a:spcBef>
              <a:buSzTx/>
              <a:buNone/>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1pPr>
            <a:lvl2pPr marL="0" indent="171450" algn="ctr">
              <a:lnSpc>
                <a:spcPct val="80000"/>
              </a:lnSpc>
              <a:spcBef>
                <a:spcPts val="0"/>
              </a:spcBef>
              <a:buSzTx/>
              <a:buNone/>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2pPr>
            <a:lvl3pPr marL="0" indent="342900" algn="ctr">
              <a:lnSpc>
                <a:spcPct val="80000"/>
              </a:lnSpc>
              <a:spcBef>
                <a:spcPts val="0"/>
              </a:spcBef>
              <a:buSzTx/>
              <a:buNone/>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3pPr>
            <a:lvl4pPr marL="0" indent="514350" algn="ctr">
              <a:lnSpc>
                <a:spcPct val="80000"/>
              </a:lnSpc>
              <a:spcBef>
                <a:spcPts val="0"/>
              </a:spcBef>
              <a:buSzTx/>
              <a:buNone/>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4pPr>
            <a:lvl5pPr marL="0" indent="685800" algn="ctr">
              <a:lnSpc>
                <a:spcPct val="80000"/>
              </a:lnSpc>
              <a:spcBef>
                <a:spcPts val="0"/>
              </a:spcBef>
              <a:buSzTx/>
              <a:buNone/>
              <a:defRPr sz="4350" b="0" i="0" spc="-87">
                <a:latin typeface="Helvetica Neue" panose="02000503000000020004" pitchFamily="2" charset="0"/>
                <a:ea typeface="Helvetica Neue" panose="02000503000000020004" pitchFamily="2" charset="0"/>
                <a:cs typeface="Helvetica Neue" panose="02000503000000020004" pitchFamily="2" charset="0"/>
                <a:sym typeface="Helvetica Neue Medium"/>
              </a:defRPr>
            </a:lvl5pPr>
          </a:lstStyle>
          <a:p>
            <a:r>
              <a:rPr dirty="0"/>
              <a:t>Statement</a:t>
            </a:r>
          </a:p>
          <a:p>
            <a:pPr lvl="1"/>
            <a:endParaRPr dirty="0"/>
          </a:p>
          <a:p>
            <a:pPr lvl="2"/>
            <a:endParaRPr dirty="0"/>
          </a:p>
          <a:p>
            <a:pPr lvl="3"/>
            <a:endParaRPr dirty="0"/>
          </a:p>
          <a:p>
            <a:pPr lvl="4"/>
            <a:endParaRPr dirty="0"/>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2255153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452438" y="3098317"/>
            <a:ext cx="8239125" cy="350543"/>
          </a:xfrm>
          <a:prstGeom prst="rect">
            <a:avLst/>
          </a:prstGeom>
        </p:spPr>
        <p:txBody>
          <a:bodyPr lIns="45719" tIns="45719" rIns="45719" bIns="45719"/>
          <a:lstStyle>
            <a:lvl1pPr marL="0" indent="0" algn="ctr" defTabSz="309563">
              <a:lnSpc>
                <a:spcPct val="100000"/>
              </a:lnSpc>
              <a:spcBef>
                <a:spcPts val="0"/>
              </a:spcBef>
              <a:buSzTx/>
              <a:buNone/>
              <a:defRPr sz="2063" b="1"/>
            </a:lvl1pPr>
          </a:lstStyle>
          <a:p>
            <a:r>
              <a:t>Fact information</a:t>
            </a:r>
          </a:p>
        </p:txBody>
      </p:sp>
      <p:sp>
        <p:nvSpPr>
          <p:cNvPr id="107" name="Body Level One…"/>
          <p:cNvSpPr txBox="1">
            <a:spLocks noGrp="1"/>
          </p:cNvSpPr>
          <p:nvPr>
            <p:ph type="body" idx="1" hasCustomPrompt="1"/>
          </p:nvPr>
        </p:nvSpPr>
        <p:spPr>
          <a:xfrm>
            <a:off x="452438" y="350722"/>
            <a:ext cx="8239125" cy="2759649"/>
          </a:xfrm>
          <a:prstGeom prst="rect">
            <a:avLst/>
          </a:prstGeom>
        </p:spPr>
        <p:txBody>
          <a:bodyPr anchor="b"/>
          <a:lstStyle>
            <a:lvl1pPr marL="0" indent="0" algn="ctr">
              <a:lnSpc>
                <a:spcPct val="80000"/>
              </a:lnSpc>
              <a:spcBef>
                <a:spcPts val="0"/>
              </a:spcBef>
              <a:buSzTx/>
              <a:buNone/>
              <a:defRPr sz="9375" b="1" spc="-94"/>
            </a:lvl1pPr>
            <a:lvl2pPr marL="0" indent="171450" algn="ctr">
              <a:lnSpc>
                <a:spcPct val="80000"/>
              </a:lnSpc>
              <a:spcBef>
                <a:spcPts val="0"/>
              </a:spcBef>
              <a:buSzTx/>
              <a:buNone/>
              <a:defRPr sz="9375" b="1" spc="-94"/>
            </a:lvl2pPr>
            <a:lvl3pPr marL="0" indent="342900" algn="ctr">
              <a:lnSpc>
                <a:spcPct val="80000"/>
              </a:lnSpc>
              <a:spcBef>
                <a:spcPts val="0"/>
              </a:spcBef>
              <a:buSzTx/>
              <a:buNone/>
              <a:defRPr sz="9375" b="1" spc="-94"/>
            </a:lvl3pPr>
            <a:lvl4pPr marL="0" indent="514350" algn="ctr">
              <a:lnSpc>
                <a:spcPct val="80000"/>
              </a:lnSpc>
              <a:spcBef>
                <a:spcPts val="0"/>
              </a:spcBef>
              <a:buSzTx/>
              <a:buNone/>
              <a:defRPr sz="9375" b="1" spc="-94"/>
            </a:lvl4pPr>
            <a:lvl5pPr marL="0" indent="685800" algn="ctr">
              <a:lnSpc>
                <a:spcPct val="80000"/>
              </a:lnSpc>
              <a:spcBef>
                <a:spcPts val="0"/>
              </a:spcBef>
              <a:buSzTx/>
              <a:buNone/>
              <a:defRPr sz="9375" b="1" spc="-94"/>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93615822"/>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930309" y="4003295"/>
            <a:ext cx="7555970" cy="238867"/>
          </a:xfrm>
          <a:prstGeom prst="rect">
            <a:avLst/>
          </a:prstGeom>
        </p:spPr>
        <p:txBody>
          <a:bodyPr lIns="45719" tIns="45719" rIns="45719" bIns="45719"/>
          <a:lstStyle>
            <a:lvl1pPr marL="0" indent="0" defTabSz="309563">
              <a:lnSpc>
                <a:spcPct val="100000"/>
              </a:lnSpc>
              <a:spcBef>
                <a:spcPts val="0"/>
              </a:spcBef>
              <a:buSzTx/>
              <a:buNone/>
              <a:defRPr sz="1350" b="1"/>
            </a:lvl1pPr>
          </a:lstStyle>
          <a:p>
            <a:r>
              <a:t>Attribution</a:t>
            </a:r>
          </a:p>
        </p:txBody>
      </p:sp>
      <p:sp>
        <p:nvSpPr>
          <p:cNvPr id="116" name="Body Level One…"/>
          <p:cNvSpPr txBox="1">
            <a:spLocks noGrp="1"/>
          </p:cNvSpPr>
          <p:nvPr>
            <p:ph type="body" sz="half" idx="1" hasCustomPrompt="1"/>
          </p:nvPr>
        </p:nvSpPr>
        <p:spPr>
          <a:xfrm>
            <a:off x="657721" y="1852448"/>
            <a:ext cx="7828558" cy="1438605"/>
          </a:xfrm>
          <a:prstGeom prst="rect">
            <a:avLst/>
          </a:prstGeom>
        </p:spPr>
        <p:txBody>
          <a:bodyPr anchor="ctr"/>
          <a:lstStyle>
            <a:lvl1pPr marL="239596" indent="-176213">
              <a:spcBef>
                <a:spcPts val="0"/>
              </a:spcBef>
              <a:buSzTx/>
              <a:buNone/>
              <a:defRPr sz="3188" b="0" i="0" spc="-64">
                <a:latin typeface="Helvetica Neue" panose="02000503000000020004" pitchFamily="2" charset="0"/>
                <a:ea typeface="Helvetica Neue" panose="02000503000000020004" pitchFamily="2" charset="0"/>
                <a:cs typeface="Helvetica Neue" panose="02000503000000020004" pitchFamily="2" charset="0"/>
                <a:sym typeface="Helvetica Neue Medium"/>
              </a:defRPr>
            </a:lvl1pPr>
            <a:lvl2pPr marL="239596" indent="-4763">
              <a:spcBef>
                <a:spcPts val="0"/>
              </a:spcBef>
              <a:buSzTx/>
              <a:buNone/>
              <a:defRPr sz="3188" b="0" i="0" spc="-64">
                <a:latin typeface="Helvetica Neue" panose="02000503000000020004" pitchFamily="2" charset="0"/>
                <a:ea typeface="Helvetica Neue" panose="02000503000000020004" pitchFamily="2" charset="0"/>
                <a:cs typeface="Helvetica Neue" panose="02000503000000020004" pitchFamily="2" charset="0"/>
                <a:sym typeface="Helvetica Neue Medium"/>
              </a:defRPr>
            </a:lvl2pPr>
            <a:lvl3pPr marL="239596" indent="166688">
              <a:spcBef>
                <a:spcPts val="0"/>
              </a:spcBef>
              <a:buSzTx/>
              <a:buNone/>
              <a:defRPr sz="3188" b="0" i="0" spc="-64">
                <a:latin typeface="Helvetica Neue" panose="02000503000000020004" pitchFamily="2" charset="0"/>
                <a:ea typeface="Helvetica Neue" panose="02000503000000020004" pitchFamily="2" charset="0"/>
                <a:cs typeface="Helvetica Neue" panose="02000503000000020004" pitchFamily="2" charset="0"/>
                <a:sym typeface="Helvetica Neue Medium"/>
              </a:defRPr>
            </a:lvl3pPr>
            <a:lvl4pPr marL="239596" indent="338138">
              <a:spcBef>
                <a:spcPts val="0"/>
              </a:spcBef>
              <a:buSzTx/>
              <a:buNone/>
              <a:defRPr sz="3188" b="0" i="0" spc="-64">
                <a:latin typeface="Helvetica Neue" panose="02000503000000020004" pitchFamily="2" charset="0"/>
                <a:ea typeface="Helvetica Neue" panose="02000503000000020004" pitchFamily="2" charset="0"/>
                <a:cs typeface="Helvetica Neue" panose="02000503000000020004" pitchFamily="2" charset="0"/>
                <a:sym typeface="Helvetica Neue Medium"/>
              </a:defRPr>
            </a:lvl4pPr>
            <a:lvl5pPr marL="239596" indent="509588">
              <a:spcBef>
                <a:spcPts val="0"/>
              </a:spcBef>
              <a:buSzTx/>
              <a:buNone/>
              <a:defRPr sz="3188" b="0" i="0" spc="-64">
                <a:latin typeface="Helvetica Neue" panose="02000503000000020004" pitchFamily="2" charset="0"/>
                <a:ea typeface="Helvetica Neue" panose="02000503000000020004" pitchFamily="2" charset="0"/>
                <a:cs typeface="Helvetica Neue" panose="02000503000000020004" pitchFamily="2" charset="0"/>
                <a:sym typeface="Helvetica Neue Medium"/>
              </a:defRPr>
            </a:lvl5pPr>
          </a:lstStyle>
          <a:p>
            <a:r>
              <a:rPr dirty="0"/>
              <a:t>“Notable Quote”</a:t>
            </a:r>
          </a:p>
          <a:p>
            <a:pPr lvl="1"/>
            <a:endParaRPr dirty="0"/>
          </a:p>
          <a:p>
            <a:pPr lvl="2"/>
            <a:endParaRPr dirty="0"/>
          </a:p>
          <a:p>
            <a:pPr lvl="3"/>
            <a:endParaRPr dirty="0"/>
          </a:p>
          <a:p>
            <a:pPr lvl="4"/>
            <a:endParaRPr dirty="0"/>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74561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Close-up of wild plants growing between rocks"/>
          <p:cNvSpPr>
            <a:spLocks noGrp="1"/>
          </p:cNvSpPr>
          <p:nvPr>
            <p:ph type="pic" sz="quarter" idx="21"/>
          </p:nvPr>
        </p:nvSpPr>
        <p:spPr>
          <a:xfrm>
            <a:off x="5786438" y="2657029"/>
            <a:ext cx="3048000" cy="2028825"/>
          </a:xfrm>
          <a:prstGeom prst="rect">
            <a:avLst/>
          </a:prstGeom>
        </p:spPr>
        <p:txBody>
          <a:bodyPr lIns="91439" tIns="45719" rIns="91439" bIns="45719">
            <a:noAutofit/>
          </a:bodyPr>
          <a:lstStyle/>
          <a:p>
            <a:endParaRPr/>
          </a:p>
        </p:txBody>
      </p:sp>
      <p:sp>
        <p:nvSpPr>
          <p:cNvPr id="125" name="Large rock formation under dark clouds with a dirt road in the foreground"/>
          <p:cNvSpPr>
            <a:spLocks noGrp="1"/>
          </p:cNvSpPr>
          <p:nvPr>
            <p:ph type="pic" idx="22"/>
          </p:nvPr>
        </p:nvSpPr>
        <p:spPr>
          <a:xfrm>
            <a:off x="-1100137" y="476250"/>
            <a:ext cx="8512175" cy="4229100"/>
          </a:xfrm>
          <a:prstGeom prst="rect">
            <a:avLst/>
          </a:prstGeom>
        </p:spPr>
        <p:txBody>
          <a:bodyPr lIns="91439" tIns="45719" rIns="91439" bIns="45719">
            <a:noAutofit/>
          </a:bodyPr>
          <a:lstStyle/>
          <a:p>
            <a:endParaRPr/>
          </a:p>
        </p:txBody>
      </p:sp>
      <p:sp>
        <p:nvSpPr>
          <p:cNvPr id="126" name="Close-up of a wild plant growing between lava rocks"/>
          <p:cNvSpPr>
            <a:spLocks noGrp="1"/>
          </p:cNvSpPr>
          <p:nvPr>
            <p:ph type="pic" sz="quarter" idx="23"/>
          </p:nvPr>
        </p:nvSpPr>
        <p:spPr>
          <a:xfrm>
            <a:off x="5786438" y="476250"/>
            <a:ext cx="3048000" cy="2028825"/>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607396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waterfall surrounded by a green rocky landscape"/>
          <p:cNvSpPr>
            <a:spLocks noGrp="1"/>
          </p:cNvSpPr>
          <p:nvPr>
            <p:ph type="pic" idx="21"/>
          </p:nvPr>
        </p:nvSpPr>
        <p:spPr>
          <a:xfrm>
            <a:off x="-566738" y="-1395413"/>
            <a:ext cx="10691813" cy="7136341"/>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7669944"/>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936873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E4CE75E1-B270-1347-B799-F130E8B1D001}" type="datetimeFigureOut">
              <a:rPr lang="en-US"/>
              <a:t>7/6/25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9A4132-17FE-525F-F72A-4347C8AE7C11}"/>
              </a:ext>
            </a:extLst>
          </p:cNvPr>
          <p:cNvSpPr>
            <a:spLocks noGrp="1"/>
          </p:cNvSpPr>
          <p:nvPr>
            <p:ph type="subTitle" idx="1" hasCustomPrompt="1"/>
          </p:nvPr>
        </p:nvSpPr>
        <p:spPr>
          <a:xfrm>
            <a:off x="636147" y="3952564"/>
            <a:ext cx="4196068" cy="469106"/>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Project Name | Date | Presenter(s)</a:t>
            </a:r>
          </a:p>
        </p:txBody>
      </p:sp>
      <p:sp>
        <p:nvSpPr>
          <p:cNvPr id="148" name="Title 1">
            <a:extLst>
              <a:ext uri="{FF2B5EF4-FFF2-40B4-BE49-F238E27FC236}">
                <a16:creationId xmlns:a16="http://schemas.microsoft.com/office/drawing/2014/main" id="{94E128CD-5599-D5F5-D510-AE8E007653B8}"/>
              </a:ext>
            </a:extLst>
          </p:cNvPr>
          <p:cNvSpPr txBox="1">
            <a:spLocks/>
          </p:cNvSpPr>
          <p:nvPr userDrawn="1"/>
        </p:nvSpPr>
        <p:spPr>
          <a:xfrm>
            <a:off x="636147" y="2975265"/>
            <a:ext cx="4196068" cy="71448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GB" sz="4500"/>
              <a:t>Project Close</a:t>
            </a:r>
          </a:p>
        </p:txBody>
      </p:sp>
      <p:sp>
        <p:nvSpPr>
          <p:cNvPr id="150" name="Subtitle 2">
            <a:extLst>
              <a:ext uri="{FF2B5EF4-FFF2-40B4-BE49-F238E27FC236}">
                <a16:creationId xmlns:a16="http://schemas.microsoft.com/office/drawing/2014/main" id="{4C68CD9F-7B55-747A-516B-FF9C73959096}"/>
              </a:ext>
            </a:extLst>
          </p:cNvPr>
          <p:cNvSpPr txBox="1">
            <a:spLocks/>
          </p:cNvSpPr>
          <p:nvPr userDrawn="1"/>
        </p:nvSpPr>
        <p:spPr>
          <a:xfrm>
            <a:off x="636147" y="2614098"/>
            <a:ext cx="4196068" cy="309155"/>
          </a:xfrm>
          <a:prstGeom prst="rect">
            <a:avLst/>
          </a:prstGeom>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Tx/>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800"/>
              <a:t>Science &amp; Exploration </a:t>
            </a:r>
            <a:r>
              <a:rPr lang="en-GB" sz="1800" err="1"/>
              <a:t>Bilaterals</a:t>
            </a:r>
            <a:endParaRPr lang="en-GB" sz="1800"/>
          </a:p>
        </p:txBody>
      </p:sp>
      <p:sp>
        <p:nvSpPr>
          <p:cNvPr id="162" name="Free-form: Shape 161">
            <a:extLst>
              <a:ext uri="{FF2B5EF4-FFF2-40B4-BE49-F238E27FC236}">
                <a16:creationId xmlns:a16="http://schemas.microsoft.com/office/drawing/2014/main" id="{391A46D5-B1A1-58FC-744F-D8764DAF52D3}"/>
              </a:ext>
            </a:extLst>
          </p:cNvPr>
          <p:cNvSpPr/>
          <p:nvPr userDrawn="1"/>
        </p:nvSpPr>
        <p:spPr>
          <a:xfrm>
            <a:off x="5340075" y="3242211"/>
            <a:ext cx="3803926" cy="1901289"/>
          </a:xfrm>
          <a:custGeom>
            <a:avLst/>
            <a:gdLst>
              <a:gd name="connsiteX0" fmla="*/ 973115 w 5071901"/>
              <a:gd name="connsiteY0" fmla="*/ 0 h 2535052"/>
              <a:gd name="connsiteX1" fmla="*/ 5071901 w 5071901"/>
              <a:gd name="connsiteY1" fmla="*/ 1573377 h 2535052"/>
              <a:gd name="connsiteX2" fmla="*/ 5071901 w 5071901"/>
              <a:gd name="connsiteY2" fmla="*/ 2535052 h 2535052"/>
              <a:gd name="connsiteX3" fmla="*/ 0 w 5071901"/>
              <a:gd name="connsiteY3" fmla="*/ 2535052 h 2535052"/>
            </a:gdLst>
            <a:ahLst/>
            <a:cxnLst>
              <a:cxn ang="0">
                <a:pos x="connsiteX0" y="connsiteY0"/>
              </a:cxn>
              <a:cxn ang="0">
                <a:pos x="connsiteX1" y="connsiteY1"/>
              </a:cxn>
              <a:cxn ang="0">
                <a:pos x="connsiteX2" y="connsiteY2"/>
              </a:cxn>
              <a:cxn ang="0">
                <a:pos x="connsiteX3" y="connsiteY3"/>
              </a:cxn>
            </a:cxnLst>
            <a:rect l="l" t="t" r="r" b="b"/>
            <a:pathLst>
              <a:path w="5071901" h="2535052">
                <a:moveTo>
                  <a:pt x="973115" y="0"/>
                </a:moveTo>
                <a:lnTo>
                  <a:pt x="5071901" y="1573377"/>
                </a:lnTo>
                <a:lnTo>
                  <a:pt x="5071901" y="2535052"/>
                </a:lnTo>
                <a:lnTo>
                  <a:pt x="0" y="2535052"/>
                </a:lnTo>
                <a:close/>
              </a:path>
            </a:pathLst>
          </a:custGeom>
          <a:blipFill dpi="0" rotWithShape="1">
            <a:blip r:embed="rId2">
              <a:extLst>
                <a:ext uri="{28A0092B-C50C-407E-A947-70E740481C1C}">
                  <a14:useLocalDpi xmlns:a14="http://schemas.microsoft.com/office/drawing/2010/main" val="0"/>
                </a:ext>
              </a:extLst>
            </a:blip>
            <a:srcRect/>
            <a:stretch>
              <a:fillRect l="-30019" t="-57890" r="-63668" b="-5728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5" name="Free-form: Shape 164">
            <a:extLst>
              <a:ext uri="{FF2B5EF4-FFF2-40B4-BE49-F238E27FC236}">
                <a16:creationId xmlns:a16="http://schemas.microsoft.com/office/drawing/2014/main" id="{9ADAA69D-5828-884B-0D99-2D1E3913B82D}"/>
              </a:ext>
            </a:extLst>
          </p:cNvPr>
          <p:cNvSpPr/>
          <p:nvPr userDrawn="1"/>
        </p:nvSpPr>
        <p:spPr>
          <a:xfrm>
            <a:off x="6180702" y="0"/>
            <a:ext cx="2963299" cy="4091096"/>
          </a:xfrm>
          <a:custGeom>
            <a:avLst/>
            <a:gdLst>
              <a:gd name="connsiteX0" fmla="*/ 1511703 w 3951065"/>
              <a:gd name="connsiteY0" fmla="*/ 0 h 5454794"/>
              <a:gd name="connsiteX1" fmla="*/ 3951065 w 3951065"/>
              <a:gd name="connsiteY1" fmla="*/ 0 h 5454794"/>
              <a:gd name="connsiteX2" fmla="*/ 3951065 w 3951065"/>
              <a:gd name="connsiteY2" fmla="*/ 5454794 h 5454794"/>
              <a:gd name="connsiteX3" fmla="*/ 0 w 3951065"/>
              <a:gd name="connsiteY3" fmla="*/ 3938122 h 5454794"/>
            </a:gdLst>
            <a:ahLst/>
            <a:cxnLst>
              <a:cxn ang="0">
                <a:pos x="connsiteX0" y="connsiteY0"/>
              </a:cxn>
              <a:cxn ang="0">
                <a:pos x="connsiteX1" y="connsiteY1"/>
              </a:cxn>
              <a:cxn ang="0">
                <a:pos x="connsiteX2" y="connsiteY2"/>
              </a:cxn>
              <a:cxn ang="0">
                <a:pos x="connsiteX3" y="connsiteY3"/>
              </a:cxn>
            </a:cxnLst>
            <a:rect l="l" t="t" r="r" b="b"/>
            <a:pathLst>
              <a:path w="3951065" h="5454794">
                <a:moveTo>
                  <a:pt x="1511703" y="0"/>
                </a:moveTo>
                <a:lnTo>
                  <a:pt x="3951065" y="0"/>
                </a:lnTo>
                <a:lnTo>
                  <a:pt x="3951065" y="5454794"/>
                </a:lnTo>
                <a:lnTo>
                  <a:pt x="0" y="3938122"/>
                </a:lnTo>
                <a:close/>
              </a:path>
            </a:pathLst>
          </a:custGeom>
          <a:blipFill dpi="0" rotWithShape="1">
            <a:blip r:embed="rId3">
              <a:extLst>
                <a:ext uri="{28A0092B-C50C-407E-A947-70E740481C1C}">
                  <a14:useLocalDpi xmlns:a14="http://schemas.microsoft.com/office/drawing/2010/main" val="0"/>
                </a:ext>
              </a:extLst>
            </a:blip>
            <a:srcRect/>
            <a:stretch>
              <a:fillRect b="-1105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8" name="Free-form: Shape 167">
            <a:extLst>
              <a:ext uri="{FF2B5EF4-FFF2-40B4-BE49-F238E27FC236}">
                <a16:creationId xmlns:a16="http://schemas.microsoft.com/office/drawing/2014/main" id="{714D29BB-5836-3CC1-3790-E8622F17B976}"/>
              </a:ext>
            </a:extLst>
          </p:cNvPr>
          <p:cNvSpPr/>
          <p:nvPr userDrawn="1"/>
        </p:nvSpPr>
        <p:spPr>
          <a:xfrm>
            <a:off x="0" y="0"/>
            <a:ext cx="6983331" cy="2842802"/>
          </a:xfrm>
          <a:custGeom>
            <a:avLst/>
            <a:gdLst>
              <a:gd name="connsiteX0" fmla="*/ 0 w 9311108"/>
              <a:gd name="connsiteY0" fmla="*/ 0 h 3790402"/>
              <a:gd name="connsiteX1" fmla="*/ 9311108 w 9311108"/>
              <a:gd name="connsiteY1" fmla="*/ 0 h 3790402"/>
              <a:gd name="connsiteX2" fmla="*/ 7856109 w 9311108"/>
              <a:gd name="connsiteY2" fmla="*/ 3790402 h 3790402"/>
              <a:gd name="connsiteX3" fmla="*/ 0 w 9311108"/>
              <a:gd name="connsiteY3" fmla="*/ 774724 h 3790402"/>
            </a:gdLst>
            <a:ahLst/>
            <a:cxnLst>
              <a:cxn ang="0">
                <a:pos x="connsiteX0" y="connsiteY0"/>
              </a:cxn>
              <a:cxn ang="0">
                <a:pos x="connsiteX1" y="connsiteY1"/>
              </a:cxn>
              <a:cxn ang="0">
                <a:pos x="connsiteX2" y="connsiteY2"/>
              </a:cxn>
              <a:cxn ang="0">
                <a:pos x="connsiteX3" y="connsiteY3"/>
              </a:cxn>
            </a:cxnLst>
            <a:rect l="l" t="t" r="r" b="b"/>
            <a:pathLst>
              <a:path w="9311108" h="3790402">
                <a:moveTo>
                  <a:pt x="0" y="0"/>
                </a:moveTo>
                <a:lnTo>
                  <a:pt x="9311108" y="0"/>
                </a:lnTo>
                <a:lnTo>
                  <a:pt x="7856109" y="3790402"/>
                </a:lnTo>
                <a:lnTo>
                  <a:pt x="0" y="774724"/>
                </a:lnTo>
                <a:close/>
              </a:path>
            </a:pathLst>
          </a:custGeom>
          <a:blipFill dpi="0" rotWithShape="1">
            <a:blip r:embed="rId4">
              <a:extLst>
                <a:ext uri="{28A0092B-C50C-407E-A947-70E740481C1C}">
                  <a14:useLocalDpi xmlns:a14="http://schemas.microsoft.com/office/drawing/2010/main" val="0"/>
                </a:ext>
              </a:extLst>
            </a:blip>
            <a:srcRect/>
            <a:stretch>
              <a:fillRect t="-36141" b="-2133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pic>
        <p:nvPicPr>
          <p:cNvPr id="174" name="Picture 173" descr="A red and blue logo&#10;&#10;Description automatically generated">
            <a:extLst>
              <a:ext uri="{FF2B5EF4-FFF2-40B4-BE49-F238E27FC236}">
                <a16:creationId xmlns:a16="http://schemas.microsoft.com/office/drawing/2014/main" id="{84EBDCF8-ED8D-0E9B-71F3-AEDE85C417D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065" t="27032" r="2691" b="26759"/>
          <a:stretch/>
        </p:blipFill>
        <p:spPr>
          <a:xfrm>
            <a:off x="636147" y="2012335"/>
            <a:ext cx="1608947" cy="448688"/>
          </a:xfrm>
          <a:prstGeom prst="rect">
            <a:avLst/>
          </a:prstGeom>
        </p:spPr>
      </p:pic>
      <p:sp>
        <p:nvSpPr>
          <p:cNvPr id="178" name="Free-form: Shape 177">
            <a:extLst>
              <a:ext uri="{FF2B5EF4-FFF2-40B4-BE49-F238E27FC236}">
                <a16:creationId xmlns:a16="http://schemas.microsoft.com/office/drawing/2014/main" id="{D8955AF9-51D6-E57C-B59C-413EAC1898A3}"/>
              </a:ext>
            </a:extLst>
          </p:cNvPr>
          <p:cNvSpPr/>
          <p:nvPr userDrawn="1"/>
        </p:nvSpPr>
        <p:spPr>
          <a:xfrm>
            <a:off x="636147" y="3785076"/>
            <a:ext cx="4178068" cy="57726"/>
          </a:xfrm>
          <a:custGeom>
            <a:avLst/>
            <a:gdLst>
              <a:gd name="connsiteX0" fmla="*/ 5565224 w 5570757"/>
              <a:gd name="connsiteY0" fmla="*/ 0 h 76968"/>
              <a:gd name="connsiteX1" fmla="*/ 5570757 w 5570757"/>
              <a:gd name="connsiteY1" fmla="*/ 0 h 76968"/>
              <a:gd name="connsiteX2" fmla="*/ 5541212 w 5570757"/>
              <a:gd name="connsiteY2" fmla="*/ 76968 h 76968"/>
              <a:gd name="connsiteX3" fmla="*/ 5535679 w 5570757"/>
              <a:gd name="connsiteY3" fmla="*/ 76968 h 76968"/>
              <a:gd name="connsiteX4" fmla="*/ 5438759 w 5570757"/>
              <a:gd name="connsiteY4" fmla="*/ 0 h 76968"/>
              <a:gd name="connsiteX5" fmla="*/ 5449826 w 5570757"/>
              <a:gd name="connsiteY5" fmla="*/ 0 h 76968"/>
              <a:gd name="connsiteX6" fmla="*/ 5420281 w 5570757"/>
              <a:gd name="connsiteY6" fmla="*/ 76968 h 76968"/>
              <a:gd name="connsiteX7" fmla="*/ 5409214 w 5570757"/>
              <a:gd name="connsiteY7" fmla="*/ 76968 h 76968"/>
              <a:gd name="connsiteX8" fmla="*/ 5312295 w 5570757"/>
              <a:gd name="connsiteY8" fmla="*/ 0 h 76968"/>
              <a:gd name="connsiteX9" fmla="*/ 5328894 w 5570757"/>
              <a:gd name="connsiteY9" fmla="*/ 0 h 76968"/>
              <a:gd name="connsiteX10" fmla="*/ 5299349 w 5570757"/>
              <a:gd name="connsiteY10" fmla="*/ 76968 h 76968"/>
              <a:gd name="connsiteX11" fmla="*/ 5282750 w 5570757"/>
              <a:gd name="connsiteY11" fmla="*/ 76968 h 76968"/>
              <a:gd name="connsiteX12" fmla="*/ 5185831 w 5570757"/>
              <a:gd name="connsiteY12" fmla="*/ 0 h 76968"/>
              <a:gd name="connsiteX13" fmla="*/ 5207964 w 5570757"/>
              <a:gd name="connsiteY13" fmla="*/ 0 h 76968"/>
              <a:gd name="connsiteX14" fmla="*/ 5178419 w 5570757"/>
              <a:gd name="connsiteY14" fmla="*/ 76968 h 76968"/>
              <a:gd name="connsiteX15" fmla="*/ 5156286 w 5570757"/>
              <a:gd name="connsiteY15" fmla="*/ 76968 h 76968"/>
              <a:gd name="connsiteX16" fmla="*/ 5059367 w 5570757"/>
              <a:gd name="connsiteY16" fmla="*/ 0 h 76968"/>
              <a:gd name="connsiteX17" fmla="*/ 5087034 w 5570757"/>
              <a:gd name="connsiteY17" fmla="*/ 0 h 76968"/>
              <a:gd name="connsiteX18" fmla="*/ 5057489 w 5570757"/>
              <a:gd name="connsiteY18" fmla="*/ 76968 h 76968"/>
              <a:gd name="connsiteX19" fmla="*/ 5029822 w 5570757"/>
              <a:gd name="connsiteY19" fmla="*/ 76968 h 76968"/>
              <a:gd name="connsiteX20" fmla="*/ 4932904 w 5570757"/>
              <a:gd name="connsiteY20" fmla="*/ 0 h 76968"/>
              <a:gd name="connsiteX21" fmla="*/ 4966103 w 5570757"/>
              <a:gd name="connsiteY21" fmla="*/ 0 h 76968"/>
              <a:gd name="connsiteX22" fmla="*/ 4936558 w 5570757"/>
              <a:gd name="connsiteY22" fmla="*/ 76968 h 76968"/>
              <a:gd name="connsiteX23" fmla="*/ 4903359 w 5570757"/>
              <a:gd name="connsiteY23" fmla="*/ 76968 h 76968"/>
              <a:gd name="connsiteX24" fmla="*/ 4806440 w 5570757"/>
              <a:gd name="connsiteY24" fmla="*/ 0 h 76968"/>
              <a:gd name="connsiteX25" fmla="*/ 4845173 w 5570757"/>
              <a:gd name="connsiteY25" fmla="*/ 0 h 76968"/>
              <a:gd name="connsiteX26" fmla="*/ 4815628 w 5570757"/>
              <a:gd name="connsiteY26" fmla="*/ 76968 h 76968"/>
              <a:gd name="connsiteX27" fmla="*/ 4776895 w 5570757"/>
              <a:gd name="connsiteY27" fmla="*/ 76968 h 76968"/>
              <a:gd name="connsiteX28" fmla="*/ 4679977 w 5570757"/>
              <a:gd name="connsiteY28" fmla="*/ 0 h 76968"/>
              <a:gd name="connsiteX29" fmla="*/ 4724242 w 5570757"/>
              <a:gd name="connsiteY29" fmla="*/ 0 h 76968"/>
              <a:gd name="connsiteX30" fmla="*/ 4694697 w 5570757"/>
              <a:gd name="connsiteY30" fmla="*/ 76968 h 76968"/>
              <a:gd name="connsiteX31" fmla="*/ 4650432 w 5570757"/>
              <a:gd name="connsiteY31" fmla="*/ 76968 h 76968"/>
              <a:gd name="connsiteX32" fmla="*/ 4553512 w 5570757"/>
              <a:gd name="connsiteY32" fmla="*/ 0 h 76968"/>
              <a:gd name="connsiteX33" fmla="*/ 4603312 w 5570757"/>
              <a:gd name="connsiteY33" fmla="*/ 0 h 76968"/>
              <a:gd name="connsiteX34" fmla="*/ 4573767 w 5570757"/>
              <a:gd name="connsiteY34" fmla="*/ 76968 h 76968"/>
              <a:gd name="connsiteX35" fmla="*/ 4523967 w 5570757"/>
              <a:gd name="connsiteY35" fmla="*/ 76968 h 76968"/>
              <a:gd name="connsiteX36" fmla="*/ 4427049 w 5570757"/>
              <a:gd name="connsiteY36" fmla="*/ 0 h 76968"/>
              <a:gd name="connsiteX37" fmla="*/ 4482381 w 5570757"/>
              <a:gd name="connsiteY37" fmla="*/ 0 h 76968"/>
              <a:gd name="connsiteX38" fmla="*/ 4452836 w 5570757"/>
              <a:gd name="connsiteY38" fmla="*/ 76968 h 76968"/>
              <a:gd name="connsiteX39" fmla="*/ 4397504 w 5570757"/>
              <a:gd name="connsiteY39" fmla="*/ 76968 h 76968"/>
              <a:gd name="connsiteX40" fmla="*/ 4300584 w 5570757"/>
              <a:gd name="connsiteY40" fmla="*/ 0 h 76968"/>
              <a:gd name="connsiteX41" fmla="*/ 4361450 w 5570757"/>
              <a:gd name="connsiteY41" fmla="*/ 0 h 76968"/>
              <a:gd name="connsiteX42" fmla="*/ 4331905 w 5570757"/>
              <a:gd name="connsiteY42" fmla="*/ 76968 h 76968"/>
              <a:gd name="connsiteX43" fmla="*/ 4271039 w 5570757"/>
              <a:gd name="connsiteY43" fmla="*/ 76968 h 76968"/>
              <a:gd name="connsiteX44" fmla="*/ 4174121 w 5570757"/>
              <a:gd name="connsiteY44" fmla="*/ 0 h 76968"/>
              <a:gd name="connsiteX45" fmla="*/ 4240520 w 5570757"/>
              <a:gd name="connsiteY45" fmla="*/ 0 h 76968"/>
              <a:gd name="connsiteX46" fmla="*/ 4210975 w 5570757"/>
              <a:gd name="connsiteY46" fmla="*/ 76968 h 76968"/>
              <a:gd name="connsiteX47" fmla="*/ 4144576 w 5570757"/>
              <a:gd name="connsiteY47" fmla="*/ 76968 h 76968"/>
              <a:gd name="connsiteX48" fmla="*/ 4047658 w 5570757"/>
              <a:gd name="connsiteY48" fmla="*/ 0 h 76968"/>
              <a:gd name="connsiteX49" fmla="*/ 4119590 w 5570757"/>
              <a:gd name="connsiteY49" fmla="*/ 0 h 76968"/>
              <a:gd name="connsiteX50" fmla="*/ 4090045 w 5570757"/>
              <a:gd name="connsiteY50" fmla="*/ 76968 h 76968"/>
              <a:gd name="connsiteX51" fmla="*/ 4018113 w 5570757"/>
              <a:gd name="connsiteY51" fmla="*/ 76968 h 76968"/>
              <a:gd name="connsiteX52" fmla="*/ 3921193 w 5570757"/>
              <a:gd name="connsiteY52" fmla="*/ 0 h 76968"/>
              <a:gd name="connsiteX53" fmla="*/ 3998658 w 5570757"/>
              <a:gd name="connsiteY53" fmla="*/ 0 h 76968"/>
              <a:gd name="connsiteX54" fmla="*/ 3969113 w 5570757"/>
              <a:gd name="connsiteY54" fmla="*/ 76968 h 76968"/>
              <a:gd name="connsiteX55" fmla="*/ 3891648 w 5570757"/>
              <a:gd name="connsiteY55" fmla="*/ 76968 h 76968"/>
              <a:gd name="connsiteX56" fmla="*/ 0 w 5570757"/>
              <a:gd name="connsiteY56" fmla="*/ 0 h 76968"/>
              <a:gd name="connsiteX57" fmla="*/ 3877729 w 5570757"/>
              <a:gd name="connsiteY57" fmla="*/ 0 h 76968"/>
              <a:gd name="connsiteX58" fmla="*/ 3848184 w 5570757"/>
              <a:gd name="connsiteY58" fmla="*/ 76968 h 76968"/>
              <a:gd name="connsiteX59" fmla="*/ 0 w 5570757"/>
              <a:gd name="connsiteY59" fmla="*/ 76968 h 7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570757" h="76968">
                <a:moveTo>
                  <a:pt x="5565224" y="0"/>
                </a:moveTo>
                <a:lnTo>
                  <a:pt x="5570757" y="0"/>
                </a:lnTo>
                <a:lnTo>
                  <a:pt x="5541212" y="76968"/>
                </a:lnTo>
                <a:lnTo>
                  <a:pt x="5535679" y="76968"/>
                </a:lnTo>
                <a:close/>
                <a:moveTo>
                  <a:pt x="5438759" y="0"/>
                </a:moveTo>
                <a:lnTo>
                  <a:pt x="5449826" y="0"/>
                </a:lnTo>
                <a:lnTo>
                  <a:pt x="5420281" y="76968"/>
                </a:lnTo>
                <a:lnTo>
                  <a:pt x="5409214" y="76968"/>
                </a:lnTo>
                <a:close/>
                <a:moveTo>
                  <a:pt x="5312295" y="0"/>
                </a:moveTo>
                <a:lnTo>
                  <a:pt x="5328894" y="0"/>
                </a:lnTo>
                <a:lnTo>
                  <a:pt x="5299349" y="76968"/>
                </a:lnTo>
                <a:lnTo>
                  <a:pt x="5282750" y="76968"/>
                </a:lnTo>
                <a:close/>
                <a:moveTo>
                  <a:pt x="5185831" y="0"/>
                </a:moveTo>
                <a:lnTo>
                  <a:pt x="5207964" y="0"/>
                </a:lnTo>
                <a:lnTo>
                  <a:pt x="5178419" y="76968"/>
                </a:lnTo>
                <a:lnTo>
                  <a:pt x="5156286" y="76968"/>
                </a:lnTo>
                <a:close/>
                <a:moveTo>
                  <a:pt x="5059367" y="0"/>
                </a:moveTo>
                <a:lnTo>
                  <a:pt x="5087034" y="0"/>
                </a:lnTo>
                <a:lnTo>
                  <a:pt x="5057489" y="76968"/>
                </a:lnTo>
                <a:lnTo>
                  <a:pt x="5029822" y="76968"/>
                </a:lnTo>
                <a:close/>
                <a:moveTo>
                  <a:pt x="4932904" y="0"/>
                </a:moveTo>
                <a:lnTo>
                  <a:pt x="4966103" y="0"/>
                </a:lnTo>
                <a:lnTo>
                  <a:pt x="4936558" y="76968"/>
                </a:lnTo>
                <a:lnTo>
                  <a:pt x="4903359" y="76968"/>
                </a:lnTo>
                <a:close/>
                <a:moveTo>
                  <a:pt x="4806440" y="0"/>
                </a:moveTo>
                <a:lnTo>
                  <a:pt x="4845173" y="0"/>
                </a:lnTo>
                <a:lnTo>
                  <a:pt x="4815628" y="76968"/>
                </a:lnTo>
                <a:lnTo>
                  <a:pt x="4776895" y="76968"/>
                </a:lnTo>
                <a:close/>
                <a:moveTo>
                  <a:pt x="4679977" y="0"/>
                </a:moveTo>
                <a:lnTo>
                  <a:pt x="4724242" y="0"/>
                </a:lnTo>
                <a:lnTo>
                  <a:pt x="4694697" y="76968"/>
                </a:lnTo>
                <a:lnTo>
                  <a:pt x="4650432" y="76968"/>
                </a:lnTo>
                <a:close/>
                <a:moveTo>
                  <a:pt x="4553512" y="0"/>
                </a:moveTo>
                <a:lnTo>
                  <a:pt x="4603312" y="0"/>
                </a:lnTo>
                <a:lnTo>
                  <a:pt x="4573767" y="76968"/>
                </a:lnTo>
                <a:lnTo>
                  <a:pt x="4523967" y="76968"/>
                </a:lnTo>
                <a:close/>
                <a:moveTo>
                  <a:pt x="4427049" y="0"/>
                </a:moveTo>
                <a:lnTo>
                  <a:pt x="4482381" y="0"/>
                </a:lnTo>
                <a:lnTo>
                  <a:pt x="4452836" y="76968"/>
                </a:lnTo>
                <a:lnTo>
                  <a:pt x="4397504" y="76968"/>
                </a:lnTo>
                <a:close/>
                <a:moveTo>
                  <a:pt x="4300584" y="0"/>
                </a:moveTo>
                <a:lnTo>
                  <a:pt x="4361450" y="0"/>
                </a:lnTo>
                <a:lnTo>
                  <a:pt x="4331905" y="76968"/>
                </a:lnTo>
                <a:lnTo>
                  <a:pt x="4271039" y="76968"/>
                </a:lnTo>
                <a:close/>
                <a:moveTo>
                  <a:pt x="4174121" y="0"/>
                </a:moveTo>
                <a:lnTo>
                  <a:pt x="4240520" y="0"/>
                </a:lnTo>
                <a:lnTo>
                  <a:pt x="4210975" y="76968"/>
                </a:lnTo>
                <a:lnTo>
                  <a:pt x="4144576" y="76968"/>
                </a:lnTo>
                <a:close/>
                <a:moveTo>
                  <a:pt x="4047658" y="0"/>
                </a:moveTo>
                <a:lnTo>
                  <a:pt x="4119590" y="0"/>
                </a:lnTo>
                <a:lnTo>
                  <a:pt x="4090045" y="76968"/>
                </a:lnTo>
                <a:lnTo>
                  <a:pt x="4018113" y="76968"/>
                </a:lnTo>
                <a:close/>
                <a:moveTo>
                  <a:pt x="3921193" y="0"/>
                </a:moveTo>
                <a:lnTo>
                  <a:pt x="3998658" y="0"/>
                </a:lnTo>
                <a:lnTo>
                  <a:pt x="3969113" y="76968"/>
                </a:lnTo>
                <a:lnTo>
                  <a:pt x="3891648" y="76968"/>
                </a:lnTo>
                <a:close/>
                <a:moveTo>
                  <a:pt x="0" y="0"/>
                </a:moveTo>
                <a:lnTo>
                  <a:pt x="3877729" y="0"/>
                </a:lnTo>
                <a:lnTo>
                  <a:pt x="3848184" y="76968"/>
                </a:lnTo>
                <a:lnTo>
                  <a:pt x="0" y="7696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Tree>
    <p:extLst>
      <p:ext uri="{BB962C8B-B14F-4D97-AF65-F5344CB8AC3E}">
        <p14:creationId xmlns:p14="http://schemas.microsoft.com/office/powerpoint/2010/main" val="314431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7D455-04AB-44CE-7F91-B62E6731A339}"/>
              </a:ext>
            </a:extLst>
          </p:cNvPr>
          <p:cNvSpPr>
            <a:spLocks noGrp="1"/>
          </p:cNvSpPr>
          <p:nvPr>
            <p:ph type="title"/>
          </p:nvPr>
        </p:nvSpPr>
        <p:spPr>
          <a:xfrm>
            <a:off x="628650" y="476681"/>
            <a:ext cx="7886700" cy="588498"/>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5DC03A4B-B879-860E-E414-F7EEB6A65CA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7A9CF37-7F94-6442-421E-55B3C575CC9B}"/>
              </a:ext>
            </a:extLst>
          </p:cNvPr>
          <p:cNvSpPr>
            <a:spLocks noGrp="1"/>
          </p:cNvSpPr>
          <p:nvPr>
            <p:ph type="dt" sz="half" idx="10"/>
          </p:nvPr>
        </p:nvSpPr>
        <p:spPr/>
        <p:txBody>
          <a:bodyPr/>
          <a:lstStyle>
            <a:lvl1pPr>
              <a:defRPr>
                <a:solidFill>
                  <a:schemeClr val="bg1"/>
                </a:solidFill>
              </a:defRPr>
            </a:lvl1pPr>
          </a:lstStyle>
          <a:p>
            <a:fld id="{20E7E1CA-0B85-4029-BD77-370775284303}" type="datetimeFigureOut">
              <a:rPr lang="en-GB" smtClean="0"/>
              <a:pPr/>
              <a:t>06/07/2025</a:t>
            </a:fld>
            <a:endParaRPr lang="en-GB"/>
          </a:p>
        </p:txBody>
      </p:sp>
      <p:sp>
        <p:nvSpPr>
          <p:cNvPr id="5" name="Footer Placeholder 4">
            <a:extLst>
              <a:ext uri="{FF2B5EF4-FFF2-40B4-BE49-F238E27FC236}">
                <a16:creationId xmlns:a16="http://schemas.microsoft.com/office/drawing/2014/main" id="{E4F6B3E5-A404-558B-A4C2-282ACEEC044C}"/>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F8AD9DF9-524A-97A5-DC34-3DAD3038F4DF}"/>
              </a:ext>
            </a:extLst>
          </p:cNvPr>
          <p:cNvSpPr>
            <a:spLocks noGrp="1"/>
          </p:cNvSpPr>
          <p:nvPr>
            <p:ph type="sldNum" sz="quarter" idx="12"/>
          </p:nvPr>
        </p:nvSpPr>
        <p:spPr/>
        <p:txBody>
          <a:bodyPr/>
          <a:lstStyle>
            <a:lvl1pPr>
              <a:defRPr>
                <a:solidFill>
                  <a:schemeClr val="bg1"/>
                </a:solidFill>
              </a:defRPr>
            </a:lvl1pPr>
          </a:lstStyle>
          <a:p>
            <a:fld id="{A8B622F5-0015-455B-B26F-CD5FED884B59}" type="slidenum">
              <a:rPr lang="en-GB" smtClean="0"/>
              <a:pPr/>
              <a:t>‹#›</a:t>
            </a:fld>
            <a:endParaRPr lang="en-GB"/>
          </a:p>
        </p:txBody>
      </p:sp>
      <p:sp>
        <p:nvSpPr>
          <p:cNvPr id="8" name="Content Placeholder 2">
            <a:extLst>
              <a:ext uri="{FF2B5EF4-FFF2-40B4-BE49-F238E27FC236}">
                <a16:creationId xmlns:a16="http://schemas.microsoft.com/office/drawing/2014/main" id="{6EB2D51C-4B04-982C-CC94-AA9BC5B709F6}"/>
              </a:ext>
            </a:extLst>
          </p:cNvPr>
          <p:cNvSpPr>
            <a:spLocks noGrp="1"/>
          </p:cNvSpPr>
          <p:nvPr>
            <p:ph idx="13"/>
          </p:nvPr>
        </p:nvSpPr>
        <p:spPr>
          <a:xfrm>
            <a:off x="628650" y="1102518"/>
            <a:ext cx="7886700" cy="222250"/>
          </a:xfrm>
        </p:spPr>
        <p:txBody>
          <a:bodyPr>
            <a:noAutofit/>
          </a:bodyPr>
          <a:lstStyle>
            <a:lvl1pPr marL="0" indent="0">
              <a:buFont typeface="Arial" panose="020B0604020202020204" pitchFamily="34" charset="0"/>
              <a:buNone/>
              <a:defRPr sz="1050" i="1"/>
            </a:lvl1pPr>
            <a:lvl2pPr marL="342900" indent="0">
              <a:buNone/>
              <a:defRPr sz="1050" i="1"/>
            </a:lvl2pPr>
            <a:lvl3pPr marL="685800" indent="0">
              <a:buNone/>
              <a:defRPr sz="1050" i="1"/>
            </a:lvl3pPr>
            <a:lvl4pPr marL="1028700" indent="0">
              <a:buNone/>
              <a:defRPr sz="1050" i="1"/>
            </a:lvl4pPr>
            <a:lvl5pPr marL="1371600" indent="0">
              <a:buNone/>
              <a:defRPr sz="1050" i="1"/>
            </a:lvl5pPr>
          </a:lstStyle>
          <a:p>
            <a:pPr lvl="0"/>
            <a:r>
              <a:rPr lang="en-GB"/>
              <a:t>Click to edit Master text styles</a:t>
            </a:r>
          </a:p>
        </p:txBody>
      </p:sp>
    </p:spTree>
    <p:extLst>
      <p:ext uri="{BB962C8B-B14F-4D97-AF65-F5344CB8AC3E}">
        <p14:creationId xmlns:p14="http://schemas.microsoft.com/office/powerpoint/2010/main" val="2581175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and Element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50EBF4-4649-357C-E699-CE558F942C68}"/>
              </a:ext>
            </a:extLst>
          </p:cNvPr>
          <p:cNvPicPr>
            <a:picLocks noChangeAspect="1"/>
          </p:cNvPicPr>
          <p:nvPr userDrawn="1"/>
        </p:nvPicPr>
        <p:blipFill rotWithShape="1">
          <a:blip r:embed="rId2"/>
          <a:srcRect l="52655" r="24030"/>
          <a:stretch/>
        </p:blipFill>
        <p:spPr>
          <a:xfrm>
            <a:off x="21749657" y="-1211875"/>
            <a:ext cx="6274544" cy="5741296"/>
          </a:xfrm>
          <a:prstGeom prst="rect">
            <a:avLst/>
          </a:prstGeom>
        </p:spPr>
      </p:pic>
      <p:sp>
        <p:nvSpPr>
          <p:cNvPr id="215" name="Free-form: Shape 214">
            <a:extLst>
              <a:ext uri="{FF2B5EF4-FFF2-40B4-BE49-F238E27FC236}">
                <a16:creationId xmlns:a16="http://schemas.microsoft.com/office/drawing/2014/main" id="{59A6695C-EDA8-774F-84E9-C2119A097F7E}"/>
              </a:ext>
            </a:extLst>
          </p:cNvPr>
          <p:cNvSpPr/>
          <p:nvPr userDrawn="1"/>
        </p:nvSpPr>
        <p:spPr>
          <a:xfrm>
            <a:off x="7077402" y="347856"/>
            <a:ext cx="5074346" cy="4404388"/>
          </a:xfrm>
          <a:custGeom>
            <a:avLst/>
            <a:gdLst>
              <a:gd name="connsiteX0" fmla="*/ 3382898 w 6765794"/>
              <a:gd name="connsiteY0" fmla="*/ 5731960 h 5872517"/>
              <a:gd name="connsiteX1" fmla="*/ 4054156 w 6765794"/>
              <a:gd name="connsiteY1" fmla="*/ 5858941 h 5872517"/>
              <a:gd name="connsiteX2" fmla="*/ 4084438 w 6765794"/>
              <a:gd name="connsiteY2" fmla="*/ 5872517 h 5872517"/>
              <a:gd name="connsiteX3" fmla="*/ 2681358 w 6765794"/>
              <a:gd name="connsiteY3" fmla="*/ 5872517 h 5872517"/>
              <a:gd name="connsiteX4" fmla="*/ 2711638 w 6765794"/>
              <a:gd name="connsiteY4" fmla="*/ 5858941 h 5872517"/>
              <a:gd name="connsiteX5" fmla="*/ 3382898 w 6765794"/>
              <a:gd name="connsiteY5" fmla="*/ 5731960 h 5872517"/>
              <a:gd name="connsiteX6" fmla="*/ 3382898 w 6765794"/>
              <a:gd name="connsiteY6" fmla="*/ 5184291 h 5872517"/>
              <a:gd name="connsiteX7" fmla="*/ 4821970 w 6765794"/>
              <a:gd name="connsiteY7" fmla="*/ 5780375 h 5872517"/>
              <a:gd name="connsiteX8" fmla="*/ 4905716 w 6765794"/>
              <a:gd name="connsiteY8" fmla="*/ 5872517 h 5872517"/>
              <a:gd name="connsiteX9" fmla="*/ 4347278 w 6765794"/>
              <a:gd name="connsiteY9" fmla="*/ 5872517 h 5872517"/>
              <a:gd name="connsiteX10" fmla="*/ 4258992 w 6765794"/>
              <a:gd name="connsiteY10" fmla="*/ 5822821 h 5872517"/>
              <a:gd name="connsiteX11" fmla="*/ 3382898 w 6765794"/>
              <a:gd name="connsiteY11" fmla="*/ 5615109 h 5872517"/>
              <a:gd name="connsiteX12" fmla="*/ 2506802 w 6765794"/>
              <a:gd name="connsiteY12" fmla="*/ 5822821 h 5872517"/>
              <a:gd name="connsiteX13" fmla="*/ 2418516 w 6765794"/>
              <a:gd name="connsiteY13" fmla="*/ 5872517 h 5872517"/>
              <a:gd name="connsiteX14" fmla="*/ 1860080 w 6765794"/>
              <a:gd name="connsiteY14" fmla="*/ 5872517 h 5872517"/>
              <a:gd name="connsiteX15" fmla="*/ 1943826 w 6765794"/>
              <a:gd name="connsiteY15" fmla="*/ 5780375 h 5872517"/>
              <a:gd name="connsiteX16" fmla="*/ 3382898 w 6765794"/>
              <a:gd name="connsiteY16" fmla="*/ 5184291 h 5872517"/>
              <a:gd name="connsiteX17" fmla="*/ 3382898 w 6765794"/>
              <a:gd name="connsiteY17" fmla="*/ 4722533 h 5872517"/>
              <a:gd name="connsiteX18" fmla="*/ 5111116 w 6765794"/>
              <a:gd name="connsiteY18" fmla="*/ 5537556 h 5872517"/>
              <a:gd name="connsiteX19" fmla="*/ 5199610 w 6765794"/>
              <a:gd name="connsiteY19" fmla="*/ 5655897 h 5872517"/>
              <a:gd name="connsiteX20" fmla="*/ 5074862 w 6765794"/>
              <a:gd name="connsiteY20" fmla="*/ 5872517 h 5872517"/>
              <a:gd name="connsiteX21" fmla="*/ 5047756 w 6765794"/>
              <a:gd name="connsiteY21" fmla="*/ 5872517 h 5872517"/>
              <a:gd name="connsiteX22" fmla="*/ 5035976 w 6765794"/>
              <a:gd name="connsiteY22" fmla="*/ 5856765 h 5872517"/>
              <a:gd name="connsiteX23" fmla="*/ 3382898 w 6765794"/>
              <a:gd name="connsiteY23" fmla="*/ 5077178 h 5872517"/>
              <a:gd name="connsiteX24" fmla="*/ 1729818 w 6765794"/>
              <a:gd name="connsiteY24" fmla="*/ 5856765 h 5872517"/>
              <a:gd name="connsiteX25" fmla="*/ 1718040 w 6765794"/>
              <a:gd name="connsiteY25" fmla="*/ 5872517 h 5872517"/>
              <a:gd name="connsiteX26" fmla="*/ 1690934 w 6765794"/>
              <a:gd name="connsiteY26" fmla="*/ 5872517 h 5872517"/>
              <a:gd name="connsiteX27" fmla="*/ 1566186 w 6765794"/>
              <a:gd name="connsiteY27" fmla="*/ 5655895 h 5872517"/>
              <a:gd name="connsiteX28" fmla="*/ 1654678 w 6765794"/>
              <a:gd name="connsiteY28" fmla="*/ 5537556 h 5872517"/>
              <a:gd name="connsiteX29" fmla="*/ 3382898 w 6765794"/>
              <a:gd name="connsiteY29" fmla="*/ 4722533 h 5872517"/>
              <a:gd name="connsiteX30" fmla="*/ 3382898 w 6765794"/>
              <a:gd name="connsiteY30" fmla="*/ 4170233 h 5872517"/>
              <a:gd name="connsiteX31" fmla="*/ 5409612 w 6765794"/>
              <a:gd name="connsiteY31" fmla="*/ 5247829 h 5872517"/>
              <a:gd name="connsiteX32" fmla="*/ 5422444 w 6765794"/>
              <a:gd name="connsiteY32" fmla="*/ 5268951 h 5872517"/>
              <a:gd name="connsiteX33" fmla="*/ 5252452 w 6765794"/>
              <a:gd name="connsiteY33" fmla="*/ 5564138 h 5872517"/>
              <a:gd name="connsiteX34" fmla="*/ 5186256 w 6765794"/>
              <a:gd name="connsiteY34" fmla="*/ 5475616 h 5872517"/>
              <a:gd name="connsiteX35" fmla="*/ 3382898 w 6765794"/>
              <a:gd name="connsiteY35" fmla="*/ 4625157 h 5872517"/>
              <a:gd name="connsiteX36" fmla="*/ 1579538 w 6765794"/>
              <a:gd name="connsiteY36" fmla="*/ 5475616 h 5872517"/>
              <a:gd name="connsiteX37" fmla="*/ 1513344 w 6765794"/>
              <a:gd name="connsiteY37" fmla="*/ 5564136 h 5872517"/>
              <a:gd name="connsiteX38" fmla="*/ 1343350 w 6765794"/>
              <a:gd name="connsiteY38" fmla="*/ 5268949 h 5872517"/>
              <a:gd name="connsiteX39" fmla="*/ 1356182 w 6765794"/>
              <a:gd name="connsiteY39" fmla="*/ 5247829 h 5872517"/>
              <a:gd name="connsiteX40" fmla="*/ 3382898 w 6765794"/>
              <a:gd name="connsiteY40" fmla="*/ 4170233 h 5872517"/>
              <a:gd name="connsiteX41" fmla="*/ 3382898 w 6765794"/>
              <a:gd name="connsiteY41" fmla="*/ 3532147 h 5872517"/>
              <a:gd name="connsiteX42" fmla="*/ 5579178 w 6765794"/>
              <a:gd name="connsiteY42" fmla="*/ 4699900 h 5872517"/>
              <a:gd name="connsiteX43" fmla="*/ 5666948 w 6765794"/>
              <a:gd name="connsiteY43" fmla="*/ 4844375 h 5872517"/>
              <a:gd name="connsiteX44" fmla="*/ 5471290 w 6765794"/>
              <a:gd name="connsiteY44" fmla="*/ 5184130 h 5872517"/>
              <a:gd name="connsiteX45" fmla="*/ 5336536 w 6765794"/>
              <a:gd name="connsiteY45" fmla="*/ 5003925 h 5872517"/>
              <a:gd name="connsiteX46" fmla="*/ 3382898 w 6765794"/>
              <a:gd name="connsiteY46" fmla="*/ 4082594 h 5872517"/>
              <a:gd name="connsiteX47" fmla="*/ 1429258 w 6765794"/>
              <a:gd name="connsiteY47" fmla="*/ 5003925 h 5872517"/>
              <a:gd name="connsiteX48" fmla="*/ 1294504 w 6765794"/>
              <a:gd name="connsiteY48" fmla="*/ 5184128 h 5872517"/>
              <a:gd name="connsiteX49" fmla="*/ 1098846 w 6765794"/>
              <a:gd name="connsiteY49" fmla="*/ 4844375 h 5872517"/>
              <a:gd name="connsiteX50" fmla="*/ 1186618 w 6765794"/>
              <a:gd name="connsiteY50" fmla="*/ 4699900 h 5872517"/>
              <a:gd name="connsiteX51" fmla="*/ 3382898 w 6765794"/>
              <a:gd name="connsiteY51" fmla="*/ 3532147 h 5872517"/>
              <a:gd name="connsiteX52" fmla="*/ 3382898 w 6765794"/>
              <a:gd name="connsiteY52" fmla="*/ 2981433 h 5872517"/>
              <a:gd name="connsiteX53" fmla="*/ 5748744 w 6765794"/>
              <a:gd name="connsiteY53" fmla="*/ 4239343 h 5872517"/>
              <a:gd name="connsiteX54" fmla="*/ 5885622 w 6765794"/>
              <a:gd name="connsiteY54" fmla="*/ 4464653 h 5872517"/>
              <a:gd name="connsiteX55" fmla="*/ 5711260 w 6765794"/>
              <a:gd name="connsiteY55" fmla="*/ 4767430 h 5872517"/>
              <a:gd name="connsiteX56" fmla="*/ 5643774 w 6765794"/>
              <a:gd name="connsiteY56" fmla="*/ 4656345 h 5872517"/>
              <a:gd name="connsiteX57" fmla="*/ 3382898 w 6765794"/>
              <a:gd name="connsiteY57" fmla="*/ 3454246 h 5872517"/>
              <a:gd name="connsiteX58" fmla="*/ 1122020 w 6765794"/>
              <a:gd name="connsiteY58" fmla="*/ 4656345 h 5872517"/>
              <a:gd name="connsiteX59" fmla="*/ 1054536 w 6765794"/>
              <a:gd name="connsiteY59" fmla="*/ 4767429 h 5872517"/>
              <a:gd name="connsiteX60" fmla="*/ 880172 w 6765794"/>
              <a:gd name="connsiteY60" fmla="*/ 4464652 h 5872517"/>
              <a:gd name="connsiteX61" fmla="*/ 1017052 w 6765794"/>
              <a:gd name="connsiteY61" fmla="*/ 4239343 h 5872517"/>
              <a:gd name="connsiteX62" fmla="*/ 3382898 w 6765794"/>
              <a:gd name="connsiteY62" fmla="*/ 2981433 h 5872517"/>
              <a:gd name="connsiteX63" fmla="*/ 6735876 w 6765794"/>
              <a:gd name="connsiteY63" fmla="*/ 2884308 h 5872517"/>
              <a:gd name="connsiteX64" fmla="*/ 6765794 w 6765794"/>
              <a:gd name="connsiteY64" fmla="*/ 2936259 h 5872517"/>
              <a:gd name="connsiteX65" fmla="*/ 6762192 w 6765794"/>
              <a:gd name="connsiteY65" fmla="*/ 2942515 h 5872517"/>
              <a:gd name="connsiteX66" fmla="*/ 29921 w 6765794"/>
              <a:gd name="connsiteY66" fmla="*/ 2884302 h 5872517"/>
              <a:gd name="connsiteX67" fmla="*/ 3603 w 6765794"/>
              <a:gd name="connsiteY67" fmla="*/ 2942516 h 5872517"/>
              <a:gd name="connsiteX68" fmla="*/ 0 w 6765794"/>
              <a:gd name="connsiteY68" fmla="*/ 2936259 h 5872517"/>
              <a:gd name="connsiteX69" fmla="*/ 3382898 w 6765794"/>
              <a:gd name="connsiteY69" fmla="*/ 2430714 h 5872517"/>
              <a:gd name="connsiteX70" fmla="*/ 6071464 w 6765794"/>
              <a:gd name="connsiteY70" fmla="*/ 4030882 h 5872517"/>
              <a:gd name="connsiteX71" fmla="*/ 6100596 w 6765794"/>
              <a:gd name="connsiteY71" fmla="*/ 4091357 h 5872517"/>
              <a:gd name="connsiteX72" fmla="*/ 5924396 w 6765794"/>
              <a:gd name="connsiteY72" fmla="*/ 4397325 h 5872517"/>
              <a:gd name="connsiteX73" fmla="*/ 5805266 w 6765794"/>
              <a:gd name="connsiteY73" fmla="*/ 4201232 h 5872517"/>
              <a:gd name="connsiteX74" fmla="*/ 3382898 w 6765794"/>
              <a:gd name="connsiteY74" fmla="*/ 2913270 h 5872517"/>
              <a:gd name="connsiteX75" fmla="*/ 960528 w 6765794"/>
              <a:gd name="connsiteY75" fmla="*/ 4201232 h 5872517"/>
              <a:gd name="connsiteX76" fmla="*/ 841400 w 6765794"/>
              <a:gd name="connsiteY76" fmla="*/ 4397324 h 5872517"/>
              <a:gd name="connsiteX77" fmla="*/ 665200 w 6765794"/>
              <a:gd name="connsiteY77" fmla="*/ 4091358 h 5872517"/>
              <a:gd name="connsiteX78" fmla="*/ 694332 w 6765794"/>
              <a:gd name="connsiteY78" fmla="*/ 4030882 h 5872517"/>
              <a:gd name="connsiteX79" fmla="*/ 3382898 w 6765794"/>
              <a:gd name="connsiteY79" fmla="*/ 2430714 h 5872517"/>
              <a:gd name="connsiteX80" fmla="*/ 3382898 w 6765794"/>
              <a:gd name="connsiteY80" fmla="*/ 1879999 h 5872517"/>
              <a:gd name="connsiteX81" fmla="*/ 6251274 w 6765794"/>
              <a:gd name="connsiteY81" fmla="*/ 3587183 h 5872517"/>
              <a:gd name="connsiteX82" fmla="*/ 6314890 w 6765794"/>
              <a:gd name="connsiteY82" fmla="*/ 3719243 h 5872517"/>
              <a:gd name="connsiteX83" fmla="*/ 6135876 w 6765794"/>
              <a:gd name="connsiteY83" fmla="*/ 4030096 h 5872517"/>
              <a:gd name="connsiteX84" fmla="*/ 6122838 w 6765794"/>
              <a:gd name="connsiteY84" fmla="*/ 4003032 h 5872517"/>
              <a:gd name="connsiteX85" fmla="*/ 3382898 w 6765794"/>
              <a:gd name="connsiteY85" fmla="*/ 2372289 h 5872517"/>
              <a:gd name="connsiteX86" fmla="*/ 642958 w 6765794"/>
              <a:gd name="connsiteY86" fmla="*/ 4003032 h 5872517"/>
              <a:gd name="connsiteX87" fmla="*/ 629920 w 6765794"/>
              <a:gd name="connsiteY87" fmla="*/ 4030097 h 5872517"/>
              <a:gd name="connsiteX88" fmla="*/ 450906 w 6765794"/>
              <a:gd name="connsiteY88" fmla="*/ 3719244 h 5872517"/>
              <a:gd name="connsiteX89" fmla="*/ 514522 w 6765794"/>
              <a:gd name="connsiteY89" fmla="*/ 3587183 h 5872517"/>
              <a:gd name="connsiteX90" fmla="*/ 3382898 w 6765794"/>
              <a:gd name="connsiteY90" fmla="*/ 1879999 h 5872517"/>
              <a:gd name="connsiteX91" fmla="*/ 3382898 w 6765794"/>
              <a:gd name="connsiteY91" fmla="*/ 1329283 h 5872517"/>
              <a:gd name="connsiteX92" fmla="*/ 6431080 w 6765794"/>
              <a:gd name="connsiteY92" fmla="*/ 3143486 h 5872517"/>
              <a:gd name="connsiteX93" fmla="*/ 6529182 w 6765794"/>
              <a:gd name="connsiteY93" fmla="*/ 3347131 h 5872517"/>
              <a:gd name="connsiteX94" fmla="*/ 6344288 w 6765794"/>
              <a:gd name="connsiteY94" fmla="*/ 3668194 h 5872517"/>
              <a:gd name="connsiteX95" fmla="*/ 6294082 w 6765794"/>
              <a:gd name="connsiteY95" fmla="*/ 3563976 h 5872517"/>
              <a:gd name="connsiteX96" fmla="*/ 3382898 w 6765794"/>
              <a:gd name="connsiteY96" fmla="*/ 1831311 h 5872517"/>
              <a:gd name="connsiteX97" fmla="*/ 471712 w 6765794"/>
              <a:gd name="connsiteY97" fmla="*/ 3563976 h 5872517"/>
              <a:gd name="connsiteX98" fmla="*/ 421508 w 6765794"/>
              <a:gd name="connsiteY98" fmla="*/ 3668194 h 5872517"/>
              <a:gd name="connsiteX99" fmla="*/ 236613 w 6765794"/>
              <a:gd name="connsiteY99" fmla="*/ 3347131 h 5872517"/>
              <a:gd name="connsiteX100" fmla="*/ 334715 w 6765794"/>
              <a:gd name="connsiteY100" fmla="*/ 3143486 h 5872517"/>
              <a:gd name="connsiteX101" fmla="*/ 3382898 w 6765794"/>
              <a:gd name="connsiteY101" fmla="*/ 1329283 h 5872517"/>
              <a:gd name="connsiteX102" fmla="*/ 3382898 w 6765794"/>
              <a:gd name="connsiteY102" fmla="*/ 778567 h 5872517"/>
              <a:gd name="connsiteX103" fmla="*/ 6691960 w 6765794"/>
              <a:gd name="connsiteY103" fmla="*/ 2858077 h 5872517"/>
              <a:gd name="connsiteX104" fmla="*/ 6744232 w 6765794"/>
              <a:gd name="connsiteY104" fmla="*/ 2973700 h 5872517"/>
              <a:gd name="connsiteX105" fmla="*/ 6552700 w 6765794"/>
              <a:gd name="connsiteY105" fmla="*/ 3306290 h 5872517"/>
              <a:gd name="connsiteX106" fmla="*/ 6465330 w 6765794"/>
              <a:gd name="connsiteY106" fmla="*/ 3124919 h 5872517"/>
              <a:gd name="connsiteX107" fmla="*/ 3382898 w 6765794"/>
              <a:gd name="connsiteY107" fmla="*/ 1290333 h 5872517"/>
              <a:gd name="connsiteX108" fmla="*/ 300465 w 6765794"/>
              <a:gd name="connsiteY108" fmla="*/ 3124919 h 5872517"/>
              <a:gd name="connsiteX109" fmla="*/ 213094 w 6765794"/>
              <a:gd name="connsiteY109" fmla="*/ 3306290 h 5872517"/>
              <a:gd name="connsiteX110" fmla="*/ 21563 w 6765794"/>
              <a:gd name="connsiteY110" fmla="*/ 2973702 h 5872517"/>
              <a:gd name="connsiteX111" fmla="*/ 73835 w 6765794"/>
              <a:gd name="connsiteY111" fmla="*/ 2858077 h 5872517"/>
              <a:gd name="connsiteX112" fmla="*/ 3382898 w 6765794"/>
              <a:gd name="connsiteY112" fmla="*/ 778567 h 5872517"/>
              <a:gd name="connsiteX113" fmla="*/ 3382898 w 6765794"/>
              <a:gd name="connsiteY113" fmla="*/ 227850 h 5872517"/>
              <a:gd name="connsiteX114" fmla="*/ 5549760 w 6765794"/>
              <a:gd name="connsiteY114" fmla="*/ 889735 h 5872517"/>
              <a:gd name="connsiteX115" fmla="*/ 5615592 w 6765794"/>
              <a:gd name="connsiteY115" fmla="*/ 938963 h 5872517"/>
              <a:gd name="connsiteX116" fmla="*/ 6428052 w 6765794"/>
              <a:gd name="connsiteY116" fmla="*/ 2349779 h 5872517"/>
              <a:gd name="connsiteX117" fmla="*/ 6238216 w 6765794"/>
              <a:gd name="connsiteY117" fmla="*/ 2095914 h 5872517"/>
              <a:gd name="connsiteX118" fmla="*/ 3382898 w 6765794"/>
              <a:gd name="connsiteY118" fmla="*/ 749354 h 5872517"/>
              <a:gd name="connsiteX119" fmla="*/ 527580 w 6765794"/>
              <a:gd name="connsiteY119" fmla="*/ 2095914 h 5872517"/>
              <a:gd name="connsiteX120" fmla="*/ 337742 w 6765794"/>
              <a:gd name="connsiteY120" fmla="*/ 2349781 h 5872517"/>
              <a:gd name="connsiteX121" fmla="*/ 1150204 w 6765794"/>
              <a:gd name="connsiteY121" fmla="*/ 938964 h 5872517"/>
              <a:gd name="connsiteX122" fmla="*/ 1216036 w 6765794"/>
              <a:gd name="connsiteY122" fmla="*/ 889735 h 5872517"/>
              <a:gd name="connsiteX123" fmla="*/ 3382898 w 6765794"/>
              <a:gd name="connsiteY123" fmla="*/ 227850 h 5872517"/>
              <a:gd name="connsiteX124" fmla="*/ 1690934 w 6765794"/>
              <a:gd name="connsiteY124" fmla="*/ 0 h 5872517"/>
              <a:gd name="connsiteX125" fmla="*/ 5074862 w 6765794"/>
              <a:gd name="connsiteY125" fmla="*/ 0 h 5872517"/>
              <a:gd name="connsiteX126" fmla="*/ 5591022 w 6765794"/>
              <a:gd name="connsiteY126" fmla="*/ 896299 h 5872517"/>
              <a:gd name="connsiteX127" fmla="*/ 5560648 w 6765794"/>
              <a:gd name="connsiteY127" fmla="*/ 873586 h 5872517"/>
              <a:gd name="connsiteX128" fmla="*/ 3382898 w 6765794"/>
              <a:gd name="connsiteY128" fmla="*/ 208375 h 5872517"/>
              <a:gd name="connsiteX129" fmla="*/ 1205148 w 6765794"/>
              <a:gd name="connsiteY129" fmla="*/ 873586 h 5872517"/>
              <a:gd name="connsiteX130" fmla="*/ 1174772 w 6765794"/>
              <a:gd name="connsiteY130" fmla="*/ 896299 h 587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765794" h="5872517">
                <a:moveTo>
                  <a:pt x="3382898" y="5731960"/>
                </a:moveTo>
                <a:cubicBezTo>
                  <a:pt x="3619862" y="5731960"/>
                  <a:pt x="3846312" y="5776983"/>
                  <a:pt x="4054156" y="5858941"/>
                </a:cubicBezTo>
                <a:lnTo>
                  <a:pt x="4084438" y="5872517"/>
                </a:lnTo>
                <a:lnTo>
                  <a:pt x="2681358" y="5872517"/>
                </a:lnTo>
                <a:lnTo>
                  <a:pt x="2711638" y="5858941"/>
                </a:lnTo>
                <a:cubicBezTo>
                  <a:pt x="2919484" y="5776983"/>
                  <a:pt x="3145934" y="5731960"/>
                  <a:pt x="3382898" y="5731960"/>
                </a:cubicBezTo>
                <a:close/>
                <a:moveTo>
                  <a:pt x="3382898" y="5184291"/>
                </a:moveTo>
                <a:cubicBezTo>
                  <a:pt x="3944890" y="5184291"/>
                  <a:pt x="4453678" y="5412084"/>
                  <a:pt x="4821970" y="5780375"/>
                </a:cubicBezTo>
                <a:lnTo>
                  <a:pt x="4905716" y="5872517"/>
                </a:lnTo>
                <a:lnTo>
                  <a:pt x="4347278" y="5872517"/>
                </a:lnTo>
                <a:lnTo>
                  <a:pt x="4258992" y="5822821"/>
                </a:lnTo>
                <a:cubicBezTo>
                  <a:pt x="3995644" y="5689948"/>
                  <a:pt x="3698010" y="5615109"/>
                  <a:pt x="3382898" y="5615109"/>
                </a:cubicBezTo>
                <a:cubicBezTo>
                  <a:pt x="3067784" y="5615109"/>
                  <a:pt x="2770152" y="5689948"/>
                  <a:pt x="2506802" y="5822821"/>
                </a:cubicBezTo>
                <a:lnTo>
                  <a:pt x="2418516" y="5872517"/>
                </a:lnTo>
                <a:lnTo>
                  <a:pt x="1860080" y="5872517"/>
                </a:lnTo>
                <a:lnTo>
                  <a:pt x="1943826" y="5780375"/>
                </a:lnTo>
                <a:cubicBezTo>
                  <a:pt x="2312116" y="5412084"/>
                  <a:pt x="2820906" y="5184291"/>
                  <a:pt x="3382898" y="5184291"/>
                </a:cubicBezTo>
                <a:close/>
                <a:moveTo>
                  <a:pt x="3382898" y="4722533"/>
                </a:moveTo>
                <a:cubicBezTo>
                  <a:pt x="4078666" y="4722533"/>
                  <a:pt x="4700332" y="5039801"/>
                  <a:pt x="5111116" y="5537556"/>
                </a:cubicBezTo>
                <a:lnTo>
                  <a:pt x="5199610" y="5655897"/>
                </a:lnTo>
                <a:lnTo>
                  <a:pt x="5074862" y="5872517"/>
                </a:lnTo>
                <a:lnTo>
                  <a:pt x="5047756" y="5872517"/>
                </a:lnTo>
                <a:lnTo>
                  <a:pt x="5035976" y="5856765"/>
                </a:lnTo>
                <a:cubicBezTo>
                  <a:pt x="4643052" y="5380651"/>
                  <a:pt x="4048416" y="5077178"/>
                  <a:pt x="3382898" y="5077178"/>
                </a:cubicBezTo>
                <a:cubicBezTo>
                  <a:pt x="2717380" y="5077178"/>
                  <a:pt x="2122742" y="5380651"/>
                  <a:pt x="1729818" y="5856765"/>
                </a:cubicBezTo>
                <a:lnTo>
                  <a:pt x="1718040" y="5872517"/>
                </a:lnTo>
                <a:lnTo>
                  <a:pt x="1690934" y="5872517"/>
                </a:lnTo>
                <a:lnTo>
                  <a:pt x="1566186" y="5655895"/>
                </a:lnTo>
                <a:lnTo>
                  <a:pt x="1654678" y="5537556"/>
                </a:lnTo>
                <a:cubicBezTo>
                  <a:pt x="2065462" y="5039801"/>
                  <a:pt x="2687130" y="4722533"/>
                  <a:pt x="3382898" y="4722533"/>
                </a:cubicBezTo>
                <a:close/>
                <a:moveTo>
                  <a:pt x="3382898" y="4170233"/>
                </a:moveTo>
                <a:cubicBezTo>
                  <a:pt x="4226558" y="4170233"/>
                  <a:pt x="4970382" y="4597685"/>
                  <a:pt x="5409612" y="5247829"/>
                </a:cubicBezTo>
                <a:lnTo>
                  <a:pt x="5422444" y="5268951"/>
                </a:lnTo>
                <a:lnTo>
                  <a:pt x="5252452" y="5564138"/>
                </a:lnTo>
                <a:lnTo>
                  <a:pt x="5186256" y="5475616"/>
                </a:lnTo>
                <a:cubicBezTo>
                  <a:pt x="4757612" y="4956219"/>
                  <a:pt x="4108916" y="4625157"/>
                  <a:pt x="3382898" y="4625157"/>
                </a:cubicBezTo>
                <a:cubicBezTo>
                  <a:pt x="2656878" y="4625157"/>
                  <a:pt x="2008182" y="4956219"/>
                  <a:pt x="1579538" y="5475616"/>
                </a:cubicBezTo>
                <a:lnTo>
                  <a:pt x="1513344" y="5564136"/>
                </a:lnTo>
                <a:lnTo>
                  <a:pt x="1343350" y="5268949"/>
                </a:lnTo>
                <a:lnTo>
                  <a:pt x="1356182" y="5247829"/>
                </a:lnTo>
                <a:cubicBezTo>
                  <a:pt x="1795410" y="4597685"/>
                  <a:pt x="2539236" y="4170233"/>
                  <a:pt x="3382898" y="4170233"/>
                </a:cubicBezTo>
                <a:close/>
                <a:moveTo>
                  <a:pt x="3382898" y="3532147"/>
                </a:moveTo>
                <a:cubicBezTo>
                  <a:pt x="4297144" y="3532147"/>
                  <a:pt x="5103202" y="3995362"/>
                  <a:pt x="5579178" y="4699900"/>
                </a:cubicBezTo>
                <a:lnTo>
                  <a:pt x="5666948" y="4844375"/>
                </a:lnTo>
                <a:lnTo>
                  <a:pt x="5471290" y="5184130"/>
                </a:lnTo>
                <a:lnTo>
                  <a:pt x="5336536" y="5003925"/>
                </a:lnTo>
                <a:cubicBezTo>
                  <a:pt x="4872172" y="4441245"/>
                  <a:pt x="4169418" y="4082594"/>
                  <a:pt x="3382898" y="4082594"/>
                </a:cubicBezTo>
                <a:cubicBezTo>
                  <a:pt x="2596376" y="4082594"/>
                  <a:pt x="1893622" y="4441245"/>
                  <a:pt x="1429258" y="5003925"/>
                </a:cubicBezTo>
                <a:lnTo>
                  <a:pt x="1294504" y="5184128"/>
                </a:lnTo>
                <a:lnTo>
                  <a:pt x="1098846" y="4844375"/>
                </a:lnTo>
                <a:lnTo>
                  <a:pt x="1186618" y="4699900"/>
                </a:lnTo>
                <a:cubicBezTo>
                  <a:pt x="1662594" y="3995362"/>
                  <a:pt x="2468650" y="3532147"/>
                  <a:pt x="3382898" y="3532147"/>
                </a:cubicBezTo>
                <a:close/>
                <a:moveTo>
                  <a:pt x="3382898" y="2981433"/>
                </a:moveTo>
                <a:cubicBezTo>
                  <a:pt x="4367730" y="2981433"/>
                  <a:pt x="5236018" y="3480410"/>
                  <a:pt x="5748744" y="4239343"/>
                </a:cubicBezTo>
                <a:lnTo>
                  <a:pt x="5885622" y="4464653"/>
                </a:lnTo>
                <a:lnTo>
                  <a:pt x="5711260" y="4767430"/>
                </a:lnTo>
                <a:lnTo>
                  <a:pt x="5643774" y="4656345"/>
                </a:lnTo>
                <a:cubicBezTo>
                  <a:pt x="5153798" y="3931085"/>
                  <a:pt x="4324034" y="3454246"/>
                  <a:pt x="3382898" y="3454246"/>
                </a:cubicBezTo>
                <a:cubicBezTo>
                  <a:pt x="2441762" y="3454246"/>
                  <a:pt x="1611996" y="3931085"/>
                  <a:pt x="1122020" y="4656345"/>
                </a:cubicBezTo>
                <a:lnTo>
                  <a:pt x="1054536" y="4767429"/>
                </a:lnTo>
                <a:lnTo>
                  <a:pt x="880172" y="4464652"/>
                </a:lnTo>
                <a:lnTo>
                  <a:pt x="1017052" y="4239343"/>
                </a:lnTo>
                <a:cubicBezTo>
                  <a:pt x="1529776" y="3480410"/>
                  <a:pt x="2398066" y="2981433"/>
                  <a:pt x="3382898" y="2981433"/>
                </a:cubicBezTo>
                <a:close/>
                <a:moveTo>
                  <a:pt x="6735876" y="2884308"/>
                </a:moveTo>
                <a:lnTo>
                  <a:pt x="6765794" y="2936259"/>
                </a:lnTo>
                <a:lnTo>
                  <a:pt x="6762192" y="2942515"/>
                </a:lnTo>
                <a:close/>
                <a:moveTo>
                  <a:pt x="29921" y="2884302"/>
                </a:moveTo>
                <a:lnTo>
                  <a:pt x="3603" y="2942516"/>
                </a:lnTo>
                <a:lnTo>
                  <a:pt x="0" y="2936259"/>
                </a:lnTo>
                <a:close/>
                <a:moveTo>
                  <a:pt x="3382898" y="2430714"/>
                </a:moveTo>
                <a:cubicBezTo>
                  <a:pt x="4543856" y="2430714"/>
                  <a:pt x="5553692" y="3077750"/>
                  <a:pt x="6071464" y="4030882"/>
                </a:cubicBezTo>
                <a:lnTo>
                  <a:pt x="6100596" y="4091357"/>
                </a:lnTo>
                <a:lnTo>
                  <a:pt x="5924396" y="4397325"/>
                </a:lnTo>
                <a:lnTo>
                  <a:pt x="5805266" y="4201232"/>
                </a:lnTo>
                <a:cubicBezTo>
                  <a:pt x="5280292" y="3424168"/>
                  <a:pt x="4391258" y="2913270"/>
                  <a:pt x="3382898" y="2913270"/>
                </a:cubicBezTo>
                <a:cubicBezTo>
                  <a:pt x="2374536" y="2913270"/>
                  <a:pt x="1485502" y="3424168"/>
                  <a:pt x="960528" y="4201232"/>
                </a:cubicBezTo>
                <a:lnTo>
                  <a:pt x="841400" y="4397324"/>
                </a:lnTo>
                <a:lnTo>
                  <a:pt x="665200" y="4091358"/>
                </a:lnTo>
                <a:lnTo>
                  <a:pt x="694332" y="4030882"/>
                </a:lnTo>
                <a:cubicBezTo>
                  <a:pt x="1212104" y="3077750"/>
                  <a:pt x="2221938" y="2430714"/>
                  <a:pt x="3382898" y="2430714"/>
                </a:cubicBezTo>
                <a:close/>
                <a:moveTo>
                  <a:pt x="3382898" y="1879999"/>
                </a:moveTo>
                <a:cubicBezTo>
                  <a:pt x="4621500" y="1879999"/>
                  <a:pt x="5698872" y="2570307"/>
                  <a:pt x="6251274" y="3587183"/>
                </a:cubicBezTo>
                <a:lnTo>
                  <a:pt x="6314890" y="3719243"/>
                </a:lnTo>
                <a:lnTo>
                  <a:pt x="6135876" y="4030096"/>
                </a:lnTo>
                <a:lnTo>
                  <a:pt x="6122838" y="4003032"/>
                </a:lnTo>
                <a:cubicBezTo>
                  <a:pt x="5595172" y="3031688"/>
                  <a:pt x="4566040" y="2372289"/>
                  <a:pt x="3382898" y="2372289"/>
                </a:cubicBezTo>
                <a:cubicBezTo>
                  <a:pt x="2199756" y="2372289"/>
                  <a:pt x="1170624" y="3031688"/>
                  <a:pt x="642958" y="4003032"/>
                </a:cubicBezTo>
                <a:lnTo>
                  <a:pt x="629920" y="4030097"/>
                </a:lnTo>
                <a:lnTo>
                  <a:pt x="450906" y="3719244"/>
                </a:lnTo>
                <a:lnTo>
                  <a:pt x="514522" y="3587183"/>
                </a:lnTo>
                <a:cubicBezTo>
                  <a:pt x="1066924" y="2570307"/>
                  <a:pt x="2144296" y="1879999"/>
                  <a:pt x="3382898" y="1879999"/>
                </a:cubicBezTo>
                <a:close/>
                <a:moveTo>
                  <a:pt x="3382898" y="1329283"/>
                </a:moveTo>
                <a:cubicBezTo>
                  <a:pt x="4699142" y="1329283"/>
                  <a:pt x="5844052" y="2062865"/>
                  <a:pt x="6431080" y="3143486"/>
                </a:cubicBezTo>
                <a:lnTo>
                  <a:pt x="6529182" y="3347131"/>
                </a:lnTo>
                <a:lnTo>
                  <a:pt x="6344288" y="3668194"/>
                </a:lnTo>
                <a:lnTo>
                  <a:pt x="6294082" y="3563976"/>
                </a:lnTo>
                <a:cubicBezTo>
                  <a:pt x="5733438" y="2531923"/>
                  <a:pt x="4639986" y="1831311"/>
                  <a:pt x="3382898" y="1831311"/>
                </a:cubicBezTo>
                <a:cubicBezTo>
                  <a:pt x="2125810" y="1831311"/>
                  <a:pt x="1032358" y="2531923"/>
                  <a:pt x="471712" y="3563976"/>
                </a:cubicBezTo>
                <a:lnTo>
                  <a:pt x="421508" y="3668194"/>
                </a:lnTo>
                <a:lnTo>
                  <a:pt x="236613" y="3347131"/>
                </a:lnTo>
                <a:lnTo>
                  <a:pt x="334715" y="3143486"/>
                </a:lnTo>
                <a:cubicBezTo>
                  <a:pt x="921742" y="2062865"/>
                  <a:pt x="2066652" y="1329283"/>
                  <a:pt x="3382898" y="1329283"/>
                </a:cubicBezTo>
                <a:close/>
                <a:moveTo>
                  <a:pt x="3382898" y="778567"/>
                </a:moveTo>
                <a:cubicBezTo>
                  <a:pt x="4840146" y="778567"/>
                  <a:pt x="6099080" y="1627651"/>
                  <a:pt x="6691960" y="2858077"/>
                </a:cubicBezTo>
                <a:lnTo>
                  <a:pt x="6744232" y="2973700"/>
                </a:lnTo>
                <a:lnTo>
                  <a:pt x="6552700" y="3306290"/>
                </a:lnTo>
                <a:lnTo>
                  <a:pt x="6465330" y="3124919"/>
                </a:lnTo>
                <a:cubicBezTo>
                  <a:pt x="5871706" y="2032157"/>
                  <a:pt x="4713934" y="1290333"/>
                  <a:pt x="3382898" y="1290333"/>
                </a:cubicBezTo>
                <a:cubicBezTo>
                  <a:pt x="2051862" y="1290333"/>
                  <a:pt x="894090" y="2032157"/>
                  <a:pt x="300465" y="3124919"/>
                </a:cubicBezTo>
                <a:lnTo>
                  <a:pt x="213094" y="3306290"/>
                </a:lnTo>
                <a:lnTo>
                  <a:pt x="21563" y="2973702"/>
                </a:lnTo>
                <a:lnTo>
                  <a:pt x="73835" y="2858077"/>
                </a:lnTo>
                <a:cubicBezTo>
                  <a:pt x="666716" y="1627651"/>
                  <a:pt x="1925650" y="778567"/>
                  <a:pt x="3382898" y="778567"/>
                </a:cubicBezTo>
                <a:close/>
                <a:moveTo>
                  <a:pt x="3382898" y="227850"/>
                </a:moveTo>
                <a:cubicBezTo>
                  <a:pt x="4185552" y="227850"/>
                  <a:pt x="4931216" y="471855"/>
                  <a:pt x="5549760" y="889735"/>
                </a:cubicBezTo>
                <a:lnTo>
                  <a:pt x="5615592" y="938963"/>
                </a:lnTo>
                <a:lnTo>
                  <a:pt x="6428052" y="2349779"/>
                </a:lnTo>
                <a:lnTo>
                  <a:pt x="6238216" y="2095914"/>
                </a:lnTo>
                <a:cubicBezTo>
                  <a:pt x="5559528" y="1273536"/>
                  <a:pt x="4532428" y="749354"/>
                  <a:pt x="3382898" y="749354"/>
                </a:cubicBezTo>
                <a:cubicBezTo>
                  <a:pt x="2233368" y="749354"/>
                  <a:pt x="1206266" y="1273536"/>
                  <a:pt x="527580" y="2095914"/>
                </a:cubicBezTo>
                <a:lnTo>
                  <a:pt x="337742" y="2349781"/>
                </a:lnTo>
                <a:lnTo>
                  <a:pt x="1150204" y="938964"/>
                </a:lnTo>
                <a:lnTo>
                  <a:pt x="1216036" y="889735"/>
                </a:lnTo>
                <a:cubicBezTo>
                  <a:pt x="1834580" y="471855"/>
                  <a:pt x="2580244" y="227850"/>
                  <a:pt x="3382898" y="227850"/>
                </a:cubicBezTo>
                <a:close/>
                <a:moveTo>
                  <a:pt x="1690934" y="0"/>
                </a:moveTo>
                <a:lnTo>
                  <a:pt x="5074862" y="0"/>
                </a:lnTo>
                <a:lnTo>
                  <a:pt x="5591022" y="896299"/>
                </a:lnTo>
                <a:lnTo>
                  <a:pt x="5560648" y="873586"/>
                </a:lnTo>
                <a:cubicBezTo>
                  <a:pt x="4938998" y="453606"/>
                  <a:pt x="4189586" y="208375"/>
                  <a:pt x="3382898" y="208375"/>
                </a:cubicBezTo>
                <a:cubicBezTo>
                  <a:pt x="2576210" y="208375"/>
                  <a:pt x="1826798" y="453606"/>
                  <a:pt x="1205148" y="873586"/>
                </a:cubicBezTo>
                <a:lnTo>
                  <a:pt x="1174772" y="896299"/>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62" name="Free-form: Shape 61">
            <a:extLst>
              <a:ext uri="{FF2B5EF4-FFF2-40B4-BE49-F238E27FC236}">
                <a16:creationId xmlns:a16="http://schemas.microsoft.com/office/drawing/2014/main" id="{26043AA9-DB85-22C7-CF6D-073538BE3CEE}"/>
              </a:ext>
            </a:extLst>
          </p:cNvPr>
          <p:cNvSpPr/>
          <p:nvPr userDrawn="1"/>
        </p:nvSpPr>
        <p:spPr>
          <a:xfrm>
            <a:off x="1138001" y="-704749"/>
            <a:ext cx="5065434" cy="5065434"/>
          </a:xfrm>
          <a:custGeom>
            <a:avLst/>
            <a:gdLst>
              <a:gd name="connsiteX0" fmla="*/ 6350833 w 6753912"/>
              <a:gd name="connsiteY0" fmla="*/ 4979691 h 6753912"/>
              <a:gd name="connsiteX1" fmla="*/ 6347177 w 6753912"/>
              <a:gd name="connsiteY1" fmla="*/ 4987279 h 6753912"/>
              <a:gd name="connsiteX2" fmla="*/ 4987279 w 6753912"/>
              <a:gd name="connsiteY2" fmla="*/ 6347178 h 6753912"/>
              <a:gd name="connsiteX3" fmla="*/ 4979691 w 6753912"/>
              <a:gd name="connsiteY3" fmla="*/ 6350833 h 6753912"/>
              <a:gd name="connsiteX4" fmla="*/ 6684858 w 6753912"/>
              <a:gd name="connsiteY4" fmla="*/ 4063865 h 6753912"/>
              <a:gd name="connsiteX5" fmla="*/ 6648482 w 6753912"/>
              <a:gd name="connsiteY5" fmla="*/ 4221473 h 6753912"/>
              <a:gd name="connsiteX6" fmla="*/ 6617259 w 6753912"/>
              <a:gd name="connsiteY6" fmla="*/ 4331426 h 6753912"/>
              <a:gd name="connsiteX7" fmla="*/ 4331427 w 6753912"/>
              <a:gd name="connsiteY7" fmla="*/ 6617259 h 6753912"/>
              <a:gd name="connsiteX8" fmla="*/ 4221473 w 6753912"/>
              <a:gd name="connsiteY8" fmla="*/ 6648483 h 6753912"/>
              <a:gd name="connsiteX9" fmla="*/ 4063865 w 6753912"/>
              <a:gd name="connsiteY9" fmla="*/ 6684858 h 6753912"/>
              <a:gd name="connsiteX10" fmla="*/ 6753912 w 6753912"/>
              <a:gd name="connsiteY10" fmla="*/ 3413007 h 6753912"/>
              <a:gd name="connsiteX11" fmla="*/ 6750417 w 6753912"/>
              <a:gd name="connsiteY11" fmla="*/ 3551207 h 6753912"/>
              <a:gd name="connsiteX12" fmla="*/ 6742952 w 6753912"/>
              <a:gd name="connsiteY12" fmla="*/ 3649388 h 6753912"/>
              <a:gd name="connsiteX13" fmla="*/ 3649388 w 6753912"/>
              <a:gd name="connsiteY13" fmla="*/ 6742952 h 6753912"/>
              <a:gd name="connsiteX14" fmla="*/ 3551207 w 6753912"/>
              <a:gd name="connsiteY14" fmla="*/ 6750418 h 6753912"/>
              <a:gd name="connsiteX15" fmla="*/ 3413007 w 6753912"/>
              <a:gd name="connsiteY15" fmla="*/ 6753912 h 6753912"/>
              <a:gd name="connsiteX16" fmla="*/ 6716591 w 6753912"/>
              <a:gd name="connsiteY16" fmla="*/ 2868526 h 6753912"/>
              <a:gd name="connsiteX17" fmla="*/ 6737375 w 6753912"/>
              <a:gd name="connsiteY17" fmla="*/ 3032086 h 6753912"/>
              <a:gd name="connsiteX18" fmla="*/ 6742077 w 6753912"/>
              <a:gd name="connsiteY18" fmla="*/ 3093916 h 6753912"/>
              <a:gd name="connsiteX19" fmla="*/ 3093916 w 6753912"/>
              <a:gd name="connsiteY19" fmla="*/ 6742077 h 6753912"/>
              <a:gd name="connsiteX20" fmla="*/ 3032086 w 6753912"/>
              <a:gd name="connsiteY20" fmla="*/ 6737375 h 6753912"/>
              <a:gd name="connsiteX21" fmla="*/ 2868527 w 6753912"/>
              <a:gd name="connsiteY21" fmla="*/ 6716591 h 6753912"/>
              <a:gd name="connsiteX22" fmla="*/ 6609003 w 6753912"/>
              <a:gd name="connsiteY22" fmla="*/ 2394311 h 6753912"/>
              <a:gd name="connsiteX23" fmla="*/ 6648482 w 6753912"/>
              <a:gd name="connsiteY23" fmla="*/ 2533340 h 6753912"/>
              <a:gd name="connsiteX24" fmla="*/ 6666826 w 6753912"/>
              <a:gd name="connsiteY24" fmla="*/ 2612820 h 6753912"/>
              <a:gd name="connsiteX25" fmla="*/ 2612820 w 6753912"/>
              <a:gd name="connsiteY25" fmla="*/ 6666827 h 6753912"/>
              <a:gd name="connsiteX26" fmla="*/ 2533340 w 6753912"/>
              <a:gd name="connsiteY26" fmla="*/ 6648483 h 6753912"/>
              <a:gd name="connsiteX27" fmla="*/ 2394311 w 6753912"/>
              <a:gd name="connsiteY27" fmla="*/ 6609003 h 6753912"/>
              <a:gd name="connsiteX28" fmla="*/ 6446922 w 6753912"/>
              <a:gd name="connsiteY28" fmla="*/ 1974591 h 6753912"/>
              <a:gd name="connsiteX29" fmla="*/ 6489399 w 6753912"/>
              <a:gd name="connsiteY29" fmla="*/ 2062767 h 6753912"/>
              <a:gd name="connsiteX30" fmla="*/ 6537793 w 6753912"/>
              <a:gd name="connsiteY30" fmla="*/ 2185507 h 6753912"/>
              <a:gd name="connsiteX31" fmla="*/ 2185507 w 6753912"/>
              <a:gd name="connsiteY31" fmla="*/ 6537794 h 6753912"/>
              <a:gd name="connsiteX32" fmla="*/ 2062767 w 6753912"/>
              <a:gd name="connsiteY32" fmla="*/ 6489399 h 6753912"/>
              <a:gd name="connsiteX33" fmla="*/ 1974591 w 6753912"/>
              <a:gd name="connsiteY33" fmla="*/ 6446922 h 6753912"/>
              <a:gd name="connsiteX34" fmla="*/ 6243250 w 6753912"/>
              <a:gd name="connsiteY34" fmla="*/ 1596465 h 6753912"/>
              <a:gd name="connsiteX35" fmla="*/ 6347177 w 6753912"/>
              <a:gd name="connsiteY35" fmla="*/ 1767534 h 6753912"/>
              <a:gd name="connsiteX36" fmla="*/ 6364162 w 6753912"/>
              <a:gd name="connsiteY36" fmla="*/ 1802792 h 6753912"/>
              <a:gd name="connsiteX37" fmla="*/ 1802793 w 6753912"/>
              <a:gd name="connsiteY37" fmla="*/ 6364162 h 6753912"/>
              <a:gd name="connsiteX38" fmla="*/ 1767534 w 6753912"/>
              <a:gd name="connsiteY38" fmla="*/ 6347178 h 6753912"/>
              <a:gd name="connsiteX39" fmla="*/ 1596465 w 6753912"/>
              <a:gd name="connsiteY39" fmla="*/ 6243250 h 6753912"/>
              <a:gd name="connsiteX40" fmla="*/ 6002947 w 6753912"/>
              <a:gd name="connsiteY40" fmla="*/ 1254966 h 6753912"/>
              <a:gd name="connsiteX41" fmla="*/ 6153848 w 6753912"/>
              <a:gd name="connsiteY41" fmla="*/ 1456763 h 6753912"/>
              <a:gd name="connsiteX42" fmla="*/ 1456763 w 6753912"/>
              <a:gd name="connsiteY42" fmla="*/ 6153848 h 6753912"/>
              <a:gd name="connsiteX43" fmla="*/ 1254966 w 6753912"/>
              <a:gd name="connsiteY43" fmla="*/ 6002947 h 6753912"/>
              <a:gd name="connsiteX44" fmla="*/ 5724364 w 6753912"/>
              <a:gd name="connsiteY44" fmla="*/ 951748 h 6753912"/>
              <a:gd name="connsiteX45" fmla="*/ 5765593 w 6753912"/>
              <a:gd name="connsiteY45" fmla="*/ 989219 h 6753912"/>
              <a:gd name="connsiteX46" fmla="*/ 5908170 w 6753912"/>
              <a:gd name="connsiteY46" fmla="*/ 1146094 h 6753912"/>
              <a:gd name="connsiteX47" fmla="*/ 1146095 w 6753912"/>
              <a:gd name="connsiteY47" fmla="*/ 5908171 h 6753912"/>
              <a:gd name="connsiteX48" fmla="*/ 989220 w 6753912"/>
              <a:gd name="connsiteY48" fmla="*/ 5765593 h 6753912"/>
              <a:gd name="connsiteX49" fmla="*/ 951748 w 6753912"/>
              <a:gd name="connsiteY49" fmla="*/ 5724364 h 6753912"/>
              <a:gd name="connsiteX50" fmla="*/ 5409786 w 6753912"/>
              <a:gd name="connsiteY50" fmla="*/ 684519 h 6753912"/>
              <a:gd name="connsiteX51" fmla="*/ 5525750 w 6753912"/>
              <a:gd name="connsiteY51" fmla="*/ 771235 h 6753912"/>
              <a:gd name="connsiteX52" fmla="*/ 5631014 w 6753912"/>
              <a:gd name="connsiteY52" fmla="*/ 866905 h 6753912"/>
              <a:gd name="connsiteX53" fmla="*/ 866906 w 6753912"/>
              <a:gd name="connsiteY53" fmla="*/ 5631014 h 6753912"/>
              <a:gd name="connsiteX54" fmla="*/ 771236 w 6753912"/>
              <a:gd name="connsiteY54" fmla="*/ 5525750 h 6753912"/>
              <a:gd name="connsiteX55" fmla="*/ 684519 w 6753912"/>
              <a:gd name="connsiteY55" fmla="*/ 5409786 h 6753912"/>
              <a:gd name="connsiteX56" fmla="*/ 5060430 w 6753912"/>
              <a:gd name="connsiteY56" fmla="*/ 452075 h 6753912"/>
              <a:gd name="connsiteX57" fmla="*/ 5265746 w 6753912"/>
              <a:gd name="connsiteY57" fmla="*/ 576808 h 6753912"/>
              <a:gd name="connsiteX58" fmla="*/ 5322400 w 6753912"/>
              <a:gd name="connsiteY58" fmla="*/ 619173 h 6753912"/>
              <a:gd name="connsiteX59" fmla="*/ 619173 w 6753912"/>
              <a:gd name="connsiteY59" fmla="*/ 5322400 h 6753912"/>
              <a:gd name="connsiteX60" fmla="*/ 576808 w 6753912"/>
              <a:gd name="connsiteY60" fmla="*/ 5265746 h 6753912"/>
              <a:gd name="connsiteX61" fmla="*/ 452075 w 6753912"/>
              <a:gd name="connsiteY61" fmla="*/ 5060430 h 6753912"/>
              <a:gd name="connsiteX62" fmla="*/ 4672858 w 6753912"/>
              <a:gd name="connsiteY62" fmla="*/ 257848 h 6753912"/>
              <a:gd name="connsiteX63" fmla="*/ 4692045 w 6753912"/>
              <a:gd name="connsiteY63" fmla="*/ 265413 h 6753912"/>
              <a:gd name="connsiteX64" fmla="*/ 4980741 w 6753912"/>
              <a:gd name="connsiteY64" fmla="*/ 404485 h 6753912"/>
              <a:gd name="connsiteX65" fmla="*/ 404485 w 6753912"/>
              <a:gd name="connsiteY65" fmla="*/ 4980741 h 6753912"/>
              <a:gd name="connsiteX66" fmla="*/ 265414 w 6753912"/>
              <a:gd name="connsiteY66" fmla="*/ 4692045 h 6753912"/>
              <a:gd name="connsiteX67" fmla="*/ 257848 w 6753912"/>
              <a:gd name="connsiteY67" fmla="*/ 4672858 h 6753912"/>
              <a:gd name="connsiteX68" fmla="*/ 4237904 w 6753912"/>
              <a:gd name="connsiteY68" fmla="*/ 110996 h 6753912"/>
              <a:gd name="connsiteX69" fmla="*/ 4381744 w 6753912"/>
              <a:gd name="connsiteY69" fmla="*/ 151842 h 6753912"/>
              <a:gd name="connsiteX70" fmla="*/ 4538672 w 6753912"/>
              <a:gd name="connsiteY70" fmla="*/ 204940 h 6753912"/>
              <a:gd name="connsiteX71" fmla="*/ 4599828 w 6753912"/>
              <a:gd name="connsiteY71" fmla="*/ 229053 h 6753912"/>
              <a:gd name="connsiteX72" fmla="*/ 229054 w 6753912"/>
              <a:gd name="connsiteY72" fmla="*/ 4599828 h 6753912"/>
              <a:gd name="connsiteX73" fmla="*/ 204940 w 6753912"/>
              <a:gd name="connsiteY73" fmla="*/ 4538672 h 6753912"/>
              <a:gd name="connsiteX74" fmla="*/ 151842 w 6753912"/>
              <a:gd name="connsiteY74" fmla="*/ 4381744 h 6753912"/>
              <a:gd name="connsiteX75" fmla="*/ 110996 w 6753912"/>
              <a:gd name="connsiteY75" fmla="*/ 4237904 h 6753912"/>
              <a:gd name="connsiteX76" fmla="*/ 3746627 w 6753912"/>
              <a:gd name="connsiteY76" fmla="*/ 20474 h 6753912"/>
              <a:gd name="connsiteX77" fmla="*/ 3891752 w 6753912"/>
              <a:gd name="connsiteY77" fmla="*/ 38915 h 6753912"/>
              <a:gd name="connsiteX78" fmla="*/ 4058072 w 6753912"/>
              <a:gd name="connsiteY78" fmla="*/ 68617 h 6753912"/>
              <a:gd name="connsiteX79" fmla="*/ 4176570 w 6753912"/>
              <a:gd name="connsiteY79" fmla="*/ 95966 h 6753912"/>
              <a:gd name="connsiteX80" fmla="*/ 95966 w 6753912"/>
              <a:gd name="connsiteY80" fmla="*/ 4176570 h 6753912"/>
              <a:gd name="connsiteX81" fmla="*/ 68617 w 6753912"/>
              <a:gd name="connsiteY81" fmla="*/ 4058071 h 6753912"/>
              <a:gd name="connsiteX82" fmla="*/ 38916 w 6753912"/>
              <a:gd name="connsiteY82" fmla="*/ 3891752 h 6753912"/>
              <a:gd name="connsiteX83" fmla="*/ 20474 w 6753912"/>
              <a:gd name="connsiteY83" fmla="*/ 3746627 h 6753912"/>
              <a:gd name="connsiteX84" fmla="*/ 3151484 w 6753912"/>
              <a:gd name="connsiteY84" fmla="*/ 8358 h 6753912"/>
              <a:gd name="connsiteX85" fmla="*/ 8358 w 6753912"/>
              <a:gd name="connsiteY85" fmla="*/ 3151484 h 6753912"/>
              <a:gd name="connsiteX86" fmla="*/ 17437 w 6753912"/>
              <a:gd name="connsiteY86" fmla="*/ 3032086 h 6753912"/>
              <a:gd name="connsiteX87" fmla="*/ 3032086 w 6753912"/>
              <a:gd name="connsiteY87" fmla="*/ 17437 h 6753912"/>
              <a:gd name="connsiteX88" fmla="*/ 3377406 w 6753912"/>
              <a:gd name="connsiteY88" fmla="*/ 0 h 6753912"/>
              <a:gd name="connsiteX89" fmla="*/ 3551207 w 6753912"/>
              <a:gd name="connsiteY89" fmla="*/ 4395 h 6753912"/>
              <a:gd name="connsiteX90" fmla="*/ 3700444 w 6753912"/>
              <a:gd name="connsiteY90" fmla="*/ 15743 h 6753912"/>
              <a:gd name="connsiteX91" fmla="*/ 15743 w 6753912"/>
              <a:gd name="connsiteY91" fmla="*/ 3700444 h 6753912"/>
              <a:gd name="connsiteX92" fmla="*/ 4395 w 6753912"/>
              <a:gd name="connsiteY92" fmla="*/ 3551207 h 6753912"/>
              <a:gd name="connsiteX93" fmla="*/ 0 w 6753912"/>
              <a:gd name="connsiteY93" fmla="*/ 3377406 h 6753912"/>
              <a:gd name="connsiteX94" fmla="*/ 4395 w 6753912"/>
              <a:gd name="connsiteY94" fmla="*/ 3203605 h 6753912"/>
              <a:gd name="connsiteX95" fmla="*/ 6263 w 6753912"/>
              <a:gd name="connsiteY95" fmla="*/ 3179033 h 6753912"/>
              <a:gd name="connsiteX96" fmla="*/ 3179034 w 6753912"/>
              <a:gd name="connsiteY96" fmla="*/ 6263 h 6753912"/>
              <a:gd name="connsiteX97" fmla="*/ 3203605 w 6753912"/>
              <a:gd name="connsiteY97" fmla="*/ 4395 h 6753912"/>
              <a:gd name="connsiteX98" fmla="*/ 3377406 w 6753912"/>
              <a:gd name="connsiteY98" fmla="*/ 0 h 675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753912" h="6753912">
                <a:moveTo>
                  <a:pt x="6350833" y="4979691"/>
                </a:moveTo>
                <a:lnTo>
                  <a:pt x="6347177" y="4987279"/>
                </a:lnTo>
                <a:cubicBezTo>
                  <a:pt x="6035217" y="5561545"/>
                  <a:pt x="5561545" y="6035217"/>
                  <a:pt x="4987279" y="6347178"/>
                </a:cubicBezTo>
                <a:lnTo>
                  <a:pt x="4979691" y="6350833"/>
                </a:lnTo>
                <a:close/>
                <a:moveTo>
                  <a:pt x="6684858" y="4063865"/>
                </a:moveTo>
                <a:lnTo>
                  <a:pt x="6648482" y="4221473"/>
                </a:lnTo>
                <a:lnTo>
                  <a:pt x="6617259" y="4331426"/>
                </a:lnTo>
                <a:lnTo>
                  <a:pt x="4331427" y="6617259"/>
                </a:lnTo>
                <a:lnTo>
                  <a:pt x="4221473" y="6648483"/>
                </a:lnTo>
                <a:lnTo>
                  <a:pt x="4063865" y="6684858"/>
                </a:lnTo>
                <a:close/>
                <a:moveTo>
                  <a:pt x="6753912" y="3413007"/>
                </a:moveTo>
                <a:lnTo>
                  <a:pt x="6750417" y="3551207"/>
                </a:lnTo>
                <a:lnTo>
                  <a:pt x="6742952" y="3649388"/>
                </a:lnTo>
                <a:lnTo>
                  <a:pt x="3649388" y="6742952"/>
                </a:lnTo>
                <a:lnTo>
                  <a:pt x="3551207" y="6750418"/>
                </a:lnTo>
                <a:lnTo>
                  <a:pt x="3413007" y="6753912"/>
                </a:lnTo>
                <a:close/>
                <a:moveTo>
                  <a:pt x="6716591" y="2868526"/>
                </a:moveTo>
                <a:lnTo>
                  <a:pt x="6737375" y="3032086"/>
                </a:lnTo>
                <a:lnTo>
                  <a:pt x="6742077" y="3093916"/>
                </a:lnTo>
                <a:lnTo>
                  <a:pt x="3093916" y="6742077"/>
                </a:lnTo>
                <a:lnTo>
                  <a:pt x="3032086" y="6737375"/>
                </a:lnTo>
                <a:lnTo>
                  <a:pt x="2868527" y="6716591"/>
                </a:lnTo>
                <a:close/>
                <a:moveTo>
                  <a:pt x="6609003" y="2394311"/>
                </a:moveTo>
                <a:lnTo>
                  <a:pt x="6648482" y="2533340"/>
                </a:lnTo>
                <a:lnTo>
                  <a:pt x="6666826" y="2612820"/>
                </a:lnTo>
                <a:lnTo>
                  <a:pt x="2612820" y="6666827"/>
                </a:lnTo>
                <a:lnTo>
                  <a:pt x="2533340" y="6648483"/>
                </a:lnTo>
                <a:lnTo>
                  <a:pt x="2394311" y="6609003"/>
                </a:lnTo>
                <a:close/>
                <a:moveTo>
                  <a:pt x="6446922" y="1974591"/>
                </a:moveTo>
                <a:lnTo>
                  <a:pt x="6489399" y="2062767"/>
                </a:lnTo>
                <a:lnTo>
                  <a:pt x="6537793" y="2185507"/>
                </a:lnTo>
                <a:lnTo>
                  <a:pt x="2185507" y="6537794"/>
                </a:lnTo>
                <a:lnTo>
                  <a:pt x="2062767" y="6489399"/>
                </a:lnTo>
                <a:lnTo>
                  <a:pt x="1974591" y="6446922"/>
                </a:lnTo>
                <a:close/>
                <a:moveTo>
                  <a:pt x="6243250" y="1596465"/>
                </a:moveTo>
                <a:lnTo>
                  <a:pt x="6347177" y="1767534"/>
                </a:lnTo>
                <a:lnTo>
                  <a:pt x="6364162" y="1802792"/>
                </a:lnTo>
                <a:lnTo>
                  <a:pt x="1802793" y="6364162"/>
                </a:lnTo>
                <a:lnTo>
                  <a:pt x="1767534" y="6347178"/>
                </a:lnTo>
                <a:lnTo>
                  <a:pt x="1596465" y="6243250"/>
                </a:lnTo>
                <a:close/>
                <a:moveTo>
                  <a:pt x="6002947" y="1254966"/>
                </a:moveTo>
                <a:lnTo>
                  <a:pt x="6153848" y="1456763"/>
                </a:lnTo>
                <a:lnTo>
                  <a:pt x="1456763" y="6153848"/>
                </a:lnTo>
                <a:lnTo>
                  <a:pt x="1254966" y="6002947"/>
                </a:lnTo>
                <a:close/>
                <a:moveTo>
                  <a:pt x="5724364" y="951748"/>
                </a:moveTo>
                <a:lnTo>
                  <a:pt x="5765593" y="989219"/>
                </a:lnTo>
                <a:lnTo>
                  <a:pt x="5908170" y="1146094"/>
                </a:lnTo>
                <a:lnTo>
                  <a:pt x="1146095" y="5908171"/>
                </a:lnTo>
                <a:lnTo>
                  <a:pt x="989220" y="5765593"/>
                </a:lnTo>
                <a:lnTo>
                  <a:pt x="951748" y="5724364"/>
                </a:lnTo>
                <a:close/>
                <a:moveTo>
                  <a:pt x="5409786" y="684519"/>
                </a:moveTo>
                <a:lnTo>
                  <a:pt x="5525750" y="771235"/>
                </a:lnTo>
                <a:lnTo>
                  <a:pt x="5631014" y="866905"/>
                </a:lnTo>
                <a:lnTo>
                  <a:pt x="866906" y="5631014"/>
                </a:lnTo>
                <a:lnTo>
                  <a:pt x="771236" y="5525750"/>
                </a:lnTo>
                <a:lnTo>
                  <a:pt x="684519" y="5409786"/>
                </a:lnTo>
                <a:close/>
                <a:moveTo>
                  <a:pt x="5060430" y="452075"/>
                </a:moveTo>
                <a:lnTo>
                  <a:pt x="5265746" y="576808"/>
                </a:lnTo>
                <a:lnTo>
                  <a:pt x="5322400" y="619173"/>
                </a:lnTo>
                <a:lnTo>
                  <a:pt x="619173" y="5322400"/>
                </a:lnTo>
                <a:lnTo>
                  <a:pt x="576808" y="5265746"/>
                </a:lnTo>
                <a:lnTo>
                  <a:pt x="452075" y="5060430"/>
                </a:lnTo>
                <a:close/>
                <a:moveTo>
                  <a:pt x="4672858" y="257848"/>
                </a:moveTo>
                <a:lnTo>
                  <a:pt x="4692045" y="265413"/>
                </a:lnTo>
                <a:lnTo>
                  <a:pt x="4980741" y="404485"/>
                </a:lnTo>
                <a:lnTo>
                  <a:pt x="404485" y="4980741"/>
                </a:lnTo>
                <a:lnTo>
                  <a:pt x="265414" y="4692045"/>
                </a:lnTo>
                <a:lnTo>
                  <a:pt x="257848" y="4672858"/>
                </a:lnTo>
                <a:close/>
                <a:moveTo>
                  <a:pt x="4237904" y="110996"/>
                </a:moveTo>
                <a:lnTo>
                  <a:pt x="4381744" y="151842"/>
                </a:lnTo>
                <a:cubicBezTo>
                  <a:pt x="4434622" y="168288"/>
                  <a:pt x="4486943" y="186000"/>
                  <a:pt x="4538672" y="204940"/>
                </a:cubicBezTo>
                <a:lnTo>
                  <a:pt x="4599828" y="229053"/>
                </a:lnTo>
                <a:lnTo>
                  <a:pt x="229054" y="4599828"/>
                </a:lnTo>
                <a:lnTo>
                  <a:pt x="204940" y="4538672"/>
                </a:lnTo>
                <a:cubicBezTo>
                  <a:pt x="186000" y="4486943"/>
                  <a:pt x="168289" y="4434622"/>
                  <a:pt x="151842" y="4381744"/>
                </a:cubicBezTo>
                <a:lnTo>
                  <a:pt x="110996" y="4237904"/>
                </a:lnTo>
                <a:close/>
                <a:moveTo>
                  <a:pt x="3746627" y="20474"/>
                </a:moveTo>
                <a:lnTo>
                  <a:pt x="3891752" y="38915"/>
                </a:lnTo>
                <a:cubicBezTo>
                  <a:pt x="3947655" y="47457"/>
                  <a:pt x="4003106" y="57369"/>
                  <a:pt x="4058072" y="68617"/>
                </a:cubicBezTo>
                <a:lnTo>
                  <a:pt x="4176570" y="95966"/>
                </a:lnTo>
                <a:lnTo>
                  <a:pt x="95966" y="4176570"/>
                </a:lnTo>
                <a:lnTo>
                  <a:pt x="68617" y="4058071"/>
                </a:lnTo>
                <a:cubicBezTo>
                  <a:pt x="57370" y="4003106"/>
                  <a:pt x="47457" y="3947655"/>
                  <a:pt x="38916" y="3891752"/>
                </a:cubicBezTo>
                <a:lnTo>
                  <a:pt x="20474" y="3746627"/>
                </a:lnTo>
                <a:close/>
                <a:moveTo>
                  <a:pt x="3151484" y="8358"/>
                </a:moveTo>
                <a:lnTo>
                  <a:pt x="8358" y="3151484"/>
                </a:lnTo>
                <a:lnTo>
                  <a:pt x="17437" y="3032086"/>
                </a:lnTo>
                <a:cubicBezTo>
                  <a:pt x="178864" y="1442547"/>
                  <a:pt x="1442547" y="178864"/>
                  <a:pt x="3032086" y="17437"/>
                </a:cubicBezTo>
                <a:close/>
                <a:moveTo>
                  <a:pt x="3377406" y="0"/>
                </a:moveTo>
                <a:cubicBezTo>
                  <a:pt x="3435697" y="0"/>
                  <a:pt x="3493642" y="1477"/>
                  <a:pt x="3551207" y="4395"/>
                </a:cubicBezTo>
                <a:lnTo>
                  <a:pt x="3700444" y="15743"/>
                </a:lnTo>
                <a:lnTo>
                  <a:pt x="15743" y="3700444"/>
                </a:lnTo>
                <a:lnTo>
                  <a:pt x="4395" y="3551207"/>
                </a:lnTo>
                <a:cubicBezTo>
                  <a:pt x="1477" y="3493642"/>
                  <a:pt x="0" y="3435697"/>
                  <a:pt x="0" y="3377406"/>
                </a:cubicBezTo>
                <a:cubicBezTo>
                  <a:pt x="0" y="3319116"/>
                  <a:pt x="1477" y="3261171"/>
                  <a:pt x="4395" y="3203605"/>
                </a:cubicBezTo>
                <a:lnTo>
                  <a:pt x="6263" y="3179033"/>
                </a:lnTo>
                <a:lnTo>
                  <a:pt x="3179034" y="6263"/>
                </a:lnTo>
                <a:lnTo>
                  <a:pt x="3203605" y="4395"/>
                </a:lnTo>
                <a:cubicBezTo>
                  <a:pt x="3261171" y="1477"/>
                  <a:pt x="3319116" y="0"/>
                  <a:pt x="3377406"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221" name="Free-form: Shape 220">
            <a:extLst>
              <a:ext uri="{FF2B5EF4-FFF2-40B4-BE49-F238E27FC236}">
                <a16:creationId xmlns:a16="http://schemas.microsoft.com/office/drawing/2014/main" id="{432050B4-C7CD-CB7E-8B7D-F584D17FC39D}"/>
              </a:ext>
            </a:extLst>
          </p:cNvPr>
          <p:cNvSpPr/>
          <p:nvPr userDrawn="1"/>
        </p:nvSpPr>
        <p:spPr>
          <a:xfrm>
            <a:off x="-2052896" y="-5716900"/>
            <a:ext cx="4526375" cy="5024936"/>
          </a:xfrm>
          <a:custGeom>
            <a:avLst/>
            <a:gdLst>
              <a:gd name="connsiteX0" fmla="*/ 3014951 w 6035166"/>
              <a:gd name="connsiteY0" fmla="*/ 6255159 h 6699915"/>
              <a:gd name="connsiteX1" fmla="*/ 3774271 w 6035166"/>
              <a:gd name="connsiteY1" fmla="*/ 6699915 h 6699915"/>
              <a:gd name="connsiteX2" fmla="*/ 3318779 w 6035166"/>
              <a:gd name="connsiteY2" fmla="*/ 6699915 h 6699915"/>
              <a:gd name="connsiteX3" fmla="*/ 3015055 w 6035166"/>
              <a:gd name="connsiteY3" fmla="*/ 6522016 h 6699915"/>
              <a:gd name="connsiteX4" fmla="*/ 3015055 w 6035166"/>
              <a:gd name="connsiteY4" fmla="*/ 6521893 h 6699915"/>
              <a:gd name="connsiteX5" fmla="*/ 3014951 w 6035166"/>
              <a:gd name="connsiteY5" fmla="*/ 6521954 h 6699915"/>
              <a:gd name="connsiteX6" fmla="*/ 3014471 w 6035166"/>
              <a:gd name="connsiteY6" fmla="*/ 6521674 h 6699915"/>
              <a:gd name="connsiteX7" fmla="*/ 3014471 w 6035166"/>
              <a:gd name="connsiteY7" fmla="*/ 6522234 h 6699915"/>
              <a:gd name="connsiteX8" fmla="*/ 2711121 w 6035166"/>
              <a:gd name="connsiteY8" fmla="*/ 6699915 h 6699915"/>
              <a:gd name="connsiteX9" fmla="*/ 2255631 w 6035166"/>
              <a:gd name="connsiteY9" fmla="*/ 6699915 h 6699915"/>
              <a:gd name="connsiteX10" fmla="*/ 3014951 w 6035166"/>
              <a:gd name="connsiteY10" fmla="*/ 5636438 h 6699915"/>
              <a:gd name="connsiteX11" fmla="*/ 4830599 w 6035166"/>
              <a:gd name="connsiteY11" fmla="*/ 6699915 h 6699915"/>
              <a:gd name="connsiteX12" fmla="*/ 4328883 w 6035166"/>
              <a:gd name="connsiteY12" fmla="*/ 6699915 h 6699915"/>
              <a:gd name="connsiteX13" fmla="*/ 3015055 w 6035166"/>
              <a:gd name="connsiteY13" fmla="*/ 5930368 h 6699915"/>
              <a:gd name="connsiteX14" fmla="*/ 3015057 w 6035166"/>
              <a:gd name="connsiteY14" fmla="*/ 5930245 h 6699915"/>
              <a:gd name="connsiteX15" fmla="*/ 3014951 w 6035166"/>
              <a:gd name="connsiteY15" fmla="*/ 5930306 h 6699915"/>
              <a:gd name="connsiteX16" fmla="*/ 3014471 w 6035166"/>
              <a:gd name="connsiteY16" fmla="*/ 5930026 h 6699915"/>
              <a:gd name="connsiteX17" fmla="*/ 3014471 w 6035166"/>
              <a:gd name="connsiteY17" fmla="*/ 5930586 h 6699915"/>
              <a:gd name="connsiteX18" fmla="*/ 1701013 w 6035166"/>
              <a:gd name="connsiteY18" fmla="*/ 6699915 h 6699915"/>
              <a:gd name="connsiteX19" fmla="*/ 1199305 w 6035166"/>
              <a:gd name="connsiteY19" fmla="*/ 6699915 h 6699915"/>
              <a:gd name="connsiteX20" fmla="*/ 3008972 w 6035166"/>
              <a:gd name="connsiteY20" fmla="*/ 5028990 h 6699915"/>
              <a:gd name="connsiteX21" fmla="*/ 5858740 w 6035166"/>
              <a:gd name="connsiteY21" fmla="*/ 6699915 h 6699915"/>
              <a:gd name="connsiteX22" fmla="*/ 5338993 w 6035166"/>
              <a:gd name="connsiteY22" fmla="*/ 6699915 h 6699915"/>
              <a:gd name="connsiteX23" fmla="*/ 3015057 w 6035166"/>
              <a:gd name="connsiteY23" fmla="*/ 5338719 h 6699915"/>
              <a:gd name="connsiteX24" fmla="*/ 3015055 w 6035166"/>
              <a:gd name="connsiteY24" fmla="*/ 5338596 h 6699915"/>
              <a:gd name="connsiteX25" fmla="*/ 3014951 w 6035166"/>
              <a:gd name="connsiteY25" fmla="*/ 5338658 h 6699915"/>
              <a:gd name="connsiteX26" fmla="*/ 3014471 w 6035166"/>
              <a:gd name="connsiteY26" fmla="*/ 5338377 h 6699915"/>
              <a:gd name="connsiteX27" fmla="*/ 3014473 w 6035166"/>
              <a:gd name="connsiteY27" fmla="*/ 5338937 h 6699915"/>
              <a:gd name="connsiteX28" fmla="*/ 690907 w 6035166"/>
              <a:gd name="connsiteY28" fmla="*/ 6699915 h 6699915"/>
              <a:gd name="connsiteX29" fmla="*/ 159203 w 6035166"/>
              <a:gd name="connsiteY29" fmla="*/ 6699915 h 6699915"/>
              <a:gd name="connsiteX30" fmla="*/ 3014947 w 6035166"/>
              <a:gd name="connsiteY30" fmla="*/ 4399004 h 6699915"/>
              <a:gd name="connsiteX31" fmla="*/ 5811693 w 6035166"/>
              <a:gd name="connsiteY31" fmla="*/ 6037136 h 6699915"/>
              <a:gd name="connsiteX32" fmla="*/ 6035166 w 6035166"/>
              <a:gd name="connsiteY32" fmla="*/ 6519583 h 6699915"/>
              <a:gd name="connsiteX33" fmla="*/ 5828874 w 6035166"/>
              <a:gd name="connsiteY33" fmla="*/ 6398626 h 6699915"/>
              <a:gd name="connsiteX34" fmla="*/ 5830367 w 6035166"/>
              <a:gd name="connsiteY34" fmla="*/ 6396078 h 6699915"/>
              <a:gd name="connsiteX35" fmla="*/ 3015055 w 6035166"/>
              <a:gd name="connsiteY35" fmla="*/ 4747069 h 6699915"/>
              <a:gd name="connsiteX36" fmla="*/ 3015057 w 6035166"/>
              <a:gd name="connsiteY36" fmla="*/ 4746945 h 6699915"/>
              <a:gd name="connsiteX37" fmla="*/ 3014953 w 6035166"/>
              <a:gd name="connsiteY37" fmla="*/ 4747007 h 6699915"/>
              <a:gd name="connsiteX38" fmla="*/ 3014473 w 6035166"/>
              <a:gd name="connsiteY38" fmla="*/ 4746728 h 6699915"/>
              <a:gd name="connsiteX39" fmla="*/ 3014471 w 6035166"/>
              <a:gd name="connsiteY39" fmla="*/ 4747287 h 6699915"/>
              <a:gd name="connsiteX40" fmla="*/ 3013490 w 6035166"/>
              <a:gd name="connsiteY40" fmla="*/ 4747862 h 6699915"/>
              <a:gd name="connsiteX41" fmla="*/ 3009150 w 6035166"/>
              <a:gd name="connsiteY41" fmla="*/ 4745317 h 6699915"/>
              <a:gd name="connsiteX42" fmla="*/ 3007444 w 6035166"/>
              <a:gd name="connsiteY42" fmla="*/ 4748227 h 6699915"/>
              <a:gd name="connsiteX43" fmla="*/ 3006520 w 6035166"/>
              <a:gd name="connsiteY43" fmla="*/ 4746650 h 6699915"/>
              <a:gd name="connsiteX44" fmla="*/ 0 w 6035166"/>
              <a:gd name="connsiteY44" fmla="*/ 6509485 h 6699915"/>
              <a:gd name="connsiteX45" fmla="*/ 219015 w 6035166"/>
              <a:gd name="connsiteY45" fmla="*/ 6036661 h 6699915"/>
              <a:gd name="connsiteX46" fmla="*/ 3014951 w 6035166"/>
              <a:gd name="connsiteY46" fmla="*/ 3780283 h 6699915"/>
              <a:gd name="connsiteX47" fmla="*/ 5418387 w 6035166"/>
              <a:gd name="connsiteY47" fmla="*/ 5188045 h 6699915"/>
              <a:gd name="connsiteX48" fmla="*/ 5656815 w 6035166"/>
              <a:gd name="connsiteY48" fmla="*/ 5702777 h 6699915"/>
              <a:gd name="connsiteX49" fmla="*/ 3015055 w 6035166"/>
              <a:gd name="connsiteY49" fmla="*/ 4155424 h 6699915"/>
              <a:gd name="connsiteX50" fmla="*/ 3015055 w 6035166"/>
              <a:gd name="connsiteY50" fmla="*/ 4155301 h 6699915"/>
              <a:gd name="connsiteX51" fmla="*/ 3014951 w 6035166"/>
              <a:gd name="connsiteY51" fmla="*/ 4155362 h 6699915"/>
              <a:gd name="connsiteX52" fmla="*/ 3014471 w 6035166"/>
              <a:gd name="connsiteY52" fmla="*/ 4155082 h 6699915"/>
              <a:gd name="connsiteX53" fmla="*/ 3014471 w 6035166"/>
              <a:gd name="connsiteY53" fmla="*/ 4155642 h 6699915"/>
              <a:gd name="connsiteX54" fmla="*/ 373893 w 6035166"/>
              <a:gd name="connsiteY54" fmla="*/ 5702305 h 6699915"/>
              <a:gd name="connsiteX55" fmla="*/ 612321 w 6035166"/>
              <a:gd name="connsiteY55" fmla="*/ 5187572 h 6699915"/>
              <a:gd name="connsiteX56" fmla="*/ 3014951 w 6035166"/>
              <a:gd name="connsiteY56" fmla="*/ 3161563 h 6699915"/>
              <a:gd name="connsiteX57" fmla="*/ 5025083 w 6035166"/>
              <a:gd name="connsiteY57" fmla="*/ 4338955 h 6699915"/>
              <a:gd name="connsiteX58" fmla="*/ 5280719 w 6035166"/>
              <a:gd name="connsiteY58" fmla="*/ 4890839 h 6699915"/>
              <a:gd name="connsiteX59" fmla="*/ 3015055 w 6035166"/>
              <a:gd name="connsiteY59" fmla="*/ 3563776 h 6699915"/>
              <a:gd name="connsiteX60" fmla="*/ 3015057 w 6035166"/>
              <a:gd name="connsiteY60" fmla="*/ 3563653 h 6699915"/>
              <a:gd name="connsiteX61" fmla="*/ 3014951 w 6035166"/>
              <a:gd name="connsiteY61" fmla="*/ 3563714 h 6699915"/>
              <a:gd name="connsiteX62" fmla="*/ 3014471 w 6035166"/>
              <a:gd name="connsiteY62" fmla="*/ 3563433 h 6699915"/>
              <a:gd name="connsiteX63" fmla="*/ 3014471 w 6035166"/>
              <a:gd name="connsiteY63" fmla="*/ 3563994 h 6699915"/>
              <a:gd name="connsiteX64" fmla="*/ 749989 w 6035166"/>
              <a:gd name="connsiteY64" fmla="*/ 4890366 h 6699915"/>
              <a:gd name="connsiteX65" fmla="*/ 1005625 w 6035166"/>
              <a:gd name="connsiteY65" fmla="*/ 4338484 h 6699915"/>
              <a:gd name="connsiteX66" fmla="*/ 3014951 w 6035166"/>
              <a:gd name="connsiteY66" fmla="*/ 2542840 h 6699915"/>
              <a:gd name="connsiteX67" fmla="*/ 4631775 w 6035166"/>
              <a:gd name="connsiteY67" fmla="*/ 3489859 h 6699915"/>
              <a:gd name="connsiteX68" fmla="*/ 4904623 w 6035166"/>
              <a:gd name="connsiteY68" fmla="*/ 4078901 h 6699915"/>
              <a:gd name="connsiteX69" fmla="*/ 3015055 w 6035166"/>
              <a:gd name="connsiteY69" fmla="*/ 2972126 h 6699915"/>
              <a:gd name="connsiteX70" fmla="*/ 3015055 w 6035166"/>
              <a:gd name="connsiteY70" fmla="*/ 2972004 h 6699915"/>
              <a:gd name="connsiteX71" fmla="*/ 3014951 w 6035166"/>
              <a:gd name="connsiteY71" fmla="*/ 2972066 h 6699915"/>
              <a:gd name="connsiteX72" fmla="*/ 3014471 w 6035166"/>
              <a:gd name="connsiteY72" fmla="*/ 2971785 h 6699915"/>
              <a:gd name="connsiteX73" fmla="*/ 3014471 w 6035166"/>
              <a:gd name="connsiteY73" fmla="*/ 2972347 h 6699915"/>
              <a:gd name="connsiteX74" fmla="*/ 1126083 w 6035166"/>
              <a:gd name="connsiteY74" fmla="*/ 4078430 h 6699915"/>
              <a:gd name="connsiteX75" fmla="*/ 1398933 w 6035166"/>
              <a:gd name="connsiteY75" fmla="*/ 3489388 h 6699915"/>
              <a:gd name="connsiteX76" fmla="*/ 3014951 w 6035166"/>
              <a:gd name="connsiteY76" fmla="*/ 1924121 h 6699915"/>
              <a:gd name="connsiteX77" fmla="*/ 4238471 w 6035166"/>
              <a:gd name="connsiteY77" fmla="*/ 2640772 h 6699915"/>
              <a:gd name="connsiteX78" fmla="*/ 4528527 w 6035166"/>
              <a:gd name="connsiteY78" fmla="*/ 3266961 h 6699915"/>
              <a:gd name="connsiteX79" fmla="*/ 3015055 w 6035166"/>
              <a:gd name="connsiteY79" fmla="*/ 2380477 h 6699915"/>
              <a:gd name="connsiteX80" fmla="*/ 3015055 w 6035166"/>
              <a:gd name="connsiteY80" fmla="*/ 2380354 h 6699915"/>
              <a:gd name="connsiteX81" fmla="*/ 3014951 w 6035166"/>
              <a:gd name="connsiteY81" fmla="*/ 2380416 h 6699915"/>
              <a:gd name="connsiteX82" fmla="*/ 3014473 w 6035166"/>
              <a:gd name="connsiteY82" fmla="*/ 2380135 h 6699915"/>
              <a:gd name="connsiteX83" fmla="*/ 3014471 w 6035166"/>
              <a:gd name="connsiteY83" fmla="*/ 2380697 h 6699915"/>
              <a:gd name="connsiteX84" fmla="*/ 1502181 w 6035166"/>
              <a:gd name="connsiteY84" fmla="*/ 3266488 h 6699915"/>
              <a:gd name="connsiteX85" fmla="*/ 1792237 w 6035166"/>
              <a:gd name="connsiteY85" fmla="*/ 2640301 h 6699915"/>
              <a:gd name="connsiteX86" fmla="*/ 3014951 w 6035166"/>
              <a:gd name="connsiteY86" fmla="*/ 1305405 h 6699915"/>
              <a:gd name="connsiteX87" fmla="*/ 3845167 w 6035166"/>
              <a:gd name="connsiteY87" fmla="*/ 1791686 h 6699915"/>
              <a:gd name="connsiteX88" fmla="*/ 4152429 w 6035166"/>
              <a:gd name="connsiteY88" fmla="*/ 2455021 h 6699915"/>
              <a:gd name="connsiteX89" fmla="*/ 3015055 w 6035166"/>
              <a:gd name="connsiteY89" fmla="*/ 1788828 h 6699915"/>
              <a:gd name="connsiteX90" fmla="*/ 3015057 w 6035166"/>
              <a:gd name="connsiteY90" fmla="*/ 1788704 h 6699915"/>
              <a:gd name="connsiteX91" fmla="*/ 3014951 w 6035166"/>
              <a:gd name="connsiteY91" fmla="*/ 1788766 h 6699915"/>
              <a:gd name="connsiteX92" fmla="*/ 3014473 w 6035166"/>
              <a:gd name="connsiteY92" fmla="*/ 1788486 h 6699915"/>
              <a:gd name="connsiteX93" fmla="*/ 3014473 w 6035166"/>
              <a:gd name="connsiteY93" fmla="*/ 1789046 h 6699915"/>
              <a:gd name="connsiteX94" fmla="*/ 1878279 w 6035166"/>
              <a:gd name="connsiteY94" fmla="*/ 2454547 h 6699915"/>
              <a:gd name="connsiteX95" fmla="*/ 2185541 w 6035166"/>
              <a:gd name="connsiteY95" fmla="*/ 1791214 h 6699915"/>
              <a:gd name="connsiteX96" fmla="*/ 3014951 w 6035166"/>
              <a:gd name="connsiteY96" fmla="*/ 686681 h 6699915"/>
              <a:gd name="connsiteX97" fmla="*/ 3451861 w 6035166"/>
              <a:gd name="connsiteY97" fmla="*/ 942591 h 6699915"/>
              <a:gd name="connsiteX98" fmla="*/ 3776333 w 6035166"/>
              <a:gd name="connsiteY98" fmla="*/ 1643082 h 6699915"/>
              <a:gd name="connsiteX99" fmla="*/ 3015055 w 6035166"/>
              <a:gd name="connsiteY99" fmla="*/ 1197180 h 6699915"/>
              <a:gd name="connsiteX100" fmla="*/ 3015055 w 6035166"/>
              <a:gd name="connsiteY100" fmla="*/ 1197055 h 6699915"/>
              <a:gd name="connsiteX101" fmla="*/ 3014947 w 6035166"/>
              <a:gd name="connsiteY101" fmla="*/ 1197118 h 6699915"/>
              <a:gd name="connsiteX102" fmla="*/ 3014471 w 6035166"/>
              <a:gd name="connsiteY102" fmla="*/ 1196838 h 6699915"/>
              <a:gd name="connsiteX103" fmla="*/ 3014471 w 6035166"/>
              <a:gd name="connsiteY103" fmla="*/ 1197397 h 6699915"/>
              <a:gd name="connsiteX104" fmla="*/ 2254377 w 6035166"/>
              <a:gd name="connsiteY104" fmla="*/ 1642606 h 6699915"/>
              <a:gd name="connsiteX105" fmla="*/ 2578849 w 6035166"/>
              <a:gd name="connsiteY105" fmla="*/ 942119 h 6699915"/>
              <a:gd name="connsiteX106" fmla="*/ 3015245 w 6035166"/>
              <a:gd name="connsiteY106" fmla="*/ 0 h 6699915"/>
              <a:gd name="connsiteX107" fmla="*/ 3400237 w 6035166"/>
              <a:gd name="connsiteY107" fmla="*/ 831143 h 6699915"/>
              <a:gd name="connsiteX108" fmla="*/ 3015055 w 6035166"/>
              <a:gd name="connsiteY108" fmla="*/ 605531 h 6699915"/>
              <a:gd name="connsiteX109" fmla="*/ 3015055 w 6035166"/>
              <a:gd name="connsiteY109" fmla="*/ 605408 h 6699915"/>
              <a:gd name="connsiteX110" fmla="*/ 3014951 w 6035166"/>
              <a:gd name="connsiteY110" fmla="*/ 605469 h 6699915"/>
              <a:gd name="connsiteX111" fmla="*/ 3014473 w 6035166"/>
              <a:gd name="connsiteY111" fmla="*/ 605189 h 6699915"/>
              <a:gd name="connsiteX112" fmla="*/ 3014471 w 6035166"/>
              <a:gd name="connsiteY112" fmla="*/ 605750 h 6699915"/>
              <a:gd name="connsiteX113" fmla="*/ 2630473 w 6035166"/>
              <a:gd name="connsiteY113" fmla="*/ 830669 h 669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035166" h="6699915">
                <a:moveTo>
                  <a:pt x="3014951" y="6255159"/>
                </a:moveTo>
                <a:lnTo>
                  <a:pt x="3774271" y="6699915"/>
                </a:lnTo>
                <a:lnTo>
                  <a:pt x="3318779" y="6699915"/>
                </a:lnTo>
                <a:lnTo>
                  <a:pt x="3015055" y="6522016"/>
                </a:lnTo>
                <a:lnTo>
                  <a:pt x="3015055" y="6521893"/>
                </a:lnTo>
                <a:lnTo>
                  <a:pt x="3014951" y="6521954"/>
                </a:lnTo>
                <a:lnTo>
                  <a:pt x="3014471" y="6521674"/>
                </a:lnTo>
                <a:lnTo>
                  <a:pt x="3014471" y="6522234"/>
                </a:lnTo>
                <a:lnTo>
                  <a:pt x="2711121" y="6699915"/>
                </a:lnTo>
                <a:lnTo>
                  <a:pt x="2255631" y="6699915"/>
                </a:lnTo>
                <a:close/>
                <a:moveTo>
                  <a:pt x="3014951" y="5636438"/>
                </a:moveTo>
                <a:lnTo>
                  <a:pt x="4830599" y="6699915"/>
                </a:lnTo>
                <a:lnTo>
                  <a:pt x="4328883" y="6699915"/>
                </a:lnTo>
                <a:lnTo>
                  <a:pt x="3015055" y="5930368"/>
                </a:lnTo>
                <a:lnTo>
                  <a:pt x="3015057" y="5930245"/>
                </a:lnTo>
                <a:lnTo>
                  <a:pt x="3014951" y="5930306"/>
                </a:lnTo>
                <a:lnTo>
                  <a:pt x="3014471" y="5930026"/>
                </a:lnTo>
                <a:lnTo>
                  <a:pt x="3014471" y="5930586"/>
                </a:lnTo>
                <a:lnTo>
                  <a:pt x="1701013" y="6699915"/>
                </a:lnTo>
                <a:lnTo>
                  <a:pt x="1199305" y="6699915"/>
                </a:lnTo>
                <a:close/>
                <a:moveTo>
                  <a:pt x="3008972" y="5028990"/>
                </a:moveTo>
                <a:lnTo>
                  <a:pt x="5858740" y="6699915"/>
                </a:lnTo>
                <a:lnTo>
                  <a:pt x="5338993" y="6699915"/>
                </a:lnTo>
                <a:lnTo>
                  <a:pt x="3015057" y="5338719"/>
                </a:lnTo>
                <a:lnTo>
                  <a:pt x="3015055" y="5338596"/>
                </a:lnTo>
                <a:lnTo>
                  <a:pt x="3014951" y="5338658"/>
                </a:lnTo>
                <a:lnTo>
                  <a:pt x="3014471" y="5338377"/>
                </a:lnTo>
                <a:lnTo>
                  <a:pt x="3014473" y="5338937"/>
                </a:lnTo>
                <a:lnTo>
                  <a:pt x="690907" y="6699915"/>
                </a:lnTo>
                <a:lnTo>
                  <a:pt x="159203" y="6699915"/>
                </a:lnTo>
                <a:close/>
                <a:moveTo>
                  <a:pt x="3014947" y="4399004"/>
                </a:moveTo>
                <a:lnTo>
                  <a:pt x="5811693" y="6037136"/>
                </a:lnTo>
                <a:lnTo>
                  <a:pt x="6035166" y="6519583"/>
                </a:lnTo>
                <a:lnTo>
                  <a:pt x="5828874" y="6398626"/>
                </a:lnTo>
                <a:lnTo>
                  <a:pt x="5830367" y="6396078"/>
                </a:lnTo>
                <a:lnTo>
                  <a:pt x="3015055" y="4747069"/>
                </a:lnTo>
                <a:lnTo>
                  <a:pt x="3015057" y="4746945"/>
                </a:lnTo>
                <a:lnTo>
                  <a:pt x="3014953" y="4747007"/>
                </a:lnTo>
                <a:lnTo>
                  <a:pt x="3014473" y="4746728"/>
                </a:lnTo>
                <a:lnTo>
                  <a:pt x="3014471" y="4747287"/>
                </a:lnTo>
                <a:lnTo>
                  <a:pt x="3013490" y="4747862"/>
                </a:lnTo>
                <a:lnTo>
                  <a:pt x="3009150" y="4745317"/>
                </a:lnTo>
                <a:lnTo>
                  <a:pt x="3007444" y="4748227"/>
                </a:lnTo>
                <a:lnTo>
                  <a:pt x="3006520" y="4746650"/>
                </a:lnTo>
                <a:lnTo>
                  <a:pt x="0" y="6509485"/>
                </a:lnTo>
                <a:lnTo>
                  <a:pt x="219015" y="6036661"/>
                </a:lnTo>
                <a:close/>
                <a:moveTo>
                  <a:pt x="3014951" y="3780283"/>
                </a:moveTo>
                <a:lnTo>
                  <a:pt x="5418387" y="5188045"/>
                </a:lnTo>
                <a:lnTo>
                  <a:pt x="5656815" y="5702777"/>
                </a:lnTo>
                <a:lnTo>
                  <a:pt x="3015055" y="4155424"/>
                </a:lnTo>
                <a:lnTo>
                  <a:pt x="3015055" y="4155301"/>
                </a:lnTo>
                <a:lnTo>
                  <a:pt x="3014951" y="4155362"/>
                </a:lnTo>
                <a:lnTo>
                  <a:pt x="3014471" y="4155082"/>
                </a:lnTo>
                <a:lnTo>
                  <a:pt x="3014471" y="4155642"/>
                </a:lnTo>
                <a:lnTo>
                  <a:pt x="373893" y="5702305"/>
                </a:lnTo>
                <a:lnTo>
                  <a:pt x="612321" y="5187572"/>
                </a:lnTo>
                <a:close/>
                <a:moveTo>
                  <a:pt x="3014951" y="3161563"/>
                </a:moveTo>
                <a:lnTo>
                  <a:pt x="5025083" y="4338955"/>
                </a:lnTo>
                <a:lnTo>
                  <a:pt x="5280719" y="4890839"/>
                </a:lnTo>
                <a:lnTo>
                  <a:pt x="3015055" y="3563776"/>
                </a:lnTo>
                <a:lnTo>
                  <a:pt x="3015057" y="3563653"/>
                </a:lnTo>
                <a:lnTo>
                  <a:pt x="3014951" y="3563714"/>
                </a:lnTo>
                <a:lnTo>
                  <a:pt x="3014471" y="3563433"/>
                </a:lnTo>
                <a:lnTo>
                  <a:pt x="3014471" y="3563994"/>
                </a:lnTo>
                <a:lnTo>
                  <a:pt x="749989" y="4890366"/>
                </a:lnTo>
                <a:lnTo>
                  <a:pt x="1005625" y="4338484"/>
                </a:lnTo>
                <a:close/>
                <a:moveTo>
                  <a:pt x="3014951" y="2542840"/>
                </a:moveTo>
                <a:lnTo>
                  <a:pt x="4631775" y="3489859"/>
                </a:lnTo>
                <a:lnTo>
                  <a:pt x="4904623" y="4078901"/>
                </a:lnTo>
                <a:lnTo>
                  <a:pt x="3015055" y="2972126"/>
                </a:lnTo>
                <a:lnTo>
                  <a:pt x="3015055" y="2972004"/>
                </a:lnTo>
                <a:lnTo>
                  <a:pt x="3014951" y="2972066"/>
                </a:lnTo>
                <a:lnTo>
                  <a:pt x="3014471" y="2971785"/>
                </a:lnTo>
                <a:lnTo>
                  <a:pt x="3014471" y="2972347"/>
                </a:lnTo>
                <a:lnTo>
                  <a:pt x="1126083" y="4078430"/>
                </a:lnTo>
                <a:lnTo>
                  <a:pt x="1398933" y="3489388"/>
                </a:lnTo>
                <a:close/>
                <a:moveTo>
                  <a:pt x="3014951" y="1924121"/>
                </a:moveTo>
                <a:lnTo>
                  <a:pt x="4238471" y="2640772"/>
                </a:lnTo>
                <a:lnTo>
                  <a:pt x="4528527" y="3266961"/>
                </a:lnTo>
                <a:lnTo>
                  <a:pt x="3015055" y="2380477"/>
                </a:lnTo>
                <a:lnTo>
                  <a:pt x="3015055" y="2380354"/>
                </a:lnTo>
                <a:lnTo>
                  <a:pt x="3014951" y="2380416"/>
                </a:lnTo>
                <a:lnTo>
                  <a:pt x="3014473" y="2380135"/>
                </a:lnTo>
                <a:lnTo>
                  <a:pt x="3014471" y="2380697"/>
                </a:lnTo>
                <a:lnTo>
                  <a:pt x="1502181" y="3266488"/>
                </a:lnTo>
                <a:lnTo>
                  <a:pt x="1792237" y="2640301"/>
                </a:lnTo>
                <a:close/>
                <a:moveTo>
                  <a:pt x="3014951" y="1305405"/>
                </a:moveTo>
                <a:lnTo>
                  <a:pt x="3845167" y="1791686"/>
                </a:lnTo>
                <a:lnTo>
                  <a:pt x="4152429" y="2455021"/>
                </a:lnTo>
                <a:lnTo>
                  <a:pt x="3015055" y="1788828"/>
                </a:lnTo>
                <a:lnTo>
                  <a:pt x="3015057" y="1788704"/>
                </a:lnTo>
                <a:lnTo>
                  <a:pt x="3014951" y="1788766"/>
                </a:lnTo>
                <a:lnTo>
                  <a:pt x="3014473" y="1788486"/>
                </a:lnTo>
                <a:lnTo>
                  <a:pt x="3014473" y="1789046"/>
                </a:lnTo>
                <a:lnTo>
                  <a:pt x="1878279" y="2454547"/>
                </a:lnTo>
                <a:lnTo>
                  <a:pt x="2185541" y="1791214"/>
                </a:lnTo>
                <a:close/>
                <a:moveTo>
                  <a:pt x="3014951" y="686681"/>
                </a:moveTo>
                <a:lnTo>
                  <a:pt x="3451861" y="942591"/>
                </a:lnTo>
                <a:lnTo>
                  <a:pt x="3776333" y="1643082"/>
                </a:lnTo>
                <a:lnTo>
                  <a:pt x="3015055" y="1197180"/>
                </a:lnTo>
                <a:lnTo>
                  <a:pt x="3015055" y="1197055"/>
                </a:lnTo>
                <a:lnTo>
                  <a:pt x="3014947" y="1197118"/>
                </a:lnTo>
                <a:lnTo>
                  <a:pt x="3014471" y="1196838"/>
                </a:lnTo>
                <a:lnTo>
                  <a:pt x="3014471" y="1197397"/>
                </a:lnTo>
                <a:lnTo>
                  <a:pt x="2254377" y="1642606"/>
                </a:lnTo>
                <a:lnTo>
                  <a:pt x="2578849" y="942119"/>
                </a:lnTo>
                <a:close/>
                <a:moveTo>
                  <a:pt x="3015245" y="0"/>
                </a:moveTo>
                <a:lnTo>
                  <a:pt x="3400237" y="831143"/>
                </a:lnTo>
                <a:lnTo>
                  <a:pt x="3015055" y="605531"/>
                </a:lnTo>
                <a:lnTo>
                  <a:pt x="3015055" y="605408"/>
                </a:lnTo>
                <a:lnTo>
                  <a:pt x="3014951" y="605469"/>
                </a:lnTo>
                <a:lnTo>
                  <a:pt x="3014473" y="605189"/>
                </a:lnTo>
                <a:lnTo>
                  <a:pt x="3014471" y="605750"/>
                </a:lnTo>
                <a:lnTo>
                  <a:pt x="2630473" y="830669"/>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grpSp>
        <p:nvGrpSpPr>
          <p:cNvPr id="114" name="Group 113">
            <a:extLst>
              <a:ext uri="{FF2B5EF4-FFF2-40B4-BE49-F238E27FC236}">
                <a16:creationId xmlns:a16="http://schemas.microsoft.com/office/drawing/2014/main" id="{D472C888-C89B-CCF5-3C46-0C02109F36C6}"/>
              </a:ext>
            </a:extLst>
          </p:cNvPr>
          <p:cNvGrpSpPr/>
          <p:nvPr userDrawn="1"/>
        </p:nvGrpSpPr>
        <p:grpSpPr>
          <a:xfrm>
            <a:off x="-10682239" y="-1483205"/>
            <a:ext cx="5638477" cy="3650745"/>
            <a:chOff x="2179046" y="797811"/>
            <a:chExt cx="7517969" cy="5777545"/>
          </a:xfrm>
        </p:grpSpPr>
        <p:sp>
          <p:nvSpPr>
            <p:cNvPr id="115" name="Rectangle 114">
              <a:extLst>
                <a:ext uri="{FF2B5EF4-FFF2-40B4-BE49-F238E27FC236}">
                  <a16:creationId xmlns:a16="http://schemas.microsoft.com/office/drawing/2014/main" id="{8AB79E02-2A71-9A8D-7F26-E2036F77446C}"/>
                </a:ext>
              </a:extLst>
            </p:cNvPr>
            <p:cNvSpPr/>
            <p:nvPr userDrawn="1"/>
          </p:nvSpPr>
          <p:spPr>
            <a:xfrm>
              <a:off x="2179046" y="797811"/>
              <a:ext cx="7517969" cy="17999"/>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6" name="Rectangle 115">
              <a:extLst>
                <a:ext uri="{FF2B5EF4-FFF2-40B4-BE49-F238E27FC236}">
                  <a16:creationId xmlns:a16="http://schemas.microsoft.com/office/drawing/2014/main" id="{58D014DE-2711-6A42-C69F-FDA5F66FAB43}"/>
                </a:ext>
              </a:extLst>
            </p:cNvPr>
            <p:cNvSpPr/>
            <p:nvPr userDrawn="1"/>
          </p:nvSpPr>
          <p:spPr>
            <a:xfrm>
              <a:off x="2179046" y="1191207"/>
              <a:ext cx="7517969" cy="36001"/>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7" name="Rectangle 116">
              <a:extLst>
                <a:ext uri="{FF2B5EF4-FFF2-40B4-BE49-F238E27FC236}">
                  <a16:creationId xmlns:a16="http://schemas.microsoft.com/office/drawing/2014/main" id="{1E6D6BF1-6BDF-0901-CACA-097BF53B8792}"/>
                </a:ext>
              </a:extLst>
            </p:cNvPr>
            <p:cNvSpPr/>
            <p:nvPr userDrawn="1"/>
          </p:nvSpPr>
          <p:spPr>
            <a:xfrm>
              <a:off x="2179046" y="1584604"/>
              <a:ext cx="7517969" cy="53999"/>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8" name="Rectangle 117">
              <a:extLst>
                <a:ext uri="{FF2B5EF4-FFF2-40B4-BE49-F238E27FC236}">
                  <a16:creationId xmlns:a16="http://schemas.microsoft.com/office/drawing/2014/main" id="{4A851AAE-F1E3-A0EA-EDBA-476209AF3096}"/>
                </a:ext>
              </a:extLst>
            </p:cNvPr>
            <p:cNvSpPr/>
            <p:nvPr userDrawn="1"/>
          </p:nvSpPr>
          <p:spPr>
            <a:xfrm>
              <a:off x="2179046" y="1978000"/>
              <a:ext cx="7517969" cy="72001"/>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9" name="Rectangle 118">
              <a:extLst>
                <a:ext uri="{FF2B5EF4-FFF2-40B4-BE49-F238E27FC236}">
                  <a16:creationId xmlns:a16="http://schemas.microsoft.com/office/drawing/2014/main" id="{B07C0FB0-C29B-AC46-C632-3EBEFA50F663}"/>
                </a:ext>
              </a:extLst>
            </p:cNvPr>
            <p:cNvSpPr/>
            <p:nvPr userDrawn="1"/>
          </p:nvSpPr>
          <p:spPr>
            <a:xfrm>
              <a:off x="2179046" y="2371396"/>
              <a:ext cx="7517969" cy="90000"/>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0" name="Rectangle 119">
              <a:extLst>
                <a:ext uri="{FF2B5EF4-FFF2-40B4-BE49-F238E27FC236}">
                  <a16:creationId xmlns:a16="http://schemas.microsoft.com/office/drawing/2014/main" id="{4320E051-203C-A6D2-4DCF-D65285081B48}"/>
                </a:ext>
              </a:extLst>
            </p:cNvPr>
            <p:cNvSpPr/>
            <p:nvPr userDrawn="1"/>
          </p:nvSpPr>
          <p:spPr>
            <a:xfrm>
              <a:off x="2179046" y="2764792"/>
              <a:ext cx="7517969" cy="107999"/>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1" name="Rectangle 120">
              <a:extLst>
                <a:ext uri="{FF2B5EF4-FFF2-40B4-BE49-F238E27FC236}">
                  <a16:creationId xmlns:a16="http://schemas.microsoft.com/office/drawing/2014/main" id="{ADF29BC6-8558-F9DE-D3BE-D33DC2070D8B}"/>
                </a:ext>
              </a:extLst>
            </p:cNvPr>
            <p:cNvSpPr/>
            <p:nvPr userDrawn="1"/>
          </p:nvSpPr>
          <p:spPr>
            <a:xfrm>
              <a:off x="2179046" y="3158189"/>
              <a:ext cx="7517969" cy="126001"/>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2" name="Rectangle 121">
              <a:extLst>
                <a:ext uri="{FF2B5EF4-FFF2-40B4-BE49-F238E27FC236}">
                  <a16:creationId xmlns:a16="http://schemas.microsoft.com/office/drawing/2014/main" id="{DA492C97-8CC5-43C5-A84E-C9276FC62183}"/>
                </a:ext>
              </a:extLst>
            </p:cNvPr>
            <p:cNvSpPr/>
            <p:nvPr userDrawn="1"/>
          </p:nvSpPr>
          <p:spPr>
            <a:xfrm>
              <a:off x="2179046" y="3551585"/>
              <a:ext cx="7517969" cy="144000"/>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3" name="Rectangle 122">
              <a:extLst>
                <a:ext uri="{FF2B5EF4-FFF2-40B4-BE49-F238E27FC236}">
                  <a16:creationId xmlns:a16="http://schemas.microsoft.com/office/drawing/2014/main" id="{4CB71768-ECC2-0574-D50F-77AC72E39B1B}"/>
                </a:ext>
              </a:extLst>
            </p:cNvPr>
            <p:cNvSpPr/>
            <p:nvPr userDrawn="1"/>
          </p:nvSpPr>
          <p:spPr>
            <a:xfrm>
              <a:off x="2179046" y="3944981"/>
              <a:ext cx="7517969" cy="162001"/>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4" name="Rectangle 123">
              <a:extLst>
                <a:ext uri="{FF2B5EF4-FFF2-40B4-BE49-F238E27FC236}">
                  <a16:creationId xmlns:a16="http://schemas.microsoft.com/office/drawing/2014/main" id="{617D68E5-1427-62AE-0D8F-E9B55EDEF200}"/>
                </a:ext>
              </a:extLst>
            </p:cNvPr>
            <p:cNvSpPr/>
            <p:nvPr userDrawn="1"/>
          </p:nvSpPr>
          <p:spPr>
            <a:xfrm>
              <a:off x="2179046" y="4338375"/>
              <a:ext cx="7517969" cy="180000"/>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5" name="Rectangle 124">
              <a:extLst>
                <a:ext uri="{FF2B5EF4-FFF2-40B4-BE49-F238E27FC236}">
                  <a16:creationId xmlns:a16="http://schemas.microsoft.com/office/drawing/2014/main" id="{D2C54780-2D20-DE03-9FC0-D4823850586E}"/>
                </a:ext>
              </a:extLst>
            </p:cNvPr>
            <p:cNvSpPr/>
            <p:nvPr userDrawn="1"/>
          </p:nvSpPr>
          <p:spPr>
            <a:xfrm>
              <a:off x="2179046" y="4731771"/>
              <a:ext cx="7517969" cy="197999"/>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6" name="Rectangle 125">
              <a:extLst>
                <a:ext uri="{FF2B5EF4-FFF2-40B4-BE49-F238E27FC236}">
                  <a16:creationId xmlns:a16="http://schemas.microsoft.com/office/drawing/2014/main" id="{83923567-EF85-7473-2052-BABB97D2082C}"/>
                </a:ext>
              </a:extLst>
            </p:cNvPr>
            <p:cNvSpPr/>
            <p:nvPr userDrawn="1"/>
          </p:nvSpPr>
          <p:spPr>
            <a:xfrm>
              <a:off x="2179046" y="5125167"/>
              <a:ext cx="7517969" cy="216001"/>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7" name="Rectangle 126">
              <a:extLst>
                <a:ext uri="{FF2B5EF4-FFF2-40B4-BE49-F238E27FC236}">
                  <a16:creationId xmlns:a16="http://schemas.microsoft.com/office/drawing/2014/main" id="{4D63570F-3A5D-E988-339A-700F8B0F05CB}"/>
                </a:ext>
              </a:extLst>
            </p:cNvPr>
            <p:cNvSpPr/>
            <p:nvPr userDrawn="1"/>
          </p:nvSpPr>
          <p:spPr>
            <a:xfrm>
              <a:off x="2179046" y="5518563"/>
              <a:ext cx="7517969" cy="234000"/>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8" name="Rectangle 127">
              <a:extLst>
                <a:ext uri="{FF2B5EF4-FFF2-40B4-BE49-F238E27FC236}">
                  <a16:creationId xmlns:a16="http://schemas.microsoft.com/office/drawing/2014/main" id="{ED016A6B-42FB-735D-EFAD-5140B7BA8E76}"/>
                </a:ext>
              </a:extLst>
            </p:cNvPr>
            <p:cNvSpPr/>
            <p:nvPr userDrawn="1"/>
          </p:nvSpPr>
          <p:spPr>
            <a:xfrm>
              <a:off x="2179046" y="5911960"/>
              <a:ext cx="7517969" cy="252001"/>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9" name="Rectangle 128">
              <a:extLst>
                <a:ext uri="{FF2B5EF4-FFF2-40B4-BE49-F238E27FC236}">
                  <a16:creationId xmlns:a16="http://schemas.microsoft.com/office/drawing/2014/main" id="{F7EAFF00-CF81-CACE-2B67-1DFD8D978F0B}"/>
                </a:ext>
              </a:extLst>
            </p:cNvPr>
            <p:cNvSpPr/>
            <p:nvPr userDrawn="1"/>
          </p:nvSpPr>
          <p:spPr>
            <a:xfrm>
              <a:off x="2179046" y="6305356"/>
              <a:ext cx="7517969" cy="270000"/>
            </a:xfrm>
            <a:prstGeom prst="rect">
              <a:avLst/>
            </a:prstGeom>
            <a:solidFill>
              <a:schemeClr val="accent1"/>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00" name="Group 199">
            <a:extLst>
              <a:ext uri="{FF2B5EF4-FFF2-40B4-BE49-F238E27FC236}">
                <a16:creationId xmlns:a16="http://schemas.microsoft.com/office/drawing/2014/main" id="{34220F8A-328E-6DC3-78C2-32748830B1FF}"/>
              </a:ext>
            </a:extLst>
          </p:cNvPr>
          <p:cNvGrpSpPr/>
          <p:nvPr userDrawn="1"/>
        </p:nvGrpSpPr>
        <p:grpSpPr>
          <a:xfrm>
            <a:off x="-4908762" y="-82466"/>
            <a:ext cx="5400000" cy="6447896"/>
            <a:chOff x="-6545016" y="-109955"/>
            <a:chExt cx="7200000" cy="8597194"/>
          </a:xfrm>
        </p:grpSpPr>
        <p:sp>
          <p:nvSpPr>
            <p:cNvPr id="170" name="Free-form: Shape 169">
              <a:extLst>
                <a:ext uri="{FF2B5EF4-FFF2-40B4-BE49-F238E27FC236}">
                  <a16:creationId xmlns:a16="http://schemas.microsoft.com/office/drawing/2014/main" id="{4F2F0497-E693-4B6A-9DA6-11324C8756B1}"/>
                </a:ext>
              </a:extLst>
            </p:cNvPr>
            <p:cNvSpPr>
              <a:spLocks noChangeAspect="1"/>
            </p:cNvSpPr>
            <p:nvPr userDrawn="1"/>
          </p:nvSpPr>
          <p:spPr>
            <a:xfrm>
              <a:off x="-4925016" y="4390054"/>
              <a:ext cx="3960000" cy="3960000"/>
            </a:xfrm>
            <a:custGeom>
              <a:avLst/>
              <a:gdLst>
                <a:gd name="connsiteX0" fmla="*/ 1980000 w 3960000"/>
                <a:gd name="connsiteY0" fmla="*/ 99000 h 3960000"/>
                <a:gd name="connsiteX1" fmla="*/ 99000 w 3960000"/>
                <a:gd name="connsiteY1" fmla="*/ 1980000 h 3960000"/>
                <a:gd name="connsiteX2" fmla="*/ 1980000 w 3960000"/>
                <a:gd name="connsiteY2" fmla="*/ 3861000 h 3960000"/>
                <a:gd name="connsiteX3" fmla="*/ 3861000 w 3960000"/>
                <a:gd name="connsiteY3" fmla="*/ 1980000 h 3960000"/>
                <a:gd name="connsiteX4" fmla="*/ 1980000 w 3960000"/>
                <a:gd name="connsiteY4" fmla="*/ 99000 h 3960000"/>
                <a:gd name="connsiteX5" fmla="*/ 1980000 w 3960000"/>
                <a:gd name="connsiteY5" fmla="*/ 0 h 3960000"/>
                <a:gd name="connsiteX6" fmla="*/ 3960000 w 3960000"/>
                <a:gd name="connsiteY6" fmla="*/ 1980000 h 3960000"/>
                <a:gd name="connsiteX7" fmla="*/ 1980000 w 3960000"/>
                <a:gd name="connsiteY7" fmla="*/ 3960000 h 3960000"/>
                <a:gd name="connsiteX8" fmla="*/ 0 w 3960000"/>
                <a:gd name="connsiteY8" fmla="*/ 1980000 h 3960000"/>
                <a:gd name="connsiteX9" fmla="*/ 1980000 w 3960000"/>
                <a:gd name="connsiteY9"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0000" h="3960000">
                  <a:moveTo>
                    <a:pt x="1980000" y="99000"/>
                  </a:moveTo>
                  <a:cubicBezTo>
                    <a:pt x="941152" y="99000"/>
                    <a:pt x="99000" y="941152"/>
                    <a:pt x="99000" y="1980000"/>
                  </a:cubicBezTo>
                  <a:cubicBezTo>
                    <a:pt x="99000" y="3018848"/>
                    <a:pt x="941152" y="3861000"/>
                    <a:pt x="1980000" y="3861000"/>
                  </a:cubicBezTo>
                  <a:cubicBezTo>
                    <a:pt x="3018848" y="3861000"/>
                    <a:pt x="3861000" y="3018848"/>
                    <a:pt x="3861000" y="1980000"/>
                  </a:cubicBezTo>
                  <a:cubicBezTo>
                    <a:pt x="3861000" y="941152"/>
                    <a:pt x="3018848" y="99000"/>
                    <a:pt x="1980000" y="99000"/>
                  </a:cubicBezTo>
                  <a:close/>
                  <a:moveTo>
                    <a:pt x="1980000" y="0"/>
                  </a:moveTo>
                  <a:cubicBezTo>
                    <a:pt x="3073524" y="0"/>
                    <a:pt x="3960000" y="886476"/>
                    <a:pt x="3960000" y="1980000"/>
                  </a:cubicBezTo>
                  <a:cubicBezTo>
                    <a:pt x="3960000" y="3073524"/>
                    <a:pt x="3073524" y="3960000"/>
                    <a:pt x="1980000" y="3960000"/>
                  </a:cubicBezTo>
                  <a:cubicBezTo>
                    <a:pt x="886476" y="3960000"/>
                    <a:pt x="0" y="3073524"/>
                    <a:pt x="0" y="1980000"/>
                  </a:cubicBezTo>
                  <a:cubicBezTo>
                    <a:pt x="0" y="886476"/>
                    <a:pt x="886476" y="0"/>
                    <a:pt x="1980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0" name="Free-form: Shape 159">
              <a:extLst>
                <a:ext uri="{FF2B5EF4-FFF2-40B4-BE49-F238E27FC236}">
                  <a16:creationId xmlns:a16="http://schemas.microsoft.com/office/drawing/2014/main" id="{B9234175-BEF4-8F6B-5441-5967C7152011}"/>
                </a:ext>
              </a:extLst>
            </p:cNvPr>
            <p:cNvSpPr>
              <a:spLocks noChangeAspect="1"/>
            </p:cNvSpPr>
            <p:nvPr userDrawn="1"/>
          </p:nvSpPr>
          <p:spPr>
            <a:xfrm>
              <a:off x="-6545016" y="-109955"/>
              <a:ext cx="7200000" cy="7200000"/>
            </a:xfrm>
            <a:custGeom>
              <a:avLst/>
              <a:gdLst>
                <a:gd name="connsiteX0" fmla="*/ 3600000 w 7200000"/>
                <a:gd name="connsiteY0" fmla="*/ 18000 h 7200000"/>
                <a:gd name="connsiteX1" fmla="*/ 18000 w 7200000"/>
                <a:gd name="connsiteY1" fmla="*/ 3600000 h 7200000"/>
                <a:gd name="connsiteX2" fmla="*/ 3600000 w 7200000"/>
                <a:gd name="connsiteY2" fmla="*/ 7182000 h 7200000"/>
                <a:gd name="connsiteX3" fmla="*/ 7182000 w 7200000"/>
                <a:gd name="connsiteY3" fmla="*/ 3600000 h 7200000"/>
                <a:gd name="connsiteX4" fmla="*/ 3600000 w 7200000"/>
                <a:gd name="connsiteY4" fmla="*/ 18000 h 7200000"/>
                <a:gd name="connsiteX5" fmla="*/ 3600000 w 7200000"/>
                <a:gd name="connsiteY5" fmla="*/ 0 h 7200000"/>
                <a:gd name="connsiteX6" fmla="*/ 7200000 w 7200000"/>
                <a:gd name="connsiteY6" fmla="*/ 3600000 h 7200000"/>
                <a:gd name="connsiteX7" fmla="*/ 3600000 w 7200000"/>
                <a:gd name="connsiteY7" fmla="*/ 7200000 h 7200000"/>
                <a:gd name="connsiteX8" fmla="*/ 0 w 7200000"/>
                <a:gd name="connsiteY8" fmla="*/ 3600000 h 7200000"/>
                <a:gd name="connsiteX9" fmla="*/ 3600000 w 7200000"/>
                <a:gd name="connsiteY9" fmla="*/ 0 h 72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0000" h="7200000">
                  <a:moveTo>
                    <a:pt x="3600000" y="18000"/>
                  </a:moveTo>
                  <a:cubicBezTo>
                    <a:pt x="1621716" y="18000"/>
                    <a:pt x="18000" y="1621716"/>
                    <a:pt x="18000" y="3600000"/>
                  </a:cubicBezTo>
                  <a:cubicBezTo>
                    <a:pt x="18000" y="5578284"/>
                    <a:pt x="1621716" y="7182000"/>
                    <a:pt x="3600000" y="7182000"/>
                  </a:cubicBezTo>
                  <a:cubicBezTo>
                    <a:pt x="5578284" y="7182000"/>
                    <a:pt x="7182000" y="5578284"/>
                    <a:pt x="7182000" y="3600000"/>
                  </a:cubicBezTo>
                  <a:cubicBezTo>
                    <a:pt x="7182000" y="1621716"/>
                    <a:pt x="5578284" y="18000"/>
                    <a:pt x="3600000" y="18000"/>
                  </a:cubicBezTo>
                  <a:close/>
                  <a:moveTo>
                    <a:pt x="3600000" y="0"/>
                  </a:moveTo>
                  <a:cubicBezTo>
                    <a:pt x="5588225" y="0"/>
                    <a:pt x="7200000" y="1611775"/>
                    <a:pt x="7200000" y="3600000"/>
                  </a:cubicBezTo>
                  <a:cubicBezTo>
                    <a:pt x="7200000" y="5588225"/>
                    <a:pt x="5588225" y="7200000"/>
                    <a:pt x="3600000" y="7200000"/>
                  </a:cubicBezTo>
                  <a:cubicBezTo>
                    <a:pt x="1611775" y="7200000"/>
                    <a:pt x="0" y="5588225"/>
                    <a:pt x="0" y="3600000"/>
                  </a:cubicBezTo>
                  <a:cubicBezTo>
                    <a:pt x="0" y="1611775"/>
                    <a:pt x="1611775" y="0"/>
                    <a:pt x="3600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1" name="Free-form: Shape 160">
              <a:extLst>
                <a:ext uri="{FF2B5EF4-FFF2-40B4-BE49-F238E27FC236}">
                  <a16:creationId xmlns:a16="http://schemas.microsoft.com/office/drawing/2014/main" id="{258F57D7-2802-B6F5-3F55-32F8417B353F}"/>
                </a:ext>
              </a:extLst>
            </p:cNvPr>
            <p:cNvSpPr>
              <a:spLocks noChangeAspect="1"/>
            </p:cNvSpPr>
            <p:nvPr userDrawn="1"/>
          </p:nvSpPr>
          <p:spPr>
            <a:xfrm>
              <a:off x="-6365016" y="390047"/>
              <a:ext cx="6840000" cy="6840000"/>
            </a:xfrm>
            <a:custGeom>
              <a:avLst/>
              <a:gdLst>
                <a:gd name="connsiteX0" fmla="*/ 3420000 w 6840000"/>
                <a:gd name="connsiteY0" fmla="*/ 27000 h 6840000"/>
                <a:gd name="connsiteX1" fmla="*/ 27000 w 6840000"/>
                <a:gd name="connsiteY1" fmla="*/ 3420000 h 6840000"/>
                <a:gd name="connsiteX2" fmla="*/ 3420000 w 6840000"/>
                <a:gd name="connsiteY2" fmla="*/ 6813000 h 6840000"/>
                <a:gd name="connsiteX3" fmla="*/ 6813000 w 6840000"/>
                <a:gd name="connsiteY3" fmla="*/ 3420000 h 6840000"/>
                <a:gd name="connsiteX4" fmla="*/ 3420000 w 6840000"/>
                <a:gd name="connsiteY4" fmla="*/ 27000 h 6840000"/>
                <a:gd name="connsiteX5" fmla="*/ 3420000 w 6840000"/>
                <a:gd name="connsiteY5" fmla="*/ 0 h 6840000"/>
                <a:gd name="connsiteX6" fmla="*/ 6840000 w 6840000"/>
                <a:gd name="connsiteY6" fmla="*/ 3420000 h 6840000"/>
                <a:gd name="connsiteX7" fmla="*/ 3420000 w 6840000"/>
                <a:gd name="connsiteY7" fmla="*/ 6840000 h 6840000"/>
                <a:gd name="connsiteX8" fmla="*/ 0 w 6840000"/>
                <a:gd name="connsiteY8" fmla="*/ 3420000 h 6840000"/>
                <a:gd name="connsiteX9" fmla="*/ 3420000 w 6840000"/>
                <a:gd name="connsiteY9" fmla="*/ 0 h 68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0000" h="6840000">
                  <a:moveTo>
                    <a:pt x="3420000" y="27000"/>
                  </a:moveTo>
                  <a:cubicBezTo>
                    <a:pt x="1546098" y="27000"/>
                    <a:pt x="27000" y="1546098"/>
                    <a:pt x="27000" y="3420000"/>
                  </a:cubicBezTo>
                  <a:cubicBezTo>
                    <a:pt x="27000" y="5293902"/>
                    <a:pt x="1546098" y="6813000"/>
                    <a:pt x="3420000" y="6813000"/>
                  </a:cubicBezTo>
                  <a:cubicBezTo>
                    <a:pt x="5293902" y="6813000"/>
                    <a:pt x="6813000" y="5293902"/>
                    <a:pt x="6813000" y="3420000"/>
                  </a:cubicBezTo>
                  <a:cubicBezTo>
                    <a:pt x="6813000" y="1546098"/>
                    <a:pt x="5293902" y="27000"/>
                    <a:pt x="3420000" y="27000"/>
                  </a:cubicBezTo>
                  <a:close/>
                  <a:moveTo>
                    <a:pt x="3420000" y="0"/>
                  </a:moveTo>
                  <a:cubicBezTo>
                    <a:pt x="5308814" y="0"/>
                    <a:pt x="6840000" y="1531186"/>
                    <a:pt x="6840000" y="3420000"/>
                  </a:cubicBezTo>
                  <a:cubicBezTo>
                    <a:pt x="6840000" y="5308814"/>
                    <a:pt x="5308814" y="6840000"/>
                    <a:pt x="3420000" y="6840000"/>
                  </a:cubicBezTo>
                  <a:cubicBezTo>
                    <a:pt x="1531186" y="6840000"/>
                    <a:pt x="0" y="5308814"/>
                    <a:pt x="0" y="3420000"/>
                  </a:cubicBezTo>
                  <a:cubicBezTo>
                    <a:pt x="0" y="1531186"/>
                    <a:pt x="1531186" y="0"/>
                    <a:pt x="3420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2" name="Free-form: Shape 161">
              <a:extLst>
                <a:ext uri="{FF2B5EF4-FFF2-40B4-BE49-F238E27FC236}">
                  <a16:creationId xmlns:a16="http://schemas.microsoft.com/office/drawing/2014/main" id="{21FA78FC-4D5B-43C7-B2F4-B344E5B2F309}"/>
                </a:ext>
              </a:extLst>
            </p:cNvPr>
            <p:cNvSpPr>
              <a:spLocks noChangeAspect="1"/>
            </p:cNvSpPr>
            <p:nvPr userDrawn="1"/>
          </p:nvSpPr>
          <p:spPr>
            <a:xfrm>
              <a:off x="-6185016" y="890048"/>
              <a:ext cx="6480000" cy="6480000"/>
            </a:xfrm>
            <a:custGeom>
              <a:avLst/>
              <a:gdLst>
                <a:gd name="connsiteX0" fmla="*/ 3240000 w 6480000"/>
                <a:gd name="connsiteY0" fmla="*/ 36000 h 6480000"/>
                <a:gd name="connsiteX1" fmla="*/ 36000 w 6480000"/>
                <a:gd name="connsiteY1" fmla="*/ 3240000 h 6480000"/>
                <a:gd name="connsiteX2" fmla="*/ 3240000 w 6480000"/>
                <a:gd name="connsiteY2" fmla="*/ 6444000 h 6480000"/>
                <a:gd name="connsiteX3" fmla="*/ 6444000 w 6480000"/>
                <a:gd name="connsiteY3" fmla="*/ 3240000 h 6480000"/>
                <a:gd name="connsiteX4" fmla="*/ 3240000 w 6480000"/>
                <a:gd name="connsiteY4" fmla="*/ 36000 h 6480000"/>
                <a:gd name="connsiteX5" fmla="*/ 3240000 w 6480000"/>
                <a:gd name="connsiteY5" fmla="*/ 0 h 6480000"/>
                <a:gd name="connsiteX6" fmla="*/ 6480000 w 6480000"/>
                <a:gd name="connsiteY6" fmla="*/ 3240000 h 6480000"/>
                <a:gd name="connsiteX7" fmla="*/ 3240000 w 6480000"/>
                <a:gd name="connsiteY7" fmla="*/ 6480000 h 6480000"/>
                <a:gd name="connsiteX8" fmla="*/ 0 w 6480000"/>
                <a:gd name="connsiteY8" fmla="*/ 3240000 h 6480000"/>
                <a:gd name="connsiteX9" fmla="*/ 3240000 w 6480000"/>
                <a:gd name="connsiteY9" fmla="*/ 0 h 64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0000" h="6480000">
                  <a:moveTo>
                    <a:pt x="3240000" y="36000"/>
                  </a:moveTo>
                  <a:cubicBezTo>
                    <a:pt x="1470480" y="36000"/>
                    <a:pt x="36000" y="1470480"/>
                    <a:pt x="36000" y="3240000"/>
                  </a:cubicBezTo>
                  <a:cubicBezTo>
                    <a:pt x="36000" y="5009520"/>
                    <a:pt x="1470480" y="6444000"/>
                    <a:pt x="3240000" y="6444000"/>
                  </a:cubicBezTo>
                  <a:cubicBezTo>
                    <a:pt x="5009520" y="6444000"/>
                    <a:pt x="6444000" y="5009520"/>
                    <a:pt x="6444000" y="3240000"/>
                  </a:cubicBezTo>
                  <a:cubicBezTo>
                    <a:pt x="6444000" y="1470480"/>
                    <a:pt x="5009520" y="36000"/>
                    <a:pt x="3240000" y="36000"/>
                  </a:cubicBezTo>
                  <a:close/>
                  <a:moveTo>
                    <a:pt x="3240000" y="0"/>
                  </a:moveTo>
                  <a:cubicBezTo>
                    <a:pt x="5029403" y="0"/>
                    <a:pt x="6480000" y="1450597"/>
                    <a:pt x="6480000" y="3240000"/>
                  </a:cubicBezTo>
                  <a:cubicBezTo>
                    <a:pt x="6480000" y="5029403"/>
                    <a:pt x="5029403" y="6480000"/>
                    <a:pt x="3240000" y="6480000"/>
                  </a:cubicBezTo>
                  <a:cubicBezTo>
                    <a:pt x="1450597" y="6480000"/>
                    <a:pt x="0" y="5029403"/>
                    <a:pt x="0" y="3240000"/>
                  </a:cubicBezTo>
                  <a:cubicBezTo>
                    <a:pt x="0" y="1450597"/>
                    <a:pt x="1450597" y="0"/>
                    <a:pt x="3240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4" name="Free-form: Shape 163">
              <a:extLst>
                <a:ext uri="{FF2B5EF4-FFF2-40B4-BE49-F238E27FC236}">
                  <a16:creationId xmlns:a16="http://schemas.microsoft.com/office/drawing/2014/main" id="{F25A4116-48EF-6367-6C04-9A73EC0E9EA4}"/>
                </a:ext>
              </a:extLst>
            </p:cNvPr>
            <p:cNvSpPr>
              <a:spLocks noChangeAspect="1"/>
            </p:cNvSpPr>
            <p:nvPr userDrawn="1"/>
          </p:nvSpPr>
          <p:spPr>
            <a:xfrm>
              <a:off x="-6005016" y="1390049"/>
              <a:ext cx="6120000" cy="6120000"/>
            </a:xfrm>
            <a:custGeom>
              <a:avLst/>
              <a:gdLst>
                <a:gd name="connsiteX0" fmla="*/ 3060000 w 6120000"/>
                <a:gd name="connsiteY0" fmla="*/ 45000 h 6120000"/>
                <a:gd name="connsiteX1" fmla="*/ 45000 w 6120000"/>
                <a:gd name="connsiteY1" fmla="*/ 3060000 h 6120000"/>
                <a:gd name="connsiteX2" fmla="*/ 3060000 w 6120000"/>
                <a:gd name="connsiteY2" fmla="*/ 6075000 h 6120000"/>
                <a:gd name="connsiteX3" fmla="*/ 6075000 w 6120000"/>
                <a:gd name="connsiteY3" fmla="*/ 3060000 h 6120000"/>
                <a:gd name="connsiteX4" fmla="*/ 3060000 w 6120000"/>
                <a:gd name="connsiteY4" fmla="*/ 45000 h 6120000"/>
                <a:gd name="connsiteX5" fmla="*/ 3060000 w 6120000"/>
                <a:gd name="connsiteY5" fmla="*/ 0 h 6120000"/>
                <a:gd name="connsiteX6" fmla="*/ 6120000 w 6120000"/>
                <a:gd name="connsiteY6" fmla="*/ 3060000 h 6120000"/>
                <a:gd name="connsiteX7" fmla="*/ 3060000 w 6120000"/>
                <a:gd name="connsiteY7" fmla="*/ 6120000 h 6120000"/>
                <a:gd name="connsiteX8" fmla="*/ 0 w 6120000"/>
                <a:gd name="connsiteY8" fmla="*/ 3060000 h 6120000"/>
                <a:gd name="connsiteX9" fmla="*/ 3060000 w 6120000"/>
                <a:gd name="connsiteY9" fmla="*/ 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20000" h="6120000">
                  <a:moveTo>
                    <a:pt x="3060000" y="45000"/>
                  </a:moveTo>
                  <a:cubicBezTo>
                    <a:pt x="1394861" y="45000"/>
                    <a:pt x="45000" y="1394861"/>
                    <a:pt x="45000" y="3060000"/>
                  </a:cubicBezTo>
                  <a:cubicBezTo>
                    <a:pt x="45000" y="4725139"/>
                    <a:pt x="1394861" y="6075000"/>
                    <a:pt x="3060000" y="6075000"/>
                  </a:cubicBezTo>
                  <a:cubicBezTo>
                    <a:pt x="4725139" y="6075000"/>
                    <a:pt x="6075000" y="4725139"/>
                    <a:pt x="6075000" y="3060000"/>
                  </a:cubicBezTo>
                  <a:cubicBezTo>
                    <a:pt x="6075000" y="1394861"/>
                    <a:pt x="4725139" y="45000"/>
                    <a:pt x="3060000" y="45000"/>
                  </a:cubicBezTo>
                  <a:close/>
                  <a:moveTo>
                    <a:pt x="3060000" y="0"/>
                  </a:moveTo>
                  <a:cubicBezTo>
                    <a:pt x="4749991" y="0"/>
                    <a:pt x="6120000" y="1370009"/>
                    <a:pt x="6120000" y="3060000"/>
                  </a:cubicBezTo>
                  <a:cubicBezTo>
                    <a:pt x="6120000" y="4749991"/>
                    <a:pt x="4749991" y="6120000"/>
                    <a:pt x="3060000" y="6120000"/>
                  </a:cubicBezTo>
                  <a:cubicBezTo>
                    <a:pt x="1370009" y="6120000"/>
                    <a:pt x="0" y="4749991"/>
                    <a:pt x="0" y="3060000"/>
                  </a:cubicBezTo>
                  <a:cubicBezTo>
                    <a:pt x="0" y="1370009"/>
                    <a:pt x="1370009" y="0"/>
                    <a:pt x="3060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5" name="Free-form: Shape 164">
              <a:extLst>
                <a:ext uri="{FF2B5EF4-FFF2-40B4-BE49-F238E27FC236}">
                  <a16:creationId xmlns:a16="http://schemas.microsoft.com/office/drawing/2014/main" id="{8D2BDDA0-CF7D-2EED-D6C9-C97215946C23}"/>
                </a:ext>
              </a:extLst>
            </p:cNvPr>
            <p:cNvSpPr>
              <a:spLocks noChangeAspect="1"/>
            </p:cNvSpPr>
            <p:nvPr userDrawn="1"/>
          </p:nvSpPr>
          <p:spPr>
            <a:xfrm>
              <a:off x="-5825016" y="1890050"/>
              <a:ext cx="5760000" cy="5760000"/>
            </a:xfrm>
            <a:custGeom>
              <a:avLst/>
              <a:gdLst>
                <a:gd name="connsiteX0" fmla="*/ 2880000 w 5760000"/>
                <a:gd name="connsiteY0" fmla="*/ 54000 h 5760000"/>
                <a:gd name="connsiteX1" fmla="*/ 54000 w 5760000"/>
                <a:gd name="connsiteY1" fmla="*/ 2880000 h 5760000"/>
                <a:gd name="connsiteX2" fmla="*/ 2880000 w 5760000"/>
                <a:gd name="connsiteY2" fmla="*/ 5706000 h 5760000"/>
                <a:gd name="connsiteX3" fmla="*/ 5706000 w 5760000"/>
                <a:gd name="connsiteY3" fmla="*/ 2880000 h 5760000"/>
                <a:gd name="connsiteX4" fmla="*/ 2880000 w 5760000"/>
                <a:gd name="connsiteY4" fmla="*/ 54000 h 5760000"/>
                <a:gd name="connsiteX5" fmla="*/ 2880000 w 5760000"/>
                <a:gd name="connsiteY5" fmla="*/ 0 h 5760000"/>
                <a:gd name="connsiteX6" fmla="*/ 5760000 w 5760000"/>
                <a:gd name="connsiteY6" fmla="*/ 2880000 h 5760000"/>
                <a:gd name="connsiteX7" fmla="*/ 2880000 w 5760000"/>
                <a:gd name="connsiteY7" fmla="*/ 5760000 h 5760000"/>
                <a:gd name="connsiteX8" fmla="*/ 0 w 5760000"/>
                <a:gd name="connsiteY8" fmla="*/ 2880000 h 5760000"/>
                <a:gd name="connsiteX9" fmla="*/ 2880000 w 5760000"/>
                <a:gd name="connsiteY9" fmla="*/ 0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0000" h="5760000">
                  <a:moveTo>
                    <a:pt x="2880000" y="54000"/>
                  </a:moveTo>
                  <a:cubicBezTo>
                    <a:pt x="1319243" y="54000"/>
                    <a:pt x="54000" y="1319243"/>
                    <a:pt x="54000" y="2880000"/>
                  </a:cubicBezTo>
                  <a:cubicBezTo>
                    <a:pt x="54000" y="4440757"/>
                    <a:pt x="1319243" y="5706000"/>
                    <a:pt x="2880000" y="5706000"/>
                  </a:cubicBezTo>
                  <a:cubicBezTo>
                    <a:pt x="4440757" y="5706000"/>
                    <a:pt x="5706000" y="4440757"/>
                    <a:pt x="5706000" y="2880000"/>
                  </a:cubicBezTo>
                  <a:cubicBezTo>
                    <a:pt x="5706000" y="1319243"/>
                    <a:pt x="4440757" y="54000"/>
                    <a:pt x="2880000" y="54000"/>
                  </a:cubicBezTo>
                  <a:close/>
                  <a:moveTo>
                    <a:pt x="2880000" y="0"/>
                  </a:moveTo>
                  <a:cubicBezTo>
                    <a:pt x="4470580" y="0"/>
                    <a:pt x="5760000" y="1289420"/>
                    <a:pt x="5760000" y="2880000"/>
                  </a:cubicBezTo>
                  <a:cubicBezTo>
                    <a:pt x="5760000" y="4470580"/>
                    <a:pt x="4470580" y="5760000"/>
                    <a:pt x="2880000" y="5760000"/>
                  </a:cubicBezTo>
                  <a:cubicBezTo>
                    <a:pt x="1289420" y="5760000"/>
                    <a:pt x="0" y="4470580"/>
                    <a:pt x="0" y="2880000"/>
                  </a:cubicBezTo>
                  <a:cubicBezTo>
                    <a:pt x="0" y="1289420"/>
                    <a:pt x="1289420" y="0"/>
                    <a:pt x="2880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6" name="Free-form: Shape 165">
              <a:extLst>
                <a:ext uri="{FF2B5EF4-FFF2-40B4-BE49-F238E27FC236}">
                  <a16:creationId xmlns:a16="http://schemas.microsoft.com/office/drawing/2014/main" id="{C3E346FF-80EF-92F4-6D27-4BFB3F724372}"/>
                </a:ext>
              </a:extLst>
            </p:cNvPr>
            <p:cNvSpPr>
              <a:spLocks noChangeAspect="1"/>
            </p:cNvSpPr>
            <p:nvPr userDrawn="1"/>
          </p:nvSpPr>
          <p:spPr>
            <a:xfrm>
              <a:off x="-5645016" y="2390053"/>
              <a:ext cx="5400000" cy="5400000"/>
            </a:xfrm>
            <a:custGeom>
              <a:avLst/>
              <a:gdLst>
                <a:gd name="connsiteX0" fmla="*/ 2700000 w 5400000"/>
                <a:gd name="connsiteY0" fmla="*/ 63000 h 5400000"/>
                <a:gd name="connsiteX1" fmla="*/ 63000 w 5400000"/>
                <a:gd name="connsiteY1" fmla="*/ 2700000 h 5400000"/>
                <a:gd name="connsiteX2" fmla="*/ 2700000 w 5400000"/>
                <a:gd name="connsiteY2" fmla="*/ 5337000 h 5400000"/>
                <a:gd name="connsiteX3" fmla="*/ 5337000 w 5400000"/>
                <a:gd name="connsiteY3" fmla="*/ 2700000 h 5400000"/>
                <a:gd name="connsiteX4" fmla="*/ 2700000 w 5400000"/>
                <a:gd name="connsiteY4" fmla="*/ 63000 h 5400000"/>
                <a:gd name="connsiteX5" fmla="*/ 2700000 w 5400000"/>
                <a:gd name="connsiteY5" fmla="*/ 0 h 5400000"/>
                <a:gd name="connsiteX6" fmla="*/ 5400000 w 5400000"/>
                <a:gd name="connsiteY6" fmla="*/ 2700000 h 5400000"/>
                <a:gd name="connsiteX7" fmla="*/ 2700000 w 5400000"/>
                <a:gd name="connsiteY7" fmla="*/ 5400000 h 5400000"/>
                <a:gd name="connsiteX8" fmla="*/ 0 w 5400000"/>
                <a:gd name="connsiteY8" fmla="*/ 2700000 h 5400000"/>
                <a:gd name="connsiteX9" fmla="*/ 2700000 w 5400000"/>
                <a:gd name="connsiteY9" fmla="*/ 0 h 54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0000" h="5400000">
                  <a:moveTo>
                    <a:pt x="2700000" y="63000"/>
                  </a:moveTo>
                  <a:cubicBezTo>
                    <a:pt x="1243625" y="63000"/>
                    <a:pt x="63000" y="1243625"/>
                    <a:pt x="63000" y="2700000"/>
                  </a:cubicBezTo>
                  <a:cubicBezTo>
                    <a:pt x="63000" y="4156375"/>
                    <a:pt x="1243625" y="5337000"/>
                    <a:pt x="2700000" y="5337000"/>
                  </a:cubicBezTo>
                  <a:cubicBezTo>
                    <a:pt x="4156375" y="5337000"/>
                    <a:pt x="5337000" y="4156375"/>
                    <a:pt x="5337000" y="2700000"/>
                  </a:cubicBezTo>
                  <a:cubicBezTo>
                    <a:pt x="5337000" y="1243625"/>
                    <a:pt x="4156375" y="63000"/>
                    <a:pt x="2700000" y="63000"/>
                  </a:cubicBezTo>
                  <a:close/>
                  <a:moveTo>
                    <a:pt x="2700000" y="0"/>
                  </a:moveTo>
                  <a:cubicBezTo>
                    <a:pt x="4191169" y="0"/>
                    <a:pt x="5400000" y="1208831"/>
                    <a:pt x="5400000" y="2700000"/>
                  </a:cubicBezTo>
                  <a:cubicBezTo>
                    <a:pt x="5400000" y="4191169"/>
                    <a:pt x="4191169" y="5400000"/>
                    <a:pt x="2700000" y="5400000"/>
                  </a:cubicBezTo>
                  <a:cubicBezTo>
                    <a:pt x="1208831" y="5400000"/>
                    <a:pt x="0" y="4191169"/>
                    <a:pt x="0" y="2700000"/>
                  </a:cubicBezTo>
                  <a:cubicBezTo>
                    <a:pt x="0" y="1208831"/>
                    <a:pt x="1208831" y="0"/>
                    <a:pt x="2700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7" name="Free-form: Shape 166">
              <a:extLst>
                <a:ext uri="{FF2B5EF4-FFF2-40B4-BE49-F238E27FC236}">
                  <a16:creationId xmlns:a16="http://schemas.microsoft.com/office/drawing/2014/main" id="{487645CD-2977-A86B-47F7-8F0381F75B72}"/>
                </a:ext>
              </a:extLst>
            </p:cNvPr>
            <p:cNvSpPr>
              <a:spLocks noChangeAspect="1"/>
            </p:cNvSpPr>
            <p:nvPr userDrawn="1"/>
          </p:nvSpPr>
          <p:spPr>
            <a:xfrm>
              <a:off x="-5465016" y="2890054"/>
              <a:ext cx="5040000" cy="5040000"/>
            </a:xfrm>
            <a:custGeom>
              <a:avLst/>
              <a:gdLst>
                <a:gd name="connsiteX0" fmla="*/ 2520000 w 5040000"/>
                <a:gd name="connsiteY0" fmla="*/ 72000 h 5040000"/>
                <a:gd name="connsiteX1" fmla="*/ 72000 w 5040000"/>
                <a:gd name="connsiteY1" fmla="*/ 2520000 h 5040000"/>
                <a:gd name="connsiteX2" fmla="*/ 2520000 w 5040000"/>
                <a:gd name="connsiteY2" fmla="*/ 4968000 h 5040000"/>
                <a:gd name="connsiteX3" fmla="*/ 4968000 w 5040000"/>
                <a:gd name="connsiteY3" fmla="*/ 2520000 h 5040000"/>
                <a:gd name="connsiteX4" fmla="*/ 2520000 w 5040000"/>
                <a:gd name="connsiteY4" fmla="*/ 72000 h 5040000"/>
                <a:gd name="connsiteX5" fmla="*/ 2520000 w 5040000"/>
                <a:gd name="connsiteY5" fmla="*/ 0 h 5040000"/>
                <a:gd name="connsiteX6" fmla="*/ 5040000 w 5040000"/>
                <a:gd name="connsiteY6" fmla="*/ 2520000 h 5040000"/>
                <a:gd name="connsiteX7" fmla="*/ 2520000 w 5040000"/>
                <a:gd name="connsiteY7" fmla="*/ 5040000 h 5040000"/>
                <a:gd name="connsiteX8" fmla="*/ 0 w 5040000"/>
                <a:gd name="connsiteY8" fmla="*/ 2520000 h 5040000"/>
                <a:gd name="connsiteX9" fmla="*/ 2520000 w 5040000"/>
                <a:gd name="connsiteY9" fmla="*/ 0 h 50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0000" h="5040000">
                  <a:moveTo>
                    <a:pt x="2520000" y="72000"/>
                  </a:moveTo>
                  <a:cubicBezTo>
                    <a:pt x="1168007" y="72000"/>
                    <a:pt x="72000" y="1168007"/>
                    <a:pt x="72000" y="2520000"/>
                  </a:cubicBezTo>
                  <a:cubicBezTo>
                    <a:pt x="72000" y="3871993"/>
                    <a:pt x="1168007" y="4968000"/>
                    <a:pt x="2520000" y="4968000"/>
                  </a:cubicBezTo>
                  <a:cubicBezTo>
                    <a:pt x="3871993" y="4968000"/>
                    <a:pt x="4968000" y="3871993"/>
                    <a:pt x="4968000" y="2520000"/>
                  </a:cubicBezTo>
                  <a:cubicBezTo>
                    <a:pt x="4968000" y="1168007"/>
                    <a:pt x="3871993" y="72000"/>
                    <a:pt x="2520000" y="72000"/>
                  </a:cubicBezTo>
                  <a:close/>
                  <a:moveTo>
                    <a:pt x="2520000" y="0"/>
                  </a:moveTo>
                  <a:cubicBezTo>
                    <a:pt x="3911758" y="0"/>
                    <a:pt x="5040000" y="1128242"/>
                    <a:pt x="5040000" y="2520000"/>
                  </a:cubicBezTo>
                  <a:cubicBezTo>
                    <a:pt x="5040000" y="3911758"/>
                    <a:pt x="3911758" y="5040000"/>
                    <a:pt x="2520000" y="5040000"/>
                  </a:cubicBezTo>
                  <a:cubicBezTo>
                    <a:pt x="1128242" y="5040000"/>
                    <a:pt x="0" y="3911758"/>
                    <a:pt x="0" y="2520000"/>
                  </a:cubicBezTo>
                  <a:cubicBezTo>
                    <a:pt x="0" y="1128242"/>
                    <a:pt x="1128242" y="0"/>
                    <a:pt x="2520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8" name="Free-form: Shape 167">
              <a:extLst>
                <a:ext uri="{FF2B5EF4-FFF2-40B4-BE49-F238E27FC236}">
                  <a16:creationId xmlns:a16="http://schemas.microsoft.com/office/drawing/2014/main" id="{6CCF4425-3795-36CF-CAA0-F4449B70947D}"/>
                </a:ext>
              </a:extLst>
            </p:cNvPr>
            <p:cNvSpPr>
              <a:spLocks noChangeAspect="1"/>
            </p:cNvSpPr>
            <p:nvPr userDrawn="1"/>
          </p:nvSpPr>
          <p:spPr>
            <a:xfrm>
              <a:off x="-5285016" y="3470807"/>
              <a:ext cx="4680000" cy="4680000"/>
            </a:xfrm>
            <a:custGeom>
              <a:avLst/>
              <a:gdLst>
                <a:gd name="connsiteX0" fmla="*/ 2340000 w 4680000"/>
                <a:gd name="connsiteY0" fmla="*/ 81000 h 4680000"/>
                <a:gd name="connsiteX1" fmla="*/ 81000 w 4680000"/>
                <a:gd name="connsiteY1" fmla="*/ 2340000 h 4680000"/>
                <a:gd name="connsiteX2" fmla="*/ 2340000 w 4680000"/>
                <a:gd name="connsiteY2" fmla="*/ 4599000 h 4680000"/>
                <a:gd name="connsiteX3" fmla="*/ 4599000 w 4680000"/>
                <a:gd name="connsiteY3" fmla="*/ 2340000 h 4680000"/>
                <a:gd name="connsiteX4" fmla="*/ 2340000 w 4680000"/>
                <a:gd name="connsiteY4" fmla="*/ 81000 h 4680000"/>
                <a:gd name="connsiteX5" fmla="*/ 2340000 w 4680000"/>
                <a:gd name="connsiteY5" fmla="*/ 0 h 4680000"/>
                <a:gd name="connsiteX6" fmla="*/ 4680000 w 4680000"/>
                <a:gd name="connsiteY6" fmla="*/ 2340000 h 4680000"/>
                <a:gd name="connsiteX7" fmla="*/ 2340000 w 4680000"/>
                <a:gd name="connsiteY7" fmla="*/ 4680000 h 4680000"/>
                <a:gd name="connsiteX8" fmla="*/ 0 w 4680000"/>
                <a:gd name="connsiteY8" fmla="*/ 2340000 h 4680000"/>
                <a:gd name="connsiteX9" fmla="*/ 2340000 w 4680000"/>
                <a:gd name="connsiteY9" fmla="*/ 0 h 46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80000" h="4680000">
                  <a:moveTo>
                    <a:pt x="2340000" y="81000"/>
                  </a:moveTo>
                  <a:cubicBezTo>
                    <a:pt x="1092389" y="81000"/>
                    <a:pt x="81000" y="1092389"/>
                    <a:pt x="81000" y="2340000"/>
                  </a:cubicBezTo>
                  <a:cubicBezTo>
                    <a:pt x="81000" y="3587611"/>
                    <a:pt x="1092389" y="4599000"/>
                    <a:pt x="2340000" y="4599000"/>
                  </a:cubicBezTo>
                  <a:cubicBezTo>
                    <a:pt x="3587611" y="4599000"/>
                    <a:pt x="4599000" y="3587611"/>
                    <a:pt x="4599000" y="2340000"/>
                  </a:cubicBezTo>
                  <a:cubicBezTo>
                    <a:pt x="4599000" y="1092389"/>
                    <a:pt x="3587611" y="81000"/>
                    <a:pt x="2340000" y="81000"/>
                  </a:cubicBezTo>
                  <a:close/>
                  <a:moveTo>
                    <a:pt x="2340000" y="0"/>
                  </a:moveTo>
                  <a:cubicBezTo>
                    <a:pt x="3632346" y="0"/>
                    <a:pt x="4680000" y="1047654"/>
                    <a:pt x="4680000" y="2340000"/>
                  </a:cubicBezTo>
                  <a:cubicBezTo>
                    <a:pt x="4680000" y="3632346"/>
                    <a:pt x="3632346" y="4680000"/>
                    <a:pt x="2340000" y="4680000"/>
                  </a:cubicBezTo>
                  <a:cubicBezTo>
                    <a:pt x="1047654" y="4680000"/>
                    <a:pt x="0" y="3632346"/>
                    <a:pt x="0" y="2340000"/>
                  </a:cubicBezTo>
                  <a:cubicBezTo>
                    <a:pt x="0" y="1047654"/>
                    <a:pt x="1047654" y="0"/>
                    <a:pt x="2340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9" name="Free-form: Shape 168">
              <a:extLst>
                <a:ext uri="{FF2B5EF4-FFF2-40B4-BE49-F238E27FC236}">
                  <a16:creationId xmlns:a16="http://schemas.microsoft.com/office/drawing/2014/main" id="{E66C06AA-10DF-4252-F2CA-E10557C904B7}"/>
                </a:ext>
              </a:extLst>
            </p:cNvPr>
            <p:cNvSpPr>
              <a:spLocks noChangeAspect="1"/>
            </p:cNvSpPr>
            <p:nvPr userDrawn="1"/>
          </p:nvSpPr>
          <p:spPr>
            <a:xfrm>
              <a:off x="-5105016" y="3972272"/>
              <a:ext cx="4320000" cy="4320000"/>
            </a:xfrm>
            <a:custGeom>
              <a:avLst/>
              <a:gdLst>
                <a:gd name="connsiteX0" fmla="*/ 2160000 w 4320000"/>
                <a:gd name="connsiteY0" fmla="*/ 90000 h 4320000"/>
                <a:gd name="connsiteX1" fmla="*/ 90000 w 4320000"/>
                <a:gd name="connsiteY1" fmla="*/ 2160000 h 4320000"/>
                <a:gd name="connsiteX2" fmla="*/ 2160000 w 4320000"/>
                <a:gd name="connsiteY2" fmla="*/ 4230000 h 4320000"/>
                <a:gd name="connsiteX3" fmla="*/ 4230000 w 4320000"/>
                <a:gd name="connsiteY3" fmla="*/ 2160000 h 4320000"/>
                <a:gd name="connsiteX4" fmla="*/ 2160000 w 4320000"/>
                <a:gd name="connsiteY4" fmla="*/ 90000 h 4320000"/>
                <a:gd name="connsiteX5" fmla="*/ 2160000 w 4320000"/>
                <a:gd name="connsiteY5" fmla="*/ 0 h 4320000"/>
                <a:gd name="connsiteX6" fmla="*/ 4320000 w 4320000"/>
                <a:gd name="connsiteY6" fmla="*/ 2160000 h 4320000"/>
                <a:gd name="connsiteX7" fmla="*/ 2160000 w 4320000"/>
                <a:gd name="connsiteY7" fmla="*/ 4320000 h 4320000"/>
                <a:gd name="connsiteX8" fmla="*/ 0 w 4320000"/>
                <a:gd name="connsiteY8" fmla="*/ 2160000 h 4320000"/>
                <a:gd name="connsiteX9" fmla="*/ 2160000 w 4320000"/>
                <a:gd name="connsiteY9" fmla="*/ 0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0000" h="4320000">
                  <a:moveTo>
                    <a:pt x="2160000" y="90000"/>
                  </a:moveTo>
                  <a:cubicBezTo>
                    <a:pt x="1016771" y="90000"/>
                    <a:pt x="90000" y="1016771"/>
                    <a:pt x="90000" y="2160000"/>
                  </a:cubicBezTo>
                  <a:cubicBezTo>
                    <a:pt x="90000" y="3303229"/>
                    <a:pt x="1016771" y="4230000"/>
                    <a:pt x="2160000" y="4230000"/>
                  </a:cubicBezTo>
                  <a:cubicBezTo>
                    <a:pt x="3303229" y="4230000"/>
                    <a:pt x="4230000" y="3303229"/>
                    <a:pt x="4230000" y="2160000"/>
                  </a:cubicBezTo>
                  <a:cubicBezTo>
                    <a:pt x="4230000" y="1016771"/>
                    <a:pt x="3303229" y="90000"/>
                    <a:pt x="2160000" y="90000"/>
                  </a:cubicBezTo>
                  <a:close/>
                  <a:moveTo>
                    <a:pt x="2160000" y="0"/>
                  </a:moveTo>
                  <a:cubicBezTo>
                    <a:pt x="3352935" y="0"/>
                    <a:pt x="4320000" y="967065"/>
                    <a:pt x="4320000" y="2160000"/>
                  </a:cubicBezTo>
                  <a:cubicBezTo>
                    <a:pt x="4320000" y="3352935"/>
                    <a:pt x="3352935" y="4320000"/>
                    <a:pt x="2160000" y="4320000"/>
                  </a:cubicBezTo>
                  <a:cubicBezTo>
                    <a:pt x="967065" y="4320000"/>
                    <a:pt x="0" y="3352935"/>
                    <a:pt x="0" y="2160000"/>
                  </a:cubicBezTo>
                  <a:cubicBezTo>
                    <a:pt x="0" y="967065"/>
                    <a:pt x="967065" y="0"/>
                    <a:pt x="2160000"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99" name="Free-form: Shape 198">
              <a:extLst>
                <a:ext uri="{FF2B5EF4-FFF2-40B4-BE49-F238E27FC236}">
                  <a16:creationId xmlns:a16="http://schemas.microsoft.com/office/drawing/2014/main" id="{15CCC738-F621-5923-3E7C-8A2B72DDBDC5}"/>
                </a:ext>
              </a:extLst>
            </p:cNvPr>
            <p:cNvSpPr>
              <a:spLocks noChangeAspect="1"/>
            </p:cNvSpPr>
            <p:nvPr userDrawn="1"/>
          </p:nvSpPr>
          <p:spPr>
            <a:xfrm>
              <a:off x="-4745016" y="4887239"/>
              <a:ext cx="3600000" cy="3600000"/>
            </a:xfrm>
            <a:custGeom>
              <a:avLst/>
              <a:gdLst>
                <a:gd name="connsiteX0" fmla="*/ 1800000 w 3600000"/>
                <a:gd name="connsiteY0" fmla="*/ 108000 h 3600000"/>
                <a:gd name="connsiteX1" fmla="*/ 108000 w 3600000"/>
                <a:gd name="connsiteY1" fmla="*/ 1800000 h 3600000"/>
                <a:gd name="connsiteX2" fmla="*/ 1800000 w 3600000"/>
                <a:gd name="connsiteY2" fmla="*/ 3492000 h 3600000"/>
                <a:gd name="connsiteX3" fmla="*/ 3492000 w 3600000"/>
                <a:gd name="connsiteY3" fmla="*/ 1800000 h 3600000"/>
                <a:gd name="connsiteX4" fmla="*/ 1800000 w 3600000"/>
                <a:gd name="connsiteY4" fmla="*/ 108000 h 3600000"/>
                <a:gd name="connsiteX5" fmla="*/ 1800000 w 3600000"/>
                <a:gd name="connsiteY5" fmla="*/ 0 h 3600000"/>
                <a:gd name="connsiteX6" fmla="*/ 3600000 w 3600000"/>
                <a:gd name="connsiteY6" fmla="*/ 1800000 h 3600000"/>
                <a:gd name="connsiteX7" fmla="*/ 1800000 w 3600000"/>
                <a:gd name="connsiteY7" fmla="*/ 3600000 h 3600000"/>
                <a:gd name="connsiteX8" fmla="*/ 0 w 3600000"/>
                <a:gd name="connsiteY8" fmla="*/ 1800000 h 3600000"/>
                <a:gd name="connsiteX9" fmla="*/ 1800000 w 3600000"/>
                <a:gd name="connsiteY9" fmla="*/ 0 h 36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0000" h="3600000">
                  <a:moveTo>
                    <a:pt x="1800000" y="108000"/>
                  </a:moveTo>
                  <a:cubicBezTo>
                    <a:pt x="865534" y="108000"/>
                    <a:pt x="108000" y="865534"/>
                    <a:pt x="108000" y="1800000"/>
                  </a:cubicBezTo>
                  <a:cubicBezTo>
                    <a:pt x="108000" y="2734466"/>
                    <a:pt x="865534" y="3492000"/>
                    <a:pt x="1800000" y="3492000"/>
                  </a:cubicBezTo>
                  <a:cubicBezTo>
                    <a:pt x="2734466" y="3492000"/>
                    <a:pt x="3492000" y="2734466"/>
                    <a:pt x="3492000" y="1800000"/>
                  </a:cubicBezTo>
                  <a:cubicBezTo>
                    <a:pt x="3492000" y="865534"/>
                    <a:pt x="2734466" y="108000"/>
                    <a:pt x="1800000" y="108000"/>
                  </a:cubicBezTo>
                  <a:close/>
                  <a:moveTo>
                    <a:pt x="1800000" y="0"/>
                  </a:moveTo>
                  <a:cubicBezTo>
                    <a:pt x="2794113" y="0"/>
                    <a:pt x="3600000" y="805887"/>
                    <a:pt x="3600000" y="1800000"/>
                  </a:cubicBezTo>
                  <a:cubicBezTo>
                    <a:pt x="3600000" y="2794113"/>
                    <a:pt x="2794113" y="3600000"/>
                    <a:pt x="1800000" y="3600000"/>
                  </a:cubicBezTo>
                  <a:cubicBezTo>
                    <a:pt x="805887" y="3600000"/>
                    <a:pt x="0" y="2794113"/>
                    <a:pt x="0" y="1800000"/>
                  </a:cubicBezTo>
                  <a:cubicBezTo>
                    <a:pt x="0" y="805887"/>
                    <a:pt x="805887" y="0"/>
                    <a:pt x="1800000"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grpSp>
      <p:sp>
        <p:nvSpPr>
          <p:cNvPr id="216" name="Free-form: Shape 215">
            <a:extLst>
              <a:ext uri="{FF2B5EF4-FFF2-40B4-BE49-F238E27FC236}">
                <a16:creationId xmlns:a16="http://schemas.microsoft.com/office/drawing/2014/main" id="{274B679E-F930-49DE-0AF1-3C4597E7B8A2}"/>
              </a:ext>
            </a:extLst>
          </p:cNvPr>
          <p:cNvSpPr/>
          <p:nvPr userDrawn="1"/>
        </p:nvSpPr>
        <p:spPr>
          <a:xfrm>
            <a:off x="4750718" y="1"/>
            <a:ext cx="4393281" cy="4494434"/>
          </a:xfrm>
          <a:custGeom>
            <a:avLst/>
            <a:gdLst>
              <a:gd name="connsiteX0" fmla="*/ 5857708 w 5857708"/>
              <a:gd name="connsiteY0" fmla="*/ 5552481 h 5992579"/>
              <a:gd name="connsiteX1" fmla="*/ 5857708 w 5857708"/>
              <a:gd name="connsiteY1" fmla="*/ 5992579 h 5992579"/>
              <a:gd name="connsiteX2" fmla="*/ 5667035 w 5857708"/>
              <a:gd name="connsiteY2" fmla="*/ 5919387 h 5992579"/>
              <a:gd name="connsiteX3" fmla="*/ 5699173 w 5857708"/>
              <a:gd name="connsiteY3" fmla="*/ 5804284 h 5992579"/>
              <a:gd name="connsiteX4" fmla="*/ 5850997 w 5857708"/>
              <a:gd name="connsiteY4" fmla="*/ 5558576 h 5992579"/>
              <a:gd name="connsiteX5" fmla="*/ 5857708 w 5857708"/>
              <a:gd name="connsiteY5" fmla="*/ 5288044 h 5992579"/>
              <a:gd name="connsiteX6" fmla="*/ 5857708 w 5857708"/>
              <a:gd name="connsiteY6" fmla="*/ 5486006 h 5992579"/>
              <a:gd name="connsiteX7" fmla="*/ 5814566 w 5857708"/>
              <a:gd name="connsiteY7" fmla="*/ 5525188 h 5992579"/>
              <a:gd name="connsiteX8" fmla="*/ 5653051 w 5857708"/>
              <a:gd name="connsiteY8" fmla="*/ 5786580 h 5992579"/>
              <a:gd name="connsiteX9" fmla="*/ 5628235 w 5857708"/>
              <a:gd name="connsiteY9" fmla="*/ 5861665 h 5992579"/>
              <a:gd name="connsiteX10" fmla="*/ 5619244 w 5857708"/>
              <a:gd name="connsiteY10" fmla="*/ 5901041 h 5992579"/>
              <a:gd name="connsiteX11" fmla="*/ 5448934 w 5857708"/>
              <a:gd name="connsiteY11" fmla="*/ 5835665 h 5992579"/>
              <a:gd name="connsiteX12" fmla="*/ 5455626 w 5857708"/>
              <a:gd name="connsiteY12" fmla="*/ 5805029 h 5992579"/>
              <a:gd name="connsiteX13" fmla="*/ 5483006 w 5857708"/>
              <a:gd name="connsiteY13" fmla="*/ 5721306 h 5992579"/>
              <a:gd name="connsiteX14" fmla="*/ 5792596 w 5857708"/>
              <a:gd name="connsiteY14" fmla="*/ 5324845 h 5992579"/>
              <a:gd name="connsiteX15" fmla="*/ 5857708 w 5857708"/>
              <a:gd name="connsiteY15" fmla="*/ 5103042 h 5992579"/>
              <a:gd name="connsiteX16" fmla="*/ 5857708 w 5857708"/>
              <a:gd name="connsiteY16" fmla="*/ 5232561 h 5992579"/>
              <a:gd name="connsiteX17" fmla="*/ 5840276 w 5857708"/>
              <a:gd name="connsiteY17" fmla="*/ 5241341 h 5992579"/>
              <a:gd name="connsiteX18" fmla="*/ 5440728 w 5857708"/>
              <a:gd name="connsiteY18" fmla="*/ 5705077 h 5992579"/>
              <a:gd name="connsiteX19" fmla="*/ 5411907 w 5857708"/>
              <a:gd name="connsiteY19" fmla="*/ 5793206 h 5992579"/>
              <a:gd name="connsiteX20" fmla="*/ 5406214 w 5857708"/>
              <a:gd name="connsiteY20" fmla="*/ 5819267 h 5992579"/>
              <a:gd name="connsiteX21" fmla="*/ 5265834 w 5857708"/>
              <a:gd name="connsiteY21" fmla="*/ 5765380 h 5992579"/>
              <a:gd name="connsiteX22" fmla="*/ 5270618 w 5857708"/>
              <a:gd name="connsiteY22" fmla="*/ 5743479 h 5992579"/>
              <a:gd name="connsiteX23" fmla="*/ 5300749 w 5857708"/>
              <a:gd name="connsiteY23" fmla="*/ 5651344 h 5992579"/>
              <a:gd name="connsiteX24" fmla="*/ 5799610 w 5857708"/>
              <a:gd name="connsiteY24" fmla="*/ 5125654 h 5992579"/>
              <a:gd name="connsiteX25" fmla="*/ 5857708 w 5857708"/>
              <a:gd name="connsiteY25" fmla="*/ 4923266 h 5992579"/>
              <a:gd name="connsiteX26" fmla="*/ 5857708 w 5857708"/>
              <a:gd name="connsiteY26" fmla="*/ 5058915 h 5992579"/>
              <a:gd name="connsiteX27" fmla="*/ 5782865 w 5857708"/>
              <a:gd name="connsiteY27" fmla="*/ 5088045 h 5992579"/>
              <a:gd name="connsiteX28" fmla="*/ 5262314 w 5857708"/>
              <a:gd name="connsiteY28" fmla="*/ 5636590 h 5992579"/>
              <a:gd name="connsiteX29" fmla="*/ 5230873 w 5857708"/>
              <a:gd name="connsiteY29" fmla="*/ 5732731 h 5992579"/>
              <a:gd name="connsiteX30" fmla="*/ 5226998 w 5857708"/>
              <a:gd name="connsiteY30" fmla="*/ 5750472 h 5992579"/>
              <a:gd name="connsiteX31" fmla="*/ 5046997 w 5857708"/>
              <a:gd name="connsiteY31" fmla="*/ 5681376 h 5992579"/>
              <a:gd name="connsiteX32" fmla="*/ 5049873 w 5857708"/>
              <a:gd name="connsiteY32" fmla="*/ 5668211 h 5992579"/>
              <a:gd name="connsiteX33" fmla="*/ 5082755 w 5857708"/>
              <a:gd name="connsiteY33" fmla="*/ 5567664 h 5992579"/>
              <a:gd name="connsiteX34" fmla="*/ 5815157 w 5857708"/>
              <a:gd name="connsiteY34" fmla="*/ 4930983 h 5992579"/>
              <a:gd name="connsiteX35" fmla="*/ 5839158 w 5857708"/>
              <a:gd name="connsiteY35" fmla="*/ 4752817 h 5992579"/>
              <a:gd name="connsiteX36" fmla="*/ 5857708 w 5857708"/>
              <a:gd name="connsiteY36" fmla="*/ 4753107 h 5992579"/>
              <a:gd name="connsiteX37" fmla="*/ 5857708 w 5857708"/>
              <a:gd name="connsiteY37" fmla="*/ 4885648 h 5992579"/>
              <a:gd name="connsiteX38" fmla="*/ 5806827 w 5857708"/>
              <a:gd name="connsiteY38" fmla="*/ 4894876 h 5992579"/>
              <a:gd name="connsiteX39" fmla="*/ 5048164 w 5857708"/>
              <a:gd name="connsiteY39" fmla="*/ 5554386 h 5992579"/>
              <a:gd name="connsiteX40" fmla="*/ 5014103 w 5857708"/>
              <a:gd name="connsiteY40" fmla="*/ 5658539 h 5992579"/>
              <a:gd name="connsiteX41" fmla="*/ 5012045 w 5857708"/>
              <a:gd name="connsiteY41" fmla="*/ 5667959 h 5992579"/>
              <a:gd name="connsiteX42" fmla="*/ 4794300 w 5857708"/>
              <a:gd name="connsiteY42" fmla="*/ 5584375 h 5992579"/>
              <a:gd name="connsiteX43" fmla="*/ 4795268 w 5857708"/>
              <a:gd name="connsiteY43" fmla="*/ 5579946 h 5992579"/>
              <a:gd name="connsiteX44" fmla="*/ 4830901 w 5857708"/>
              <a:gd name="connsiteY44" fmla="*/ 5470986 h 5992579"/>
              <a:gd name="connsiteX45" fmla="*/ 5839158 w 5857708"/>
              <a:gd name="connsiteY45" fmla="*/ 4752817 h 5992579"/>
              <a:gd name="connsiteX46" fmla="*/ 5699632 w 5857708"/>
              <a:gd name="connsiteY46" fmla="*/ 4613930 h 5992579"/>
              <a:gd name="connsiteX47" fmla="*/ 5817633 w 5857708"/>
              <a:gd name="connsiteY47" fmla="*/ 4615778 h 5992579"/>
              <a:gd name="connsiteX48" fmla="*/ 5857708 w 5857708"/>
              <a:gd name="connsiteY48" fmla="*/ 4620400 h 5992579"/>
              <a:gd name="connsiteX49" fmla="*/ 5857708 w 5857708"/>
              <a:gd name="connsiteY49" fmla="*/ 4720199 h 5992579"/>
              <a:gd name="connsiteX50" fmla="*/ 5838065 w 5857708"/>
              <a:gd name="connsiteY50" fmla="*/ 4719891 h 5992579"/>
              <a:gd name="connsiteX51" fmla="*/ 4800153 w 5857708"/>
              <a:gd name="connsiteY51" fmla="*/ 5459183 h 5992579"/>
              <a:gd name="connsiteX52" fmla="*/ 4763472 w 5857708"/>
              <a:gd name="connsiteY52" fmla="*/ 5571348 h 5992579"/>
              <a:gd name="connsiteX53" fmla="*/ 4763231 w 5857708"/>
              <a:gd name="connsiteY53" fmla="*/ 5572449 h 5992579"/>
              <a:gd name="connsiteX54" fmla="*/ 4576504 w 5857708"/>
              <a:gd name="connsiteY54" fmla="*/ 5500771 h 5992579"/>
              <a:gd name="connsiteX55" fmla="*/ 4613532 w 5857708"/>
              <a:gd name="connsiteY55" fmla="*/ 5387546 h 5992579"/>
              <a:gd name="connsiteX56" fmla="*/ 5699632 w 5857708"/>
              <a:gd name="connsiteY56" fmla="*/ 4613930 h 5992579"/>
              <a:gd name="connsiteX57" fmla="*/ 5560106 w 5857708"/>
              <a:gd name="connsiteY57" fmla="*/ 4475042 h 5992579"/>
              <a:gd name="connsiteX58" fmla="*/ 5813637 w 5857708"/>
              <a:gd name="connsiteY58" fmla="*/ 4491681 h 5992579"/>
              <a:gd name="connsiteX59" fmla="*/ 5857708 w 5857708"/>
              <a:gd name="connsiteY59" fmla="*/ 4501308 h 5992579"/>
              <a:gd name="connsiteX60" fmla="*/ 5857708 w 5857708"/>
              <a:gd name="connsiteY60" fmla="*/ 4591420 h 5992579"/>
              <a:gd name="connsiteX61" fmla="*/ 5819496 w 5857708"/>
              <a:gd name="connsiteY61" fmla="*/ 4587012 h 5992579"/>
              <a:gd name="connsiteX62" fmla="*/ 4586628 w 5857708"/>
              <a:gd name="connsiteY62" fmla="*/ 5377219 h 5992579"/>
              <a:gd name="connsiteX63" fmla="*/ 4549600 w 5857708"/>
              <a:gd name="connsiteY63" fmla="*/ 5490443 h 5992579"/>
              <a:gd name="connsiteX64" fmla="*/ 4359134 w 5857708"/>
              <a:gd name="connsiteY64" fmla="*/ 5417330 h 5992579"/>
              <a:gd name="connsiteX65" fmla="*/ 4396162 w 5857708"/>
              <a:gd name="connsiteY65" fmla="*/ 5304106 h 5992579"/>
              <a:gd name="connsiteX66" fmla="*/ 5560106 w 5857708"/>
              <a:gd name="connsiteY66" fmla="*/ 4475042 h 5992579"/>
              <a:gd name="connsiteX67" fmla="*/ 5420581 w 5857708"/>
              <a:gd name="connsiteY67" fmla="*/ 4336155 h 5992579"/>
              <a:gd name="connsiteX68" fmla="*/ 5826399 w 5857708"/>
              <a:gd name="connsiteY68" fmla="*/ 4383469 h 5992579"/>
              <a:gd name="connsiteX69" fmla="*/ 5857708 w 5857708"/>
              <a:gd name="connsiteY69" fmla="*/ 4393708 h 5992579"/>
              <a:gd name="connsiteX70" fmla="*/ 5857708 w 5857708"/>
              <a:gd name="connsiteY70" fmla="*/ 4476052 h 5992579"/>
              <a:gd name="connsiteX71" fmla="*/ 5817662 w 5857708"/>
              <a:gd name="connsiteY71" fmla="*/ 4467304 h 5992579"/>
              <a:gd name="connsiteX72" fmla="*/ 4373102 w 5857708"/>
              <a:gd name="connsiteY72" fmla="*/ 5295253 h 5992579"/>
              <a:gd name="connsiteX73" fmla="*/ 4336074 w 5857708"/>
              <a:gd name="connsiteY73" fmla="*/ 5408478 h 5992579"/>
              <a:gd name="connsiteX74" fmla="*/ 4141765 w 5857708"/>
              <a:gd name="connsiteY74" fmla="*/ 5333890 h 5992579"/>
              <a:gd name="connsiteX75" fmla="*/ 4178793 w 5857708"/>
              <a:gd name="connsiteY75" fmla="*/ 5220666 h 5992579"/>
              <a:gd name="connsiteX76" fmla="*/ 5420581 w 5857708"/>
              <a:gd name="connsiteY76" fmla="*/ 4336155 h 5992579"/>
              <a:gd name="connsiteX77" fmla="*/ 5281055 w 5857708"/>
              <a:gd name="connsiteY77" fmla="*/ 4197268 h 5992579"/>
              <a:gd name="connsiteX78" fmla="*/ 5854922 w 5857708"/>
              <a:gd name="connsiteY78" fmla="*/ 4294186 h 5992579"/>
              <a:gd name="connsiteX79" fmla="*/ 5857708 w 5857708"/>
              <a:gd name="connsiteY79" fmla="*/ 4295462 h 5992579"/>
              <a:gd name="connsiteX80" fmla="*/ 5857708 w 5857708"/>
              <a:gd name="connsiteY80" fmla="*/ 4372078 h 5992579"/>
              <a:gd name="connsiteX81" fmla="*/ 5831773 w 5857708"/>
              <a:gd name="connsiteY81" fmla="*/ 4363597 h 5992579"/>
              <a:gd name="connsiteX82" fmla="*/ 4159576 w 5857708"/>
              <a:gd name="connsiteY82" fmla="*/ 5213289 h 5992579"/>
              <a:gd name="connsiteX83" fmla="*/ 4122548 w 5857708"/>
              <a:gd name="connsiteY83" fmla="*/ 5326513 h 5992579"/>
              <a:gd name="connsiteX84" fmla="*/ 3924396 w 5857708"/>
              <a:gd name="connsiteY84" fmla="*/ 5250450 h 5992579"/>
              <a:gd name="connsiteX85" fmla="*/ 3961424 w 5857708"/>
              <a:gd name="connsiteY85" fmla="*/ 5137225 h 5992579"/>
              <a:gd name="connsiteX86" fmla="*/ 5281055 w 5857708"/>
              <a:gd name="connsiteY86" fmla="*/ 4197268 h 5992579"/>
              <a:gd name="connsiteX87" fmla="*/ 5141529 w 5857708"/>
              <a:gd name="connsiteY87" fmla="*/ 4058381 h 5992579"/>
              <a:gd name="connsiteX88" fmla="*/ 5749248 w 5857708"/>
              <a:gd name="connsiteY88" fmla="*/ 4161016 h 5992579"/>
              <a:gd name="connsiteX89" fmla="*/ 5857708 w 5857708"/>
              <a:gd name="connsiteY89" fmla="*/ 4210694 h 5992579"/>
              <a:gd name="connsiteX90" fmla="*/ 5857708 w 5857708"/>
              <a:gd name="connsiteY90" fmla="*/ 4277793 h 5992579"/>
              <a:gd name="connsiteX91" fmla="*/ 5716612 w 5857708"/>
              <a:gd name="connsiteY91" fmla="*/ 4231650 h 5992579"/>
              <a:gd name="connsiteX92" fmla="*/ 3946051 w 5857708"/>
              <a:gd name="connsiteY92" fmla="*/ 5131324 h 5992579"/>
              <a:gd name="connsiteX93" fmla="*/ 3909023 w 5857708"/>
              <a:gd name="connsiteY93" fmla="*/ 5244549 h 5992579"/>
              <a:gd name="connsiteX94" fmla="*/ 3707027 w 5857708"/>
              <a:gd name="connsiteY94" fmla="*/ 5167010 h 5992579"/>
              <a:gd name="connsiteX95" fmla="*/ 3744055 w 5857708"/>
              <a:gd name="connsiteY95" fmla="*/ 5053785 h 5992579"/>
              <a:gd name="connsiteX96" fmla="*/ 5141529 w 5857708"/>
              <a:gd name="connsiteY96" fmla="*/ 4058381 h 5992579"/>
              <a:gd name="connsiteX97" fmla="*/ 5002004 w 5857708"/>
              <a:gd name="connsiteY97" fmla="*/ 3919494 h 5992579"/>
              <a:gd name="connsiteX98" fmla="*/ 5643574 w 5857708"/>
              <a:gd name="connsiteY98" fmla="*/ 4027846 h 5992579"/>
              <a:gd name="connsiteX99" fmla="*/ 5856312 w 5857708"/>
              <a:gd name="connsiteY99" fmla="*/ 4127309 h 5992579"/>
              <a:gd name="connsiteX100" fmla="*/ 5857708 w 5857708"/>
              <a:gd name="connsiteY100" fmla="*/ 4128222 h 5992579"/>
              <a:gd name="connsiteX101" fmla="*/ 5857708 w 5857708"/>
              <a:gd name="connsiteY101" fmla="*/ 4195567 h 5992579"/>
              <a:gd name="connsiteX102" fmla="*/ 5753674 w 5857708"/>
              <a:gd name="connsiteY102" fmla="*/ 4149486 h 5992579"/>
              <a:gd name="connsiteX103" fmla="*/ 3732525 w 5857708"/>
              <a:gd name="connsiteY103" fmla="*/ 5049359 h 5992579"/>
              <a:gd name="connsiteX104" fmla="*/ 3695497 w 5857708"/>
              <a:gd name="connsiteY104" fmla="*/ 5162584 h 5992579"/>
              <a:gd name="connsiteX105" fmla="*/ 3489658 w 5857708"/>
              <a:gd name="connsiteY105" fmla="*/ 5083570 h 5992579"/>
              <a:gd name="connsiteX106" fmla="*/ 3526686 w 5857708"/>
              <a:gd name="connsiteY106" fmla="*/ 4970345 h 5992579"/>
              <a:gd name="connsiteX107" fmla="*/ 5002004 w 5857708"/>
              <a:gd name="connsiteY107" fmla="*/ 3919494 h 5992579"/>
              <a:gd name="connsiteX108" fmla="*/ 0 w 5857708"/>
              <a:gd name="connsiteY108" fmla="*/ 0 h 5992579"/>
              <a:gd name="connsiteX109" fmla="*/ 5857708 w 5857708"/>
              <a:gd name="connsiteY109" fmla="*/ 0 h 5992579"/>
              <a:gd name="connsiteX110" fmla="*/ 5857708 w 5857708"/>
              <a:gd name="connsiteY110" fmla="*/ 4119663 h 5992579"/>
              <a:gd name="connsiteX111" fmla="*/ 5767823 w 5857708"/>
              <a:gd name="connsiteY111" fmla="*/ 4072299 h 5992579"/>
              <a:gd name="connsiteX112" fmla="*/ 5646525 w 5857708"/>
              <a:gd name="connsiteY112" fmla="*/ 4020159 h 5992579"/>
              <a:gd name="connsiteX113" fmla="*/ 3518999 w 5857708"/>
              <a:gd name="connsiteY113" fmla="*/ 4967394 h 5992579"/>
              <a:gd name="connsiteX114" fmla="*/ 3481971 w 5857708"/>
              <a:gd name="connsiteY114" fmla="*/ 5080619 h 5992579"/>
              <a:gd name="connsiteX115" fmla="*/ 1685564 w 5857708"/>
              <a:gd name="connsiteY115" fmla="*/ 4391042 h 599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5857708" h="5992579">
                <a:moveTo>
                  <a:pt x="5857708" y="5552481"/>
                </a:moveTo>
                <a:lnTo>
                  <a:pt x="5857708" y="5992579"/>
                </a:lnTo>
                <a:lnTo>
                  <a:pt x="5667035" y="5919387"/>
                </a:lnTo>
                <a:lnTo>
                  <a:pt x="5699173" y="5804284"/>
                </a:lnTo>
                <a:cubicBezTo>
                  <a:pt x="5735076" y="5710754"/>
                  <a:pt x="5787156" y="5628195"/>
                  <a:pt x="5850997" y="5558576"/>
                </a:cubicBezTo>
                <a:close/>
                <a:moveTo>
                  <a:pt x="5857708" y="5288044"/>
                </a:moveTo>
                <a:lnTo>
                  <a:pt x="5857708" y="5486006"/>
                </a:lnTo>
                <a:lnTo>
                  <a:pt x="5814566" y="5525188"/>
                </a:lnTo>
                <a:cubicBezTo>
                  <a:pt x="5746651" y="5599251"/>
                  <a:pt x="5691246" y="5687080"/>
                  <a:pt x="5653051" y="5786580"/>
                </a:cubicBezTo>
                <a:cubicBezTo>
                  <a:pt x="5643502" y="5811455"/>
                  <a:pt x="5635241" y="5836508"/>
                  <a:pt x="5628235" y="5861665"/>
                </a:cubicBezTo>
                <a:lnTo>
                  <a:pt x="5619244" y="5901041"/>
                </a:lnTo>
                <a:lnTo>
                  <a:pt x="5448934" y="5835665"/>
                </a:lnTo>
                <a:lnTo>
                  <a:pt x="5455626" y="5805029"/>
                </a:lnTo>
                <a:cubicBezTo>
                  <a:pt x="5463250" y="5776972"/>
                  <a:pt x="5472362" y="5749033"/>
                  <a:pt x="5483006" y="5721306"/>
                </a:cubicBezTo>
                <a:cubicBezTo>
                  <a:pt x="5546868" y="5554941"/>
                  <a:pt x="5656770" y="5419802"/>
                  <a:pt x="5792596" y="5324845"/>
                </a:cubicBezTo>
                <a:close/>
                <a:moveTo>
                  <a:pt x="5857708" y="5103042"/>
                </a:moveTo>
                <a:lnTo>
                  <a:pt x="5857708" y="5232561"/>
                </a:lnTo>
                <a:lnTo>
                  <a:pt x="5840276" y="5241341"/>
                </a:lnTo>
                <a:cubicBezTo>
                  <a:pt x="5663545" y="5341200"/>
                  <a:pt x="5519155" y="5500769"/>
                  <a:pt x="5440728" y="5705077"/>
                </a:cubicBezTo>
                <a:cubicBezTo>
                  <a:pt x="5429524" y="5734264"/>
                  <a:pt x="5419932" y="5763673"/>
                  <a:pt x="5411907" y="5793206"/>
                </a:cubicBezTo>
                <a:lnTo>
                  <a:pt x="5406214" y="5819267"/>
                </a:lnTo>
                <a:lnTo>
                  <a:pt x="5265834" y="5765380"/>
                </a:lnTo>
                <a:lnTo>
                  <a:pt x="5270618" y="5743479"/>
                </a:lnTo>
                <a:cubicBezTo>
                  <a:pt x="5279007" y="5712603"/>
                  <a:pt x="5289036" y="5681857"/>
                  <a:pt x="5300749" y="5651344"/>
                </a:cubicBezTo>
                <a:cubicBezTo>
                  <a:pt x="5394453" y="5407236"/>
                  <a:pt x="5578231" y="5224219"/>
                  <a:pt x="5799610" y="5125654"/>
                </a:cubicBezTo>
                <a:close/>
                <a:moveTo>
                  <a:pt x="5857708" y="4923266"/>
                </a:moveTo>
                <a:lnTo>
                  <a:pt x="5857708" y="5058915"/>
                </a:lnTo>
                <a:lnTo>
                  <a:pt x="5782865" y="5088045"/>
                </a:lnTo>
                <a:cubicBezTo>
                  <a:pt x="5551861" y="5190894"/>
                  <a:pt x="5360092" y="5381869"/>
                  <a:pt x="5262314" y="5636590"/>
                </a:cubicBezTo>
                <a:cubicBezTo>
                  <a:pt x="5250092" y="5668430"/>
                  <a:pt x="5239627" y="5700513"/>
                  <a:pt x="5230873" y="5732731"/>
                </a:cubicBezTo>
                <a:lnTo>
                  <a:pt x="5226998" y="5750472"/>
                </a:lnTo>
                <a:lnTo>
                  <a:pt x="5046997" y="5681376"/>
                </a:lnTo>
                <a:lnTo>
                  <a:pt x="5049873" y="5668211"/>
                </a:lnTo>
                <a:cubicBezTo>
                  <a:pt x="5059028" y="5634516"/>
                  <a:pt x="5069973" y="5600963"/>
                  <a:pt x="5082755" y="5567664"/>
                </a:cubicBezTo>
                <a:cubicBezTo>
                  <a:pt x="5210580" y="5234668"/>
                  <a:pt x="5491995" y="5005843"/>
                  <a:pt x="5815157" y="4930983"/>
                </a:cubicBezTo>
                <a:close/>
                <a:moveTo>
                  <a:pt x="5839158" y="4752817"/>
                </a:moveTo>
                <a:lnTo>
                  <a:pt x="5857708" y="4753107"/>
                </a:lnTo>
                <a:lnTo>
                  <a:pt x="5857708" y="4885648"/>
                </a:lnTo>
                <a:lnTo>
                  <a:pt x="5806827" y="4894876"/>
                </a:lnTo>
                <a:cubicBezTo>
                  <a:pt x="5472077" y="4972420"/>
                  <a:pt x="5180572" y="5209450"/>
                  <a:pt x="5048164" y="5554386"/>
                </a:cubicBezTo>
                <a:cubicBezTo>
                  <a:pt x="5034923" y="5588879"/>
                  <a:pt x="5023587" y="5623635"/>
                  <a:pt x="5014103" y="5658539"/>
                </a:cubicBezTo>
                <a:lnTo>
                  <a:pt x="5012045" y="5667959"/>
                </a:lnTo>
                <a:lnTo>
                  <a:pt x="4794300" y="5584375"/>
                </a:lnTo>
                <a:lnTo>
                  <a:pt x="4795268" y="5579946"/>
                </a:lnTo>
                <a:cubicBezTo>
                  <a:pt x="4805189" y="5543432"/>
                  <a:pt x="4817049" y="5507072"/>
                  <a:pt x="4830901" y="5470986"/>
                </a:cubicBezTo>
                <a:cubicBezTo>
                  <a:pt x="4997124" y="5037960"/>
                  <a:pt x="5403021" y="4767488"/>
                  <a:pt x="5839158" y="4752817"/>
                </a:cubicBezTo>
                <a:close/>
                <a:moveTo>
                  <a:pt x="5699632" y="4613930"/>
                </a:moveTo>
                <a:cubicBezTo>
                  <a:pt x="5738783" y="4612613"/>
                  <a:pt x="5778160" y="4613209"/>
                  <a:pt x="5817633" y="4615778"/>
                </a:cubicBezTo>
                <a:lnTo>
                  <a:pt x="5857708" y="4620400"/>
                </a:lnTo>
                <a:lnTo>
                  <a:pt x="5857708" y="4720199"/>
                </a:lnTo>
                <a:lnTo>
                  <a:pt x="5838065" y="4719891"/>
                </a:lnTo>
                <a:cubicBezTo>
                  <a:pt x="5389101" y="4734994"/>
                  <a:pt x="4971265" y="5013420"/>
                  <a:pt x="4800153" y="5459183"/>
                </a:cubicBezTo>
                <a:cubicBezTo>
                  <a:pt x="4785894" y="5496330"/>
                  <a:pt x="4773685" y="5533760"/>
                  <a:pt x="4763472" y="5571348"/>
                </a:cubicBezTo>
                <a:lnTo>
                  <a:pt x="4763231" y="5572449"/>
                </a:lnTo>
                <a:lnTo>
                  <a:pt x="4576504" y="5500771"/>
                </a:lnTo>
                <a:lnTo>
                  <a:pt x="4613532" y="5387546"/>
                </a:lnTo>
                <a:cubicBezTo>
                  <a:pt x="4792589" y="4921087"/>
                  <a:pt x="5229823" y="4629733"/>
                  <a:pt x="5699632" y="4613930"/>
                </a:cubicBezTo>
                <a:close/>
                <a:moveTo>
                  <a:pt x="5560106" y="4475042"/>
                </a:moveTo>
                <a:cubicBezTo>
                  <a:pt x="5644020" y="4472220"/>
                  <a:pt x="5728903" y="4477600"/>
                  <a:pt x="5813637" y="4491681"/>
                </a:cubicBezTo>
                <a:lnTo>
                  <a:pt x="5857708" y="4501308"/>
                </a:lnTo>
                <a:lnTo>
                  <a:pt x="5857708" y="4591420"/>
                </a:lnTo>
                <a:lnTo>
                  <a:pt x="5819496" y="4587012"/>
                </a:lnTo>
                <a:cubicBezTo>
                  <a:pt x="5294092" y="4552827"/>
                  <a:pt x="4785240" y="4859815"/>
                  <a:pt x="4586628" y="5377219"/>
                </a:cubicBezTo>
                <a:lnTo>
                  <a:pt x="4549600" y="5490443"/>
                </a:lnTo>
                <a:lnTo>
                  <a:pt x="4359134" y="5417330"/>
                </a:lnTo>
                <a:lnTo>
                  <a:pt x="4396162" y="5304106"/>
                </a:lnTo>
                <a:cubicBezTo>
                  <a:pt x="4588052" y="4804215"/>
                  <a:pt x="5056624" y="4491979"/>
                  <a:pt x="5560106" y="4475042"/>
                </a:cubicBezTo>
                <a:close/>
                <a:moveTo>
                  <a:pt x="5420581" y="4336155"/>
                </a:moveTo>
                <a:cubicBezTo>
                  <a:pt x="5554869" y="4331638"/>
                  <a:pt x="5691485" y="4346811"/>
                  <a:pt x="5826399" y="4383469"/>
                </a:cubicBezTo>
                <a:lnTo>
                  <a:pt x="5857708" y="4393708"/>
                </a:lnTo>
                <a:lnTo>
                  <a:pt x="5857708" y="4476052"/>
                </a:lnTo>
                <a:lnTo>
                  <a:pt x="5817662" y="4467304"/>
                </a:lnTo>
                <a:cubicBezTo>
                  <a:pt x="5213192" y="4366853"/>
                  <a:pt x="4601251" y="4700903"/>
                  <a:pt x="4373102" y="5295253"/>
                </a:cubicBezTo>
                <a:lnTo>
                  <a:pt x="4336074" y="5408478"/>
                </a:lnTo>
                <a:lnTo>
                  <a:pt x="4141765" y="5333890"/>
                </a:lnTo>
                <a:lnTo>
                  <a:pt x="4178793" y="5220666"/>
                </a:lnTo>
                <a:cubicBezTo>
                  <a:pt x="4383517" y="4687342"/>
                  <a:pt x="4883426" y="4354224"/>
                  <a:pt x="5420581" y="4336155"/>
                </a:cubicBezTo>
                <a:close/>
                <a:moveTo>
                  <a:pt x="5281055" y="4197268"/>
                </a:moveTo>
                <a:cubicBezTo>
                  <a:pt x="5471330" y="4190868"/>
                  <a:pt x="5666004" y="4221667"/>
                  <a:pt x="5854922" y="4294186"/>
                </a:cubicBezTo>
                <a:lnTo>
                  <a:pt x="5857708" y="4295462"/>
                </a:lnTo>
                <a:lnTo>
                  <a:pt x="5857708" y="4372078"/>
                </a:lnTo>
                <a:lnTo>
                  <a:pt x="5831773" y="4363597"/>
                </a:lnTo>
                <a:cubicBezTo>
                  <a:pt x="5147137" y="4177570"/>
                  <a:pt x="4419300" y="4536685"/>
                  <a:pt x="4159576" y="5213289"/>
                </a:cubicBezTo>
                <a:lnTo>
                  <a:pt x="4122548" y="5326513"/>
                </a:lnTo>
                <a:lnTo>
                  <a:pt x="3924396" y="5250450"/>
                </a:lnTo>
                <a:lnTo>
                  <a:pt x="3961424" y="5137225"/>
                </a:lnTo>
                <a:cubicBezTo>
                  <a:pt x="4178981" y="4570470"/>
                  <a:pt x="4710228" y="4216470"/>
                  <a:pt x="5281055" y="4197268"/>
                </a:cubicBezTo>
                <a:close/>
                <a:moveTo>
                  <a:pt x="5141529" y="4058381"/>
                </a:moveTo>
                <a:cubicBezTo>
                  <a:pt x="5343029" y="4051603"/>
                  <a:pt x="5549186" y="4084219"/>
                  <a:pt x="5749248" y="4161016"/>
                </a:cubicBezTo>
                <a:lnTo>
                  <a:pt x="5857708" y="4210694"/>
                </a:lnTo>
                <a:lnTo>
                  <a:pt x="5857708" y="4277793"/>
                </a:lnTo>
                <a:lnTo>
                  <a:pt x="5716612" y="4231650"/>
                </a:lnTo>
                <a:cubicBezTo>
                  <a:pt x="4991703" y="4034681"/>
                  <a:pt x="4221053" y="4414920"/>
                  <a:pt x="3946051" y="5131324"/>
                </a:cubicBezTo>
                <a:lnTo>
                  <a:pt x="3909023" y="5244549"/>
                </a:lnTo>
                <a:lnTo>
                  <a:pt x="3707027" y="5167010"/>
                </a:lnTo>
                <a:lnTo>
                  <a:pt x="3744055" y="5053785"/>
                </a:lnTo>
                <a:cubicBezTo>
                  <a:pt x="3974446" y="4453598"/>
                  <a:pt x="4537031" y="4078716"/>
                  <a:pt x="5141529" y="4058381"/>
                </a:cubicBezTo>
                <a:close/>
                <a:moveTo>
                  <a:pt x="5002004" y="3919494"/>
                </a:moveTo>
                <a:cubicBezTo>
                  <a:pt x="5214727" y="3912338"/>
                  <a:pt x="5432368" y="3946771"/>
                  <a:pt x="5643574" y="4027846"/>
                </a:cubicBezTo>
                <a:cubicBezTo>
                  <a:pt x="5717826" y="4056348"/>
                  <a:pt x="5788812" y="4089667"/>
                  <a:pt x="5856312" y="4127309"/>
                </a:cubicBezTo>
                <a:lnTo>
                  <a:pt x="5857708" y="4128222"/>
                </a:lnTo>
                <a:lnTo>
                  <a:pt x="5857708" y="4195567"/>
                </a:lnTo>
                <a:lnTo>
                  <a:pt x="5753674" y="4149486"/>
                </a:lnTo>
                <a:cubicBezTo>
                  <a:pt x="4947056" y="3839854"/>
                  <a:pt x="4042157" y="4242741"/>
                  <a:pt x="3732525" y="5049359"/>
                </a:cubicBezTo>
                <a:lnTo>
                  <a:pt x="3695497" y="5162584"/>
                </a:lnTo>
                <a:lnTo>
                  <a:pt x="3489658" y="5083570"/>
                </a:lnTo>
                <a:lnTo>
                  <a:pt x="3526686" y="4970345"/>
                </a:lnTo>
                <a:cubicBezTo>
                  <a:pt x="3769910" y="4336725"/>
                  <a:pt x="4363833" y="3940961"/>
                  <a:pt x="5002004" y="3919494"/>
                </a:cubicBezTo>
                <a:close/>
                <a:moveTo>
                  <a:pt x="0" y="0"/>
                </a:moveTo>
                <a:lnTo>
                  <a:pt x="5857708" y="0"/>
                </a:lnTo>
                <a:lnTo>
                  <a:pt x="5857708" y="4119663"/>
                </a:lnTo>
                <a:lnTo>
                  <a:pt x="5767823" y="4072299"/>
                </a:lnTo>
                <a:cubicBezTo>
                  <a:pt x="5728429" y="4053481"/>
                  <a:pt x="5687984" y="4036073"/>
                  <a:pt x="5646525" y="4020159"/>
                </a:cubicBezTo>
                <a:cubicBezTo>
                  <a:pt x="4797453" y="3694231"/>
                  <a:pt x="3844927" y="4118322"/>
                  <a:pt x="3518999" y="4967394"/>
                </a:cubicBezTo>
                <a:lnTo>
                  <a:pt x="3481971" y="5080619"/>
                </a:lnTo>
                <a:lnTo>
                  <a:pt x="1685564" y="4391042"/>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217" name="Free-form: Shape 216">
            <a:extLst>
              <a:ext uri="{FF2B5EF4-FFF2-40B4-BE49-F238E27FC236}">
                <a16:creationId xmlns:a16="http://schemas.microsoft.com/office/drawing/2014/main" id="{68B1E7D4-6DB2-38CB-D096-C83ABC8F513A}"/>
              </a:ext>
            </a:extLst>
          </p:cNvPr>
          <p:cNvSpPr/>
          <p:nvPr userDrawn="1"/>
        </p:nvSpPr>
        <p:spPr>
          <a:xfrm>
            <a:off x="5019473" y="761"/>
            <a:ext cx="4124528" cy="4212003"/>
          </a:xfrm>
          <a:custGeom>
            <a:avLst/>
            <a:gdLst>
              <a:gd name="connsiteX0" fmla="*/ 0 w 5487133"/>
              <a:gd name="connsiteY0" fmla="*/ 0 h 5603507"/>
              <a:gd name="connsiteX1" fmla="*/ 5487133 w 5487133"/>
              <a:gd name="connsiteY1" fmla="*/ 0 h 5603507"/>
              <a:gd name="connsiteX2" fmla="*/ 5487133 w 5487133"/>
              <a:gd name="connsiteY2" fmla="*/ 5603507 h 5603507"/>
              <a:gd name="connsiteX3" fmla="*/ 1574444 w 5487133"/>
              <a:gd name="connsiteY3" fmla="*/ 4101566 h 5603507"/>
            </a:gdLst>
            <a:ahLst/>
            <a:cxnLst>
              <a:cxn ang="0">
                <a:pos x="connsiteX0" y="connsiteY0"/>
              </a:cxn>
              <a:cxn ang="0">
                <a:pos x="connsiteX1" y="connsiteY1"/>
              </a:cxn>
              <a:cxn ang="0">
                <a:pos x="connsiteX2" y="connsiteY2"/>
              </a:cxn>
              <a:cxn ang="0">
                <a:pos x="connsiteX3" y="connsiteY3"/>
              </a:cxn>
            </a:cxnLst>
            <a:rect l="l" t="t" r="r" b="b"/>
            <a:pathLst>
              <a:path w="5487133" h="5603507">
                <a:moveTo>
                  <a:pt x="0" y="0"/>
                </a:moveTo>
                <a:lnTo>
                  <a:pt x="5487133" y="0"/>
                </a:lnTo>
                <a:lnTo>
                  <a:pt x="5487133" y="5603507"/>
                </a:lnTo>
                <a:lnTo>
                  <a:pt x="1574444" y="4101566"/>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grpSp>
        <p:nvGrpSpPr>
          <p:cNvPr id="229" name="Group 228">
            <a:extLst>
              <a:ext uri="{FF2B5EF4-FFF2-40B4-BE49-F238E27FC236}">
                <a16:creationId xmlns:a16="http://schemas.microsoft.com/office/drawing/2014/main" id="{436A1890-8908-14CE-7F41-E06E2659201A}"/>
              </a:ext>
            </a:extLst>
          </p:cNvPr>
          <p:cNvGrpSpPr/>
          <p:nvPr userDrawn="1"/>
        </p:nvGrpSpPr>
        <p:grpSpPr>
          <a:xfrm>
            <a:off x="0" y="2617788"/>
            <a:ext cx="3745220" cy="2525713"/>
            <a:chOff x="0" y="3490383"/>
            <a:chExt cx="4993627" cy="3367617"/>
          </a:xfrm>
        </p:grpSpPr>
        <p:sp>
          <p:nvSpPr>
            <p:cNvPr id="223" name="Free-form: Shape 222">
              <a:extLst>
                <a:ext uri="{FF2B5EF4-FFF2-40B4-BE49-F238E27FC236}">
                  <a16:creationId xmlns:a16="http://schemas.microsoft.com/office/drawing/2014/main" id="{D3376042-A03A-DACD-A229-BFDBC08FA68D}"/>
                </a:ext>
              </a:extLst>
            </p:cNvPr>
            <p:cNvSpPr/>
            <p:nvPr userDrawn="1"/>
          </p:nvSpPr>
          <p:spPr>
            <a:xfrm>
              <a:off x="4082827" y="4953073"/>
              <a:ext cx="910800" cy="1904557"/>
            </a:xfrm>
            <a:custGeom>
              <a:avLst/>
              <a:gdLst>
                <a:gd name="connsiteX0" fmla="*/ 0 w 886047"/>
                <a:gd name="connsiteY0" fmla="*/ 1885507 h 1892595"/>
                <a:gd name="connsiteX1" fmla="*/ 233917 w 886047"/>
                <a:gd name="connsiteY1" fmla="*/ 0 h 1892595"/>
                <a:gd name="connsiteX2" fmla="*/ 886047 w 886047"/>
                <a:gd name="connsiteY2" fmla="*/ 1892595 h 1892595"/>
                <a:gd name="connsiteX3" fmla="*/ 0 w 886047"/>
                <a:gd name="connsiteY3" fmla="*/ 1885507 h 1892595"/>
                <a:gd name="connsiteX0" fmla="*/ 0 w 886047"/>
                <a:gd name="connsiteY0" fmla="*/ 1901382 h 1908470"/>
                <a:gd name="connsiteX1" fmla="*/ 233917 w 886047"/>
                <a:gd name="connsiteY1" fmla="*/ 0 h 1908470"/>
                <a:gd name="connsiteX2" fmla="*/ 886047 w 886047"/>
                <a:gd name="connsiteY2" fmla="*/ 1908470 h 1908470"/>
                <a:gd name="connsiteX3" fmla="*/ 0 w 886047"/>
                <a:gd name="connsiteY3" fmla="*/ 1901382 h 1908470"/>
                <a:gd name="connsiteX0" fmla="*/ 0 w 893775"/>
                <a:gd name="connsiteY0" fmla="*/ 1904557 h 1908470"/>
                <a:gd name="connsiteX1" fmla="*/ 241645 w 893775"/>
                <a:gd name="connsiteY1" fmla="*/ 0 h 1908470"/>
                <a:gd name="connsiteX2" fmla="*/ 893775 w 893775"/>
                <a:gd name="connsiteY2" fmla="*/ 1908470 h 1908470"/>
                <a:gd name="connsiteX3" fmla="*/ 0 w 893775"/>
                <a:gd name="connsiteY3" fmla="*/ 1904557 h 1908470"/>
                <a:gd name="connsiteX0" fmla="*/ 0 w 882954"/>
                <a:gd name="connsiteY0" fmla="*/ 1904557 h 1904557"/>
                <a:gd name="connsiteX1" fmla="*/ 241645 w 882954"/>
                <a:gd name="connsiteY1" fmla="*/ 0 h 1904557"/>
                <a:gd name="connsiteX2" fmla="*/ 882954 w 882954"/>
                <a:gd name="connsiteY2" fmla="*/ 1903707 h 1904557"/>
                <a:gd name="connsiteX3" fmla="*/ 0 w 882954"/>
                <a:gd name="connsiteY3" fmla="*/ 1904557 h 1904557"/>
              </a:gdLst>
              <a:ahLst/>
              <a:cxnLst>
                <a:cxn ang="0">
                  <a:pos x="connsiteX0" y="connsiteY0"/>
                </a:cxn>
                <a:cxn ang="0">
                  <a:pos x="connsiteX1" y="connsiteY1"/>
                </a:cxn>
                <a:cxn ang="0">
                  <a:pos x="connsiteX2" y="connsiteY2"/>
                </a:cxn>
                <a:cxn ang="0">
                  <a:pos x="connsiteX3" y="connsiteY3"/>
                </a:cxn>
              </a:cxnLst>
              <a:rect l="l" t="t" r="r" b="b"/>
              <a:pathLst>
                <a:path w="882954" h="1904557">
                  <a:moveTo>
                    <a:pt x="0" y="1904557"/>
                  </a:moveTo>
                  <a:lnTo>
                    <a:pt x="241645" y="0"/>
                  </a:lnTo>
                  <a:lnTo>
                    <a:pt x="882954" y="1903707"/>
                  </a:lnTo>
                  <a:lnTo>
                    <a:pt x="0" y="1904557"/>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4" name="Free-form: Shape 223">
              <a:extLst>
                <a:ext uri="{FF2B5EF4-FFF2-40B4-BE49-F238E27FC236}">
                  <a16:creationId xmlns:a16="http://schemas.microsoft.com/office/drawing/2014/main" id="{8C8975D9-8EB5-FF7A-0875-50EA84F57D9E}"/>
                </a:ext>
              </a:extLst>
            </p:cNvPr>
            <p:cNvSpPr/>
            <p:nvPr userDrawn="1"/>
          </p:nvSpPr>
          <p:spPr>
            <a:xfrm>
              <a:off x="0" y="3490383"/>
              <a:ext cx="1210733" cy="812800"/>
            </a:xfrm>
            <a:custGeom>
              <a:avLst/>
              <a:gdLst>
                <a:gd name="connsiteX0" fmla="*/ 0 w 1210733"/>
                <a:gd name="connsiteY0" fmla="*/ 0 h 812800"/>
                <a:gd name="connsiteX1" fmla="*/ 0 w 1210733"/>
                <a:gd name="connsiteY1" fmla="*/ 812800 h 812800"/>
                <a:gd name="connsiteX2" fmla="*/ 1210733 w 1210733"/>
                <a:gd name="connsiteY2" fmla="*/ 546100 h 812800"/>
                <a:gd name="connsiteX3" fmla="*/ 0 w 1210733"/>
                <a:gd name="connsiteY3" fmla="*/ 0 h 812800"/>
              </a:gdLst>
              <a:ahLst/>
              <a:cxnLst>
                <a:cxn ang="0">
                  <a:pos x="connsiteX0" y="connsiteY0"/>
                </a:cxn>
                <a:cxn ang="0">
                  <a:pos x="connsiteX1" y="connsiteY1"/>
                </a:cxn>
                <a:cxn ang="0">
                  <a:pos x="connsiteX2" y="connsiteY2"/>
                </a:cxn>
                <a:cxn ang="0">
                  <a:pos x="connsiteX3" y="connsiteY3"/>
                </a:cxn>
              </a:cxnLst>
              <a:rect l="l" t="t" r="r" b="b"/>
              <a:pathLst>
                <a:path w="1210733" h="812800">
                  <a:moveTo>
                    <a:pt x="0" y="0"/>
                  </a:moveTo>
                  <a:lnTo>
                    <a:pt x="0" y="812800"/>
                  </a:lnTo>
                  <a:lnTo>
                    <a:pt x="1210733" y="54610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5" name="Free-form: Shape 224">
              <a:extLst>
                <a:ext uri="{FF2B5EF4-FFF2-40B4-BE49-F238E27FC236}">
                  <a16:creationId xmlns:a16="http://schemas.microsoft.com/office/drawing/2014/main" id="{2978AA05-49F0-0A14-5B0F-2020B8C3FCBB}"/>
                </a:ext>
              </a:extLst>
            </p:cNvPr>
            <p:cNvSpPr/>
            <p:nvPr userDrawn="1"/>
          </p:nvSpPr>
          <p:spPr>
            <a:xfrm>
              <a:off x="0" y="5124450"/>
              <a:ext cx="1653195" cy="1733550"/>
            </a:xfrm>
            <a:custGeom>
              <a:avLst/>
              <a:gdLst>
                <a:gd name="connsiteX0" fmla="*/ 0 w 1511300"/>
                <a:gd name="connsiteY0" fmla="*/ 1733550 h 1733550"/>
                <a:gd name="connsiteX1" fmla="*/ 0 w 1511300"/>
                <a:gd name="connsiteY1" fmla="*/ 793750 h 1733550"/>
                <a:gd name="connsiteX2" fmla="*/ 1511300 w 1511300"/>
                <a:gd name="connsiteY2" fmla="*/ 0 h 1733550"/>
                <a:gd name="connsiteX3" fmla="*/ 0 w 1511300"/>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1511300" h="1733550">
                  <a:moveTo>
                    <a:pt x="0" y="1733550"/>
                  </a:moveTo>
                  <a:lnTo>
                    <a:pt x="0" y="793750"/>
                  </a:lnTo>
                  <a:lnTo>
                    <a:pt x="1511300" y="0"/>
                  </a:lnTo>
                  <a:lnTo>
                    <a:pt x="0" y="173355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6" name="Free-form: Shape 225">
              <a:extLst>
                <a:ext uri="{FF2B5EF4-FFF2-40B4-BE49-F238E27FC236}">
                  <a16:creationId xmlns:a16="http://schemas.microsoft.com/office/drawing/2014/main" id="{8D2F6EA3-CB42-937B-3C0F-82A1EE0ADD49}"/>
                </a:ext>
              </a:extLst>
            </p:cNvPr>
            <p:cNvSpPr/>
            <p:nvPr userDrawn="1"/>
          </p:nvSpPr>
          <p:spPr>
            <a:xfrm>
              <a:off x="1316560" y="5289550"/>
              <a:ext cx="1875473" cy="1568450"/>
            </a:xfrm>
            <a:custGeom>
              <a:avLst/>
              <a:gdLst>
                <a:gd name="connsiteX0" fmla="*/ 0 w 1714500"/>
                <a:gd name="connsiteY0" fmla="*/ 1568450 h 1568450"/>
                <a:gd name="connsiteX1" fmla="*/ 927100 w 1714500"/>
                <a:gd name="connsiteY1" fmla="*/ 1568450 h 1568450"/>
                <a:gd name="connsiteX2" fmla="*/ 1714500 w 1714500"/>
                <a:gd name="connsiteY2" fmla="*/ 0 h 1568450"/>
                <a:gd name="connsiteX3" fmla="*/ 0 w 1714500"/>
                <a:gd name="connsiteY3" fmla="*/ 1568450 h 1568450"/>
              </a:gdLst>
              <a:ahLst/>
              <a:cxnLst>
                <a:cxn ang="0">
                  <a:pos x="connsiteX0" y="connsiteY0"/>
                </a:cxn>
                <a:cxn ang="0">
                  <a:pos x="connsiteX1" y="connsiteY1"/>
                </a:cxn>
                <a:cxn ang="0">
                  <a:pos x="connsiteX2" y="connsiteY2"/>
                </a:cxn>
                <a:cxn ang="0">
                  <a:pos x="connsiteX3" y="connsiteY3"/>
                </a:cxn>
              </a:cxnLst>
              <a:rect l="l" t="t" r="r" b="b"/>
              <a:pathLst>
                <a:path w="1714500" h="1568450">
                  <a:moveTo>
                    <a:pt x="0" y="1568450"/>
                  </a:moveTo>
                  <a:lnTo>
                    <a:pt x="927100" y="1568450"/>
                  </a:lnTo>
                  <a:lnTo>
                    <a:pt x="1714500" y="0"/>
                  </a:lnTo>
                  <a:lnTo>
                    <a:pt x="0" y="156845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7" name="Free-form: Shape 226">
              <a:extLst>
                <a:ext uri="{FF2B5EF4-FFF2-40B4-BE49-F238E27FC236}">
                  <a16:creationId xmlns:a16="http://schemas.microsoft.com/office/drawing/2014/main" id="{CCC726A0-ECF4-6624-2FE6-4751F8184BC6}"/>
                </a:ext>
              </a:extLst>
            </p:cNvPr>
            <p:cNvSpPr/>
            <p:nvPr userDrawn="1"/>
          </p:nvSpPr>
          <p:spPr>
            <a:xfrm>
              <a:off x="3157303" y="5492750"/>
              <a:ext cx="652943" cy="1365250"/>
            </a:xfrm>
            <a:custGeom>
              <a:avLst/>
              <a:gdLst>
                <a:gd name="connsiteX0" fmla="*/ 463550 w 596900"/>
                <a:gd name="connsiteY0" fmla="*/ 1365250 h 1365250"/>
                <a:gd name="connsiteX1" fmla="*/ 0 w 596900"/>
                <a:gd name="connsiteY1" fmla="*/ 1365250 h 1365250"/>
                <a:gd name="connsiteX2" fmla="*/ 596900 w 596900"/>
                <a:gd name="connsiteY2" fmla="*/ 0 h 1365250"/>
                <a:gd name="connsiteX3" fmla="*/ 463550 w 596900"/>
                <a:gd name="connsiteY3" fmla="*/ 1365250 h 1365250"/>
              </a:gdLst>
              <a:ahLst/>
              <a:cxnLst>
                <a:cxn ang="0">
                  <a:pos x="connsiteX0" y="connsiteY0"/>
                </a:cxn>
                <a:cxn ang="0">
                  <a:pos x="connsiteX1" y="connsiteY1"/>
                </a:cxn>
                <a:cxn ang="0">
                  <a:pos x="connsiteX2" y="connsiteY2"/>
                </a:cxn>
                <a:cxn ang="0">
                  <a:pos x="connsiteX3" y="connsiteY3"/>
                </a:cxn>
              </a:cxnLst>
              <a:rect l="l" t="t" r="r" b="b"/>
              <a:pathLst>
                <a:path w="596900" h="1365250">
                  <a:moveTo>
                    <a:pt x="463550" y="1365250"/>
                  </a:moveTo>
                  <a:lnTo>
                    <a:pt x="0" y="1365250"/>
                  </a:lnTo>
                  <a:lnTo>
                    <a:pt x="596900" y="0"/>
                  </a:lnTo>
                  <a:lnTo>
                    <a:pt x="463550" y="136525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8" name="Free-form: Shape 227">
              <a:extLst>
                <a:ext uri="{FF2B5EF4-FFF2-40B4-BE49-F238E27FC236}">
                  <a16:creationId xmlns:a16="http://schemas.microsoft.com/office/drawing/2014/main" id="{349B8014-4DA1-CAD5-DB5D-BC99A87EC203}"/>
                </a:ext>
              </a:extLst>
            </p:cNvPr>
            <p:cNvSpPr/>
            <p:nvPr userDrawn="1"/>
          </p:nvSpPr>
          <p:spPr>
            <a:xfrm>
              <a:off x="0" y="4400550"/>
              <a:ext cx="2019300" cy="774176"/>
            </a:xfrm>
            <a:custGeom>
              <a:avLst/>
              <a:gdLst>
                <a:gd name="connsiteX0" fmla="*/ 0 w 2019300"/>
                <a:gd name="connsiteY0" fmla="*/ 313953 h 774176"/>
                <a:gd name="connsiteX1" fmla="*/ 171573 w 2019300"/>
                <a:gd name="connsiteY1" fmla="*/ 486404 h 774176"/>
                <a:gd name="connsiteX2" fmla="*/ 100617 w 2019300"/>
                <a:gd name="connsiteY2" fmla="*/ 736099 h 774176"/>
                <a:gd name="connsiteX3" fmla="*/ 1365 w 2019300"/>
                <a:gd name="connsiteY3" fmla="*/ 774176 h 774176"/>
                <a:gd name="connsiteX4" fmla="*/ 76119 w 2019300"/>
                <a:gd name="connsiteY4" fmla="*/ 511117 h 774176"/>
                <a:gd name="connsiteX5" fmla="*/ 76159 w 2019300"/>
                <a:gd name="connsiteY5" fmla="*/ 511108 h 774176"/>
                <a:gd name="connsiteX6" fmla="*/ 76131 w 2019300"/>
                <a:gd name="connsiteY6" fmla="*/ 511078 h 774176"/>
                <a:gd name="connsiteX7" fmla="*/ 76181 w 2019300"/>
                <a:gd name="connsiteY7" fmla="*/ 510899 h 774176"/>
                <a:gd name="connsiteX8" fmla="*/ 76000 w 2019300"/>
                <a:gd name="connsiteY8" fmla="*/ 510946 h 774176"/>
                <a:gd name="connsiteX9" fmla="*/ 0 w 2019300"/>
                <a:gd name="connsiteY9" fmla="*/ 434557 h 774176"/>
                <a:gd name="connsiteX10" fmla="*/ 731320 w 2019300"/>
                <a:gd name="connsiteY10" fmla="*/ 198463 h 774176"/>
                <a:gd name="connsiteX11" fmla="*/ 654739 w 2019300"/>
                <a:gd name="connsiteY11" fmla="*/ 210263 h 774176"/>
                <a:gd name="connsiteX12" fmla="*/ 774417 w 2019300"/>
                <a:gd name="connsiteY12" fmla="*/ 330553 h 774176"/>
                <a:gd name="connsiteX13" fmla="*/ 727518 w 2019300"/>
                <a:gd name="connsiteY13" fmla="*/ 495589 h 774176"/>
                <a:gd name="connsiteX14" fmla="*/ 600838 w 2019300"/>
                <a:gd name="connsiteY14" fmla="*/ 544190 h 774176"/>
                <a:gd name="connsiteX15" fmla="*/ 652587 w 2019300"/>
                <a:gd name="connsiteY15" fmla="*/ 362085 h 774176"/>
                <a:gd name="connsiteX16" fmla="*/ 652627 w 2019300"/>
                <a:gd name="connsiteY16" fmla="*/ 362075 h 774176"/>
                <a:gd name="connsiteX17" fmla="*/ 652598 w 2019300"/>
                <a:gd name="connsiteY17" fmla="*/ 362047 h 774176"/>
                <a:gd name="connsiteX18" fmla="*/ 652649 w 2019300"/>
                <a:gd name="connsiteY18" fmla="*/ 361867 h 774176"/>
                <a:gd name="connsiteX19" fmla="*/ 652467 w 2019300"/>
                <a:gd name="connsiteY19" fmla="*/ 361914 h 774176"/>
                <a:gd name="connsiteX20" fmla="*/ 521945 w 2019300"/>
                <a:gd name="connsiteY20" fmla="*/ 230725 h 774176"/>
                <a:gd name="connsiteX21" fmla="*/ 435687 w 2019300"/>
                <a:gd name="connsiteY21" fmla="*/ 244016 h 774176"/>
                <a:gd name="connsiteX22" fmla="*/ 573468 w 2019300"/>
                <a:gd name="connsiteY22" fmla="*/ 382502 h 774176"/>
                <a:gd name="connsiteX23" fmla="*/ 518549 w 2019300"/>
                <a:gd name="connsiteY23" fmla="*/ 575760 h 774176"/>
                <a:gd name="connsiteX24" fmla="*/ 401015 w 2019300"/>
                <a:gd name="connsiteY24" fmla="*/ 620852 h 774176"/>
                <a:gd name="connsiteX25" fmla="*/ 460432 w 2019300"/>
                <a:gd name="connsiteY25" fmla="*/ 411762 h 774176"/>
                <a:gd name="connsiteX26" fmla="*/ 460472 w 2019300"/>
                <a:gd name="connsiteY26" fmla="*/ 411753 h 774176"/>
                <a:gd name="connsiteX27" fmla="*/ 460444 w 2019300"/>
                <a:gd name="connsiteY27" fmla="*/ 411724 h 774176"/>
                <a:gd name="connsiteX28" fmla="*/ 460494 w 2019300"/>
                <a:gd name="connsiteY28" fmla="*/ 411545 h 774176"/>
                <a:gd name="connsiteX29" fmla="*/ 460312 w 2019300"/>
                <a:gd name="connsiteY29" fmla="*/ 411591 h 774176"/>
                <a:gd name="connsiteX30" fmla="*/ 460043 w 2019300"/>
                <a:gd name="connsiteY30" fmla="*/ 411321 h 774176"/>
                <a:gd name="connsiteX31" fmla="*/ 460505 w 2019300"/>
                <a:gd name="connsiteY31" fmla="*/ 409698 h 774176"/>
                <a:gd name="connsiteX32" fmla="*/ 459417 w 2019300"/>
                <a:gd name="connsiteY32" fmla="*/ 409388 h 774176"/>
                <a:gd name="connsiteX33" fmla="*/ 459851 w 2019300"/>
                <a:gd name="connsiteY33" fmla="*/ 408955 h 774176"/>
                <a:gd name="connsiteX34" fmla="*/ 314239 w 2019300"/>
                <a:gd name="connsiteY34" fmla="*/ 262730 h 774176"/>
                <a:gd name="connsiteX35" fmla="*/ 213763 w 2019300"/>
                <a:gd name="connsiteY35" fmla="*/ 278212 h 774176"/>
                <a:gd name="connsiteX36" fmla="*/ 368359 w 2019300"/>
                <a:gd name="connsiteY36" fmla="*/ 433458 h 774176"/>
                <a:gd name="connsiteX37" fmla="*/ 304471 w 2019300"/>
                <a:gd name="connsiteY37" fmla="*/ 657890 h 774176"/>
                <a:gd name="connsiteX38" fmla="*/ 344079 w 2019300"/>
                <a:gd name="connsiteY38" fmla="*/ 642695 h 774176"/>
                <a:gd name="connsiteX39" fmla="*/ 201190 w 2019300"/>
                <a:gd name="connsiteY39" fmla="*/ 697514 h 774176"/>
                <a:gd name="connsiteX40" fmla="*/ 268276 w 2019300"/>
                <a:gd name="connsiteY40" fmla="*/ 461441 h 774176"/>
                <a:gd name="connsiteX41" fmla="*/ 268315 w 2019300"/>
                <a:gd name="connsiteY41" fmla="*/ 461430 h 774176"/>
                <a:gd name="connsiteX42" fmla="*/ 268287 w 2019300"/>
                <a:gd name="connsiteY42" fmla="*/ 461401 h 774176"/>
                <a:gd name="connsiteX43" fmla="*/ 268338 w 2019300"/>
                <a:gd name="connsiteY43" fmla="*/ 461222 h 774176"/>
                <a:gd name="connsiteX44" fmla="*/ 268156 w 2019300"/>
                <a:gd name="connsiteY44" fmla="*/ 461269 h 774176"/>
                <a:gd name="connsiteX45" fmla="*/ 103009 w 2019300"/>
                <a:gd name="connsiteY45" fmla="*/ 295278 h 774176"/>
                <a:gd name="connsiteX46" fmla="*/ 0 w 2019300"/>
                <a:gd name="connsiteY46" fmla="*/ 311150 h 774176"/>
                <a:gd name="connsiteX47" fmla="*/ 1150350 w 2019300"/>
                <a:gd name="connsiteY47" fmla="*/ 133895 h 774176"/>
                <a:gd name="connsiteX48" fmla="*/ 1092845 w 2019300"/>
                <a:gd name="connsiteY48" fmla="*/ 142756 h 774176"/>
                <a:gd name="connsiteX49" fmla="*/ 1176314 w 2019300"/>
                <a:gd name="connsiteY49" fmla="*/ 226652 h 774176"/>
                <a:gd name="connsiteX50" fmla="*/ 1145454 w 2019300"/>
                <a:gd name="connsiteY50" fmla="*/ 335249 h 774176"/>
                <a:gd name="connsiteX51" fmla="*/ 1200311 w 2019300"/>
                <a:gd name="connsiteY51" fmla="*/ 314203 h 774176"/>
                <a:gd name="connsiteX52" fmla="*/ 1229055 w 2019300"/>
                <a:gd name="connsiteY52" fmla="*/ 213054 h 774176"/>
                <a:gd name="connsiteX53" fmla="*/ 1229095 w 2019300"/>
                <a:gd name="connsiteY53" fmla="*/ 213043 h 774176"/>
                <a:gd name="connsiteX54" fmla="*/ 1229066 w 2019300"/>
                <a:gd name="connsiteY54" fmla="*/ 213015 h 774176"/>
                <a:gd name="connsiteX55" fmla="*/ 1229118 w 2019300"/>
                <a:gd name="connsiteY55" fmla="*/ 212836 h 774176"/>
                <a:gd name="connsiteX56" fmla="*/ 1228935 w 2019300"/>
                <a:gd name="connsiteY56" fmla="*/ 212882 h 774176"/>
                <a:gd name="connsiteX57" fmla="*/ 1530948 w 2019300"/>
                <a:gd name="connsiteY57" fmla="*/ 75249 h 774176"/>
                <a:gd name="connsiteX58" fmla="*/ 1578209 w 2019300"/>
                <a:gd name="connsiteY58" fmla="*/ 122752 h 774176"/>
                <a:gd name="connsiteX59" fmla="*/ 1563387 w 2019300"/>
                <a:gd name="connsiteY59" fmla="*/ 174910 h 774176"/>
                <a:gd name="connsiteX60" fmla="*/ 1566200 w 2019300"/>
                <a:gd name="connsiteY60" fmla="*/ 173831 h 774176"/>
                <a:gd name="connsiteX61" fmla="*/ 1400136 w 2019300"/>
                <a:gd name="connsiteY61" fmla="*/ 237541 h 774176"/>
                <a:gd name="connsiteX62" fmla="*/ 1421211 w 2019300"/>
                <a:gd name="connsiteY62" fmla="*/ 163376 h 774176"/>
                <a:gd name="connsiteX63" fmla="*/ 1421252 w 2019300"/>
                <a:gd name="connsiteY63" fmla="*/ 163367 h 774176"/>
                <a:gd name="connsiteX64" fmla="*/ 1421223 w 2019300"/>
                <a:gd name="connsiteY64" fmla="*/ 163337 h 774176"/>
                <a:gd name="connsiteX65" fmla="*/ 1421274 w 2019300"/>
                <a:gd name="connsiteY65" fmla="*/ 163159 h 774176"/>
                <a:gd name="connsiteX66" fmla="*/ 1421092 w 2019300"/>
                <a:gd name="connsiteY66" fmla="*/ 163206 h 774176"/>
                <a:gd name="connsiteX67" fmla="*/ 1359818 w 2019300"/>
                <a:gd name="connsiteY67" fmla="*/ 101619 h 774176"/>
                <a:gd name="connsiteX68" fmla="*/ 1311897 w 2019300"/>
                <a:gd name="connsiteY68" fmla="*/ 109003 h 774176"/>
                <a:gd name="connsiteX69" fmla="*/ 1377262 w 2019300"/>
                <a:gd name="connsiteY69" fmla="*/ 174702 h 774176"/>
                <a:gd name="connsiteX70" fmla="*/ 1354421 w 2019300"/>
                <a:gd name="connsiteY70" fmla="*/ 255080 h 774176"/>
                <a:gd name="connsiteX71" fmla="*/ 1000487 w 2019300"/>
                <a:gd name="connsiteY71" fmla="*/ 390866 h 774176"/>
                <a:gd name="connsiteX72" fmla="*/ 1036899 w 2019300"/>
                <a:gd name="connsiteY72" fmla="*/ 262731 h 774176"/>
                <a:gd name="connsiteX73" fmla="*/ 1036939 w 2019300"/>
                <a:gd name="connsiteY73" fmla="*/ 262721 h 774176"/>
                <a:gd name="connsiteX74" fmla="*/ 1036910 w 2019300"/>
                <a:gd name="connsiteY74" fmla="*/ 262692 h 774176"/>
                <a:gd name="connsiteX75" fmla="*/ 1036961 w 2019300"/>
                <a:gd name="connsiteY75" fmla="*/ 262513 h 774176"/>
                <a:gd name="connsiteX76" fmla="*/ 1036778 w 2019300"/>
                <a:gd name="connsiteY76" fmla="*/ 262560 h 774176"/>
                <a:gd name="connsiteX77" fmla="*/ 940881 w 2019300"/>
                <a:gd name="connsiteY77" fmla="*/ 166172 h 774176"/>
                <a:gd name="connsiteX78" fmla="*/ 873791 w 2019300"/>
                <a:gd name="connsiteY78" fmla="*/ 176510 h 774176"/>
                <a:gd name="connsiteX79" fmla="*/ 975365 w 2019300"/>
                <a:gd name="connsiteY79" fmla="*/ 278603 h 774176"/>
                <a:gd name="connsiteX80" fmla="*/ 936486 w 2019300"/>
                <a:gd name="connsiteY80" fmla="*/ 415419 h 774176"/>
                <a:gd name="connsiteX81" fmla="*/ 800662 w 2019300"/>
                <a:gd name="connsiteY81" fmla="*/ 467528 h 774176"/>
                <a:gd name="connsiteX82" fmla="*/ 844743 w 2019300"/>
                <a:gd name="connsiteY82" fmla="*/ 312408 h 774176"/>
                <a:gd name="connsiteX83" fmla="*/ 844783 w 2019300"/>
                <a:gd name="connsiteY83" fmla="*/ 312399 h 774176"/>
                <a:gd name="connsiteX84" fmla="*/ 844754 w 2019300"/>
                <a:gd name="connsiteY84" fmla="*/ 312369 h 774176"/>
                <a:gd name="connsiteX85" fmla="*/ 844805 w 2019300"/>
                <a:gd name="connsiteY85" fmla="*/ 312190 h 774176"/>
                <a:gd name="connsiteX86" fmla="*/ 844623 w 2019300"/>
                <a:gd name="connsiteY86" fmla="*/ 312237 h 774176"/>
                <a:gd name="connsiteX87" fmla="*/ 731413 w 2019300"/>
                <a:gd name="connsiteY87" fmla="*/ 198448 h 774176"/>
                <a:gd name="connsiteX88" fmla="*/ 1772720 w 2019300"/>
                <a:gd name="connsiteY88" fmla="*/ 37995 h 774176"/>
                <a:gd name="connsiteX89" fmla="*/ 1750002 w 2019300"/>
                <a:gd name="connsiteY89" fmla="*/ 41496 h 774176"/>
                <a:gd name="connsiteX90" fmla="*/ 1779159 w 2019300"/>
                <a:gd name="connsiteY90" fmla="*/ 70802 h 774176"/>
                <a:gd name="connsiteX91" fmla="*/ 1772356 w 2019300"/>
                <a:gd name="connsiteY91" fmla="*/ 94740 h 774176"/>
                <a:gd name="connsiteX92" fmla="*/ 1599960 w 2019300"/>
                <a:gd name="connsiteY92" fmla="*/ 160879 h 774176"/>
                <a:gd name="connsiteX93" fmla="*/ 1613367 w 2019300"/>
                <a:gd name="connsiteY93" fmla="*/ 113699 h 774176"/>
                <a:gd name="connsiteX94" fmla="*/ 1613408 w 2019300"/>
                <a:gd name="connsiteY94" fmla="*/ 113689 h 774176"/>
                <a:gd name="connsiteX95" fmla="*/ 1613378 w 2019300"/>
                <a:gd name="connsiteY95" fmla="*/ 113659 h 774176"/>
                <a:gd name="connsiteX96" fmla="*/ 1613429 w 2019300"/>
                <a:gd name="connsiteY96" fmla="*/ 113481 h 774176"/>
                <a:gd name="connsiteX97" fmla="*/ 1613248 w 2019300"/>
                <a:gd name="connsiteY97" fmla="*/ 113528 h 774176"/>
                <a:gd name="connsiteX98" fmla="*/ 1569287 w 2019300"/>
                <a:gd name="connsiteY98" fmla="*/ 69342 h 774176"/>
                <a:gd name="connsiteX99" fmla="*/ 1544682 w 2019300"/>
                <a:gd name="connsiteY99" fmla="*/ 73133 h 774176"/>
                <a:gd name="connsiteX100" fmla="*/ 2019300 w 2019300"/>
                <a:gd name="connsiteY100" fmla="*/ 0 h 774176"/>
                <a:gd name="connsiteX101" fmla="*/ 1970721 w 2019300"/>
                <a:gd name="connsiteY101" fmla="*/ 7486 h 774176"/>
                <a:gd name="connsiteX102" fmla="*/ 1990407 w 2019300"/>
                <a:gd name="connsiteY102" fmla="*/ 11085 h 774176"/>
                <a:gd name="connsiteX103" fmla="*/ 1799785 w 2019300"/>
                <a:gd name="connsiteY103" fmla="*/ 84217 h 774176"/>
                <a:gd name="connsiteX104" fmla="*/ 1805523 w 2019300"/>
                <a:gd name="connsiteY104" fmla="*/ 64022 h 774176"/>
                <a:gd name="connsiteX105" fmla="*/ 1805563 w 2019300"/>
                <a:gd name="connsiteY105" fmla="*/ 64011 h 774176"/>
                <a:gd name="connsiteX106" fmla="*/ 1805535 w 2019300"/>
                <a:gd name="connsiteY106" fmla="*/ 63983 h 774176"/>
                <a:gd name="connsiteX107" fmla="*/ 1805586 w 2019300"/>
                <a:gd name="connsiteY107" fmla="*/ 63804 h 774176"/>
                <a:gd name="connsiteX108" fmla="*/ 1805403 w 2019300"/>
                <a:gd name="connsiteY108" fmla="*/ 63850 h 774176"/>
                <a:gd name="connsiteX109" fmla="*/ 1778755 w 2019300"/>
                <a:gd name="connsiteY109" fmla="*/ 37065 h 77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2019300" h="774176">
                  <a:moveTo>
                    <a:pt x="0" y="313953"/>
                  </a:moveTo>
                  <a:lnTo>
                    <a:pt x="171573" y="486404"/>
                  </a:lnTo>
                  <a:lnTo>
                    <a:pt x="100617" y="736099"/>
                  </a:lnTo>
                  <a:lnTo>
                    <a:pt x="1365" y="774176"/>
                  </a:lnTo>
                  <a:lnTo>
                    <a:pt x="76119" y="511117"/>
                  </a:lnTo>
                  <a:lnTo>
                    <a:pt x="76159" y="511108"/>
                  </a:lnTo>
                  <a:lnTo>
                    <a:pt x="76131" y="511078"/>
                  </a:lnTo>
                  <a:lnTo>
                    <a:pt x="76181" y="510899"/>
                  </a:lnTo>
                  <a:lnTo>
                    <a:pt x="76000" y="510946"/>
                  </a:lnTo>
                  <a:lnTo>
                    <a:pt x="0" y="434557"/>
                  </a:lnTo>
                  <a:close/>
                  <a:moveTo>
                    <a:pt x="731320" y="198463"/>
                  </a:moveTo>
                  <a:lnTo>
                    <a:pt x="654739" y="210263"/>
                  </a:lnTo>
                  <a:lnTo>
                    <a:pt x="774417" y="330553"/>
                  </a:lnTo>
                  <a:lnTo>
                    <a:pt x="727518" y="495589"/>
                  </a:lnTo>
                  <a:lnTo>
                    <a:pt x="600838" y="544190"/>
                  </a:lnTo>
                  <a:lnTo>
                    <a:pt x="652587" y="362085"/>
                  </a:lnTo>
                  <a:lnTo>
                    <a:pt x="652627" y="362075"/>
                  </a:lnTo>
                  <a:lnTo>
                    <a:pt x="652598" y="362047"/>
                  </a:lnTo>
                  <a:lnTo>
                    <a:pt x="652649" y="361867"/>
                  </a:lnTo>
                  <a:lnTo>
                    <a:pt x="652467" y="361914"/>
                  </a:lnTo>
                  <a:lnTo>
                    <a:pt x="521945" y="230725"/>
                  </a:lnTo>
                  <a:lnTo>
                    <a:pt x="435687" y="244016"/>
                  </a:lnTo>
                  <a:lnTo>
                    <a:pt x="573468" y="382502"/>
                  </a:lnTo>
                  <a:lnTo>
                    <a:pt x="518549" y="575760"/>
                  </a:lnTo>
                  <a:lnTo>
                    <a:pt x="401015" y="620852"/>
                  </a:lnTo>
                  <a:lnTo>
                    <a:pt x="460432" y="411762"/>
                  </a:lnTo>
                  <a:lnTo>
                    <a:pt x="460472" y="411753"/>
                  </a:lnTo>
                  <a:lnTo>
                    <a:pt x="460444" y="411724"/>
                  </a:lnTo>
                  <a:lnTo>
                    <a:pt x="460494" y="411545"/>
                  </a:lnTo>
                  <a:lnTo>
                    <a:pt x="460312" y="411591"/>
                  </a:lnTo>
                  <a:lnTo>
                    <a:pt x="460043" y="411321"/>
                  </a:lnTo>
                  <a:lnTo>
                    <a:pt x="460505" y="409698"/>
                  </a:lnTo>
                  <a:lnTo>
                    <a:pt x="459417" y="409388"/>
                  </a:lnTo>
                  <a:lnTo>
                    <a:pt x="459851" y="408955"/>
                  </a:lnTo>
                  <a:lnTo>
                    <a:pt x="314239" y="262730"/>
                  </a:lnTo>
                  <a:lnTo>
                    <a:pt x="213763" y="278212"/>
                  </a:lnTo>
                  <a:lnTo>
                    <a:pt x="368359" y="433458"/>
                  </a:lnTo>
                  <a:lnTo>
                    <a:pt x="304471" y="657890"/>
                  </a:lnTo>
                  <a:lnTo>
                    <a:pt x="344079" y="642695"/>
                  </a:lnTo>
                  <a:lnTo>
                    <a:pt x="201190" y="697514"/>
                  </a:lnTo>
                  <a:lnTo>
                    <a:pt x="268276" y="461441"/>
                  </a:lnTo>
                  <a:lnTo>
                    <a:pt x="268315" y="461430"/>
                  </a:lnTo>
                  <a:lnTo>
                    <a:pt x="268287" y="461401"/>
                  </a:lnTo>
                  <a:lnTo>
                    <a:pt x="268338" y="461222"/>
                  </a:lnTo>
                  <a:lnTo>
                    <a:pt x="268156" y="461269"/>
                  </a:lnTo>
                  <a:lnTo>
                    <a:pt x="103009" y="295278"/>
                  </a:lnTo>
                  <a:lnTo>
                    <a:pt x="0" y="311150"/>
                  </a:lnTo>
                  <a:close/>
                  <a:moveTo>
                    <a:pt x="1150350" y="133895"/>
                  </a:moveTo>
                  <a:lnTo>
                    <a:pt x="1092845" y="142756"/>
                  </a:lnTo>
                  <a:lnTo>
                    <a:pt x="1176314" y="226652"/>
                  </a:lnTo>
                  <a:lnTo>
                    <a:pt x="1145454" y="335249"/>
                  </a:lnTo>
                  <a:lnTo>
                    <a:pt x="1200311" y="314203"/>
                  </a:lnTo>
                  <a:lnTo>
                    <a:pt x="1229055" y="213054"/>
                  </a:lnTo>
                  <a:lnTo>
                    <a:pt x="1229095" y="213043"/>
                  </a:lnTo>
                  <a:lnTo>
                    <a:pt x="1229066" y="213015"/>
                  </a:lnTo>
                  <a:lnTo>
                    <a:pt x="1229118" y="212836"/>
                  </a:lnTo>
                  <a:lnTo>
                    <a:pt x="1228935" y="212882"/>
                  </a:lnTo>
                  <a:close/>
                  <a:moveTo>
                    <a:pt x="1530948" y="75249"/>
                  </a:moveTo>
                  <a:lnTo>
                    <a:pt x="1578209" y="122752"/>
                  </a:lnTo>
                  <a:lnTo>
                    <a:pt x="1563387" y="174910"/>
                  </a:lnTo>
                  <a:lnTo>
                    <a:pt x="1566200" y="173831"/>
                  </a:lnTo>
                  <a:lnTo>
                    <a:pt x="1400136" y="237541"/>
                  </a:lnTo>
                  <a:lnTo>
                    <a:pt x="1421211" y="163376"/>
                  </a:lnTo>
                  <a:lnTo>
                    <a:pt x="1421252" y="163367"/>
                  </a:lnTo>
                  <a:lnTo>
                    <a:pt x="1421223" y="163337"/>
                  </a:lnTo>
                  <a:lnTo>
                    <a:pt x="1421274" y="163159"/>
                  </a:lnTo>
                  <a:lnTo>
                    <a:pt x="1421092" y="163206"/>
                  </a:lnTo>
                  <a:lnTo>
                    <a:pt x="1359818" y="101619"/>
                  </a:lnTo>
                  <a:lnTo>
                    <a:pt x="1311897" y="109003"/>
                  </a:lnTo>
                  <a:lnTo>
                    <a:pt x="1377262" y="174702"/>
                  </a:lnTo>
                  <a:lnTo>
                    <a:pt x="1354421" y="255080"/>
                  </a:lnTo>
                  <a:lnTo>
                    <a:pt x="1000487" y="390866"/>
                  </a:lnTo>
                  <a:lnTo>
                    <a:pt x="1036899" y="262731"/>
                  </a:lnTo>
                  <a:lnTo>
                    <a:pt x="1036939" y="262721"/>
                  </a:lnTo>
                  <a:lnTo>
                    <a:pt x="1036910" y="262692"/>
                  </a:lnTo>
                  <a:lnTo>
                    <a:pt x="1036961" y="262513"/>
                  </a:lnTo>
                  <a:lnTo>
                    <a:pt x="1036778" y="262560"/>
                  </a:lnTo>
                  <a:lnTo>
                    <a:pt x="940881" y="166172"/>
                  </a:lnTo>
                  <a:lnTo>
                    <a:pt x="873791" y="176510"/>
                  </a:lnTo>
                  <a:lnTo>
                    <a:pt x="975365" y="278603"/>
                  </a:lnTo>
                  <a:lnTo>
                    <a:pt x="936486" y="415419"/>
                  </a:lnTo>
                  <a:lnTo>
                    <a:pt x="800662" y="467528"/>
                  </a:lnTo>
                  <a:lnTo>
                    <a:pt x="844743" y="312408"/>
                  </a:lnTo>
                  <a:lnTo>
                    <a:pt x="844783" y="312399"/>
                  </a:lnTo>
                  <a:lnTo>
                    <a:pt x="844754" y="312369"/>
                  </a:lnTo>
                  <a:lnTo>
                    <a:pt x="844805" y="312190"/>
                  </a:lnTo>
                  <a:lnTo>
                    <a:pt x="844623" y="312237"/>
                  </a:lnTo>
                  <a:lnTo>
                    <a:pt x="731413" y="198448"/>
                  </a:lnTo>
                  <a:close/>
                  <a:moveTo>
                    <a:pt x="1772720" y="37995"/>
                  </a:moveTo>
                  <a:lnTo>
                    <a:pt x="1750002" y="41496"/>
                  </a:lnTo>
                  <a:lnTo>
                    <a:pt x="1779159" y="70802"/>
                  </a:lnTo>
                  <a:lnTo>
                    <a:pt x="1772356" y="94740"/>
                  </a:lnTo>
                  <a:lnTo>
                    <a:pt x="1599960" y="160879"/>
                  </a:lnTo>
                  <a:lnTo>
                    <a:pt x="1613367" y="113699"/>
                  </a:lnTo>
                  <a:lnTo>
                    <a:pt x="1613408" y="113689"/>
                  </a:lnTo>
                  <a:lnTo>
                    <a:pt x="1613378" y="113659"/>
                  </a:lnTo>
                  <a:lnTo>
                    <a:pt x="1613429" y="113481"/>
                  </a:lnTo>
                  <a:lnTo>
                    <a:pt x="1613248" y="113528"/>
                  </a:lnTo>
                  <a:lnTo>
                    <a:pt x="1569287" y="69342"/>
                  </a:lnTo>
                  <a:lnTo>
                    <a:pt x="1544682" y="73133"/>
                  </a:lnTo>
                  <a:close/>
                  <a:moveTo>
                    <a:pt x="2019300" y="0"/>
                  </a:moveTo>
                  <a:lnTo>
                    <a:pt x="1970721" y="7486"/>
                  </a:lnTo>
                  <a:lnTo>
                    <a:pt x="1990407" y="11085"/>
                  </a:lnTo>
                  <a:lnTo>
                    <a:pt x="1799785" y="84217"/>
                  </a:lnTo>
                  <a:lnTo>
                    <a:pt x="1805523" y="64022"/>
                  </a:lnTo>
                  <a:lnTo>
                    <a:pt x="1805563" y="64011"/>
                  </a:lnTo>
                  <a:lnTo>
                    <a:pt x="1805535" y="63983"/>
                  </a:lnTo>
                  <a:lnTo>
                    <a:pt x="1805586" y="63804"/>
                  </a:lnTo>
                  <a:lnTo>
                    <a:pt x="1805403" y="63850"/>
                  </a:lnTo>
                  <a:lnTo>
                    <a:pt x="1778755" y="37065"/>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grpSp>
      <p:grpSp>
        <p:nvGrpSpPr>
          <p:cNvPr id="230" name="Group 229">
            <a:extLst>
              <a:ext uri="{FF2B5EF4-FFF2-40B4-BE49-F238E27FC236}">
                <a16:creationId xmlns:a16="http://schemas.microsoft.com/office/drawing/2014/main" id="{FD95DC05-69C3-4169-9077-D9E3A65288EC}"/>
              </a:ext>
            </a:extLst>
          </p:cNvPr>
          <p:cNvGrpSpPr/>
          <p:nvPr userDrawn="1"/>
        </p:nvGrpSpPr>
        <p:grpSpPr>
          <a:xfrm>
            <a:off x="5276047" y="-449519"/>
            <a:ext cx="5229826" cy="4873425"/>
            <a:chOff x="7034729" y="-746542"/>
            <a:chExt cx="7131049" cy="6645084"/>
          </a:xfrm>
        </p:grpSpPr>
        <p:sp>
          <p:nvSpPr>
            <p:cNvPr id="231" name="Oval 230">
              <a:extLst>
                <a:ext uri="{FF2B5EF4-FFF2-40B4-BE49-F238E27FC236}">
                  <a16:creationId xmlns:a16="http://schemas.microsoft.com/office/drawing/2014/main" id="{3F2A6069-4AE8-5279-E6A1-E98A1DC7DF6D}"/>
                </a:ext>
              </a:extLst>
            </p:cNvPr>
            <p:cNvSpPr/>
            <p:nvPr/>
          </p:nvSpPr>
          <p:spPr>
            <a:xfrm rot="1260000">
              <a:off x="7823458" y="-443778"/>
              <a:ext cx="6342320" cy="634232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2" name="Free-form: Shape 231">
              <a:extLst>
                <a:ext uri="{FF2B5EF4-FFF2-40B4-BE49-F238E27FC236}">
                  <a16:creationId xmlns:a16="http://schemas.microsoft.com/office/drawing/2014/main" id="{88BEC6CC-A8D7-D20C-4D3C-1E7D139069E9}"/>
                </a:ext>
              </a:extLst>
            </p:cNvPr>
            <p:cNvSpPr/>
            <p:nvPr/>
          </p:nvSpPr>
          <p:spPr>
            <a:xfrm rot="1260000">
              <a:off x="7034729" y="-746542"/>
              <a:ext cx="6342320" cy="6342320"/>
            </a:xfrm>
            <a:custGeom>
              <a:avLst/>
              <a:gdLst>
                <a:gd name="connsiteX0" fmla="*/ 242833 w 6342320"/>
                <a:gd name="connsiteY0" fmla="*/ 1954211 h 6342320"/>
                <a:gd name="connsiteX1" fmla="*/ 242833 w 6342320"/>
                <a:gd name="connsiteY1" fmla="*/ 4388108 h 6342320"/>
                <a:gd name="connsiteX2" fmla="*/ 142569 w 6342320"/>
                <a:gd name="connsiteY2" fmla="*/ 4114166 h 6342320"/>
                <a:gd name="connsiteX3" fmla="*/ 0 w 6342320"/>
                <a:gd name="connsiteY3" fmla="*/ 3171160 h 6342320"/>
                <a:gd name="connsiteX4" fmla="*/ 142569 w 6342320"/>
                <a:gd name="connsiteY4" fmla="*/ 2228154 h 6342320"/>
                <a:gd name="connsiteX5" fmla="*/ 711586 w 6342320"/>
                <a:gd name="connsiteY5" fmla="*/ 1170795 h 6342320"/>
                <a:gd name="connsiteX6" fmla="*/ 711586 w 6342320"/>
                <a:gd name="connsiteY6" fmla="*/ 5171525 h 6342320"/>
                <a:gd name="connsiteX7" fmla="*/ 541584 w 6342320"/>
                <a:gd name="connsiteY7" fmla="*/ 4944186 h 6342320"/>
                <a:gd name="connsiteX8" fmla="*/ 406910 w 6342320"/>
                <a:gd name="connsiteY8" fmla="*/ 4722505 h 6342320"/>
                <a:gd name="connsiteX9" fmla="*/ 406910 w 6342320"/>
                <a:gd name="connsiteY9" fmla="*/ 1619815 h 6342320"/>
                <a:gd name="connsiteX10" fmla="*/ 541584 w 6342320"/>
                <a:gd name="connsiteY10" fmla="*/ 1398135 h 6342320"/>
                <a:gd name="connsiteX11" fmla="*/ 3544623 w 6342320"/>
                <a:gd name="connsiteY11" fmla="*/ 23886 h 6342320"/>
                <a:gd name="connsiteX12" fmla="*/ 3810259 w 6342320"/>
                <a:gd name="connsiteY12" fmla="*/ 64427 h 6342320"/>
                <a:gd name="connsiteX13" fmla="*/ 6342320 w 6342320"/>
                <a:gd name="connsiteY13" fmla="*/ 3171160 h 6342320"/>
                <a:gd name="connsiteX14" fmla="*/ 3654096 w 6342320"/>
                <a:gd name="connsiteY14" fmla="*/ 6305781 h 6342320"/>
                <a:gd name="connsiteX15" fmla="*/ 3544622 w 6342320"/>
                <a:gd name="connsiteY15" fmla="*/ 6319692 h 6342320"/>
                <a:gd name="connsiteX16" fmla="*/ 3096379 w 6342320"/>
                <a:gd name="connsiteY16" fmla="*/ 1891 h 6342320"/>
                <a:gd name="connsiteX17" fmla="*/ 3171160 w 6342320"/>
                <a:gd name="connsiteY17" fmla="*/ 0 h 6342320"/>
                <a:gd name="connsiteX18" fmla="*/ 3495393 w 6342320"/>
                <a:gd name="connsiteY18" fmla="*/ 16372 h 6342320"/>
                <a:gd name="connsiteX19" fmla="*/ 3524114 w 6342320"/>
                <a:gd name="connsiteY19" fmla="*/ 20756 h 6342320"/>
                <a:gd name="connsiteX20" fmla="*/ 3524113 w 6342320"/>
                <a:gd name="connsiteY20" fmla="*/ 6322298 h 6342320"/>
                <a:gd name="connsiteX21" fmla="*/ 3495393 w 6342320"/>
                <a:gd name="connsiteY21" fmla="*/ 6325947 h 6342320"/>
                <a:gd name="connsiteX22" fmla="*/ 3171160 w 6342320"/>
                <a:gd name="connsiteY22" fmla="*/ 6342320 h 6342320"/>
                <a:gd name="connsiteX23" fmla="*/ 3096378 w 6342320"/>
                <a:gd name="connsiteY23" fmla="*/ 6338544 h 6342320"/>
                <a:gd name="connsiteX24" fmla="*/ 1180344 w 6342320"/>
                <a:gd name="connsiteY24" fmla="*/ 704445 h 6342320"/>
                <a:gd name="connsiteX25" fmla="*/ 1180344 w 6342320"/>
                <a:gd name="connsiteY25" fmla="*/ 5637875 h 6342320"/>
                <a:gd name="connsiteX26" fmla="*/ 1154008 w 6342320"/>
                <a:gd name="connsiteY26" fmla="*/ 5618181 h 6342320"/>
                <a:gd name="connsiteX27" fmla="*/ 928812 w 6342320"/>
                <a:gd name="connsiteY27" fmla="*/ 5413509 h 6342320"/>
                <a:gd name="connsiteX28" fmla="*/ 855155 w 6342320"/>
                <a:gd name="connsiteY28" fmla="*/ 5332466 h 6342320"/>
                <a:gd name="connsiteX29" fmla="*/ 855155 w 6342320"/>
                <a:gd name="connsiteY29" fmla="*/ 1009854 h 6342320"/>
                <a:gd name="connsiteX30" fmla="*/ 928811 w 6342320"/>
                <a:gd name="connsiteY30" fmla="*/ 928812 h 6342320"/>
                <a:gd name="connsiteX31" fmla="*/ 1154008 w 6342320"/>
                <a:gd name="connsiteY31" fmla="*/ 724139 h 6342320"/>
                <a:gd name="connsiteX32" fmla="*/ 2648133 w 6342320"/>
                <a:gd name="connsiteY32" fmla="*/ 43699 h 6342320"/>
                <a:gd name="connsiteX33" fmla="*/ 2688224 w 6342320"/>
                <a:gd name="connsiteY33" fmla="*/ 36539 h 6342320"/>
                <a:gd name="connsiteX34" fmla="*/ 3007973 w 6342320"/>
                <a:gd name="connsiteY34" fmla="*/ 4126 h 6342320"/>
                <a:gd name="connsiteX35" fmla="*/ 3055359 w 6342320"/>
                <a:gd name="connsiteY35" fmla="*/ 2928 h 6342320"/>
                <a:gd name="connsiteX36" fmla="*/ 3055358 w 6342320"/>
                <a:gd name="connsiteY36" fmla="*/ 6336472 h 6342320"/>
                <a:gd name="connsiteX37" fmla="*/ 2846927 w 6342320"/>
                <a:gd name="connsiteY37" fmla="*/ 6325948 h 6342320"/>
                <a:gd name="connsiteX38" fmla="*/ 2648132 w 6342320"/>
                <a:gd name="connsiteY38" fmla="*/ 6295608 h 6342320"/>
                <a:gd name="connsiteX39" fmla="*/ 1649098 w 6342320"/>
                <a:gd name="connsiteY39" fmla="*/ 389121 h 6342320"/>
                <a:gd name="connsiteX40" fmla="*/ 1649096 w 6342320"/>
                <a:gd name="connsiteY40" fmla="*/ 5953199 h 6342320"/>
                <a:gd name="connsiteX41" fmla="*/ 1398135 w 6342320"/>
                <a:gd name="connsiteY41" fmla="*/ 5800736 h 6342320"/>
                <a:gd name="connsiteX42" fmla="*/ 1303401 w 6342320"/>
                <a:gd name="connsiteY42" fmla="*/ 5729895 h 6342320"/>
                <a:gd name="connsiteX43" fmla="*/ 1303401 w 6342320"/>
                <a:gd name="connsiteY43" fmla="*/ 612425 h 6342320"/>
                <a:gd name="connsiteX44" fmla="*/ 1398134 w 6342320"/>
                <a:gd name="connsiteY44" fmla="*/ 541585 h 6342320"/>
                <a:gd name="connsiteX45" fmla="*/ 2199888 w 6342320"/>
                <a:gd name="connsiteY45" fmla="*/ 152133 h 6342320"/>
                <a:gd name="connsiteX46" fmla="*/ 2228154 w 6342320"/>
                <a:gd name="connsiteY46" fmla="*/ 142569 h 6342320"/>
                <a:gd name="connsiteX47" fmla="*/ 2532061 w 6342320"/>
                <a:gd name="connsiteY47" fmla="*/ 64427 h 6342320"/>
                <a:gd name="connsiteX48" fmla="*/ 2586605 w 6342320"/>
                <a:gd name="connsiteY48" fmla="*/ 54686 h 6342320"/>
                <a:gd name="connsiteX49" fmla="*/ 2586604 w 6342320"/>
                <a:gd name="connsiteY49" fmla="*/ 6286217 h 6342320"/>
                <a:gd name="connsiteX50" fmla="*/ 2532061 w 6342320"/>
                <a:gd name="connsiteY50" fmla="*/ 6277894 h 6342320"/>
                <a:gd name="connsiteX51" fmla="*/ 2228154 w 6342320"/>
                <a:gd name="connsiteY51" fmla="*/ 6199751 h 6342320"/>
                <a:gd name="connsiteX52" fmla="*/ 2199888 w 6342320"/>
                <a:gd name="connsiteY52" fmla="*/ 6189405 h 6342320"/>
                <a:gd name="connsiteX53" fmla="*/ 2080808 w 6342320"/>
                <a:gd name="connsiteY53" fmla="*/ 192426 h 6342320"/>
                <a:gd name="connsiteX54" fmla="*/ 2117849 w 6342320"/>
                <a:gd name="connsiteY54" fmla="*/ 179892 h 6342320"/>
                <a:gd name="connsiteX55" fmla="*/ 2117849 w 6342320"/>
                <a:gd name="connsiteY55" fmla="*/ 6159379 h 6342320"/>
                <a:gd name="connsiteX56" fmla="*/ 1936802 w 6342320"/>
                <a:gd name="connsiteY56" fmla="*/ 6093114 h 6342320"/>
                <a:gd name="connsiteX57" fmla="*/ 1751644 w 6342320"/>
                <a:gd name="connsiteY57" fmla="*/ 6003920 h 6342320"/>
                <a:gd name="connsiteX58" fmla="*/ 1751645 w 6342320"/>
                <a:gd name="connsiteY58" fmla="*/ 335598 h 6342320"/>
                <a:gd name="connsiteX59" fmla="*/ 1796331 w 6342320"/>
                <a:gd name="connsiteY59" fmla="*/ 312711 h 6342320"/>
                <a:gd name="connsiteX60" fmla="*/ 2080808 w 6342320"/>
                <a:gd name="connsiteY60" fmla="*/ 192426 h 634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342320" h="6342320">
                  <a:moveTo>
                    <a:pt x="242833" y="1954211"/>
                  </a:moveTo>
                  <a:lnTo>
                    <a:pt x="242833" y="4388108"/>
                  </a:lnTo>
                  <a:lnTo>
                    <a:pt x="142569" y="4114166"/>
                  </a:lnTo>
                  <a:cubicBezTo>
                    <a:pt x="49914" y="3816271"/>
                    <a:pt x="0" y="3499545"/>
                    <a:pt x="0" y="3171160"/>
                  </a:cubicBezTo>
                  <a:cubicBezTo>
                    <a:pt x="0" y="2842776"/>
                    <a:pt x="49914" y="2526049"/>
                    <a:pt x="142569" y="2228154"/>
                  </a:cubicBezTo>
                  <a:close/>
                  <a:moveTo>
                    <a:pt x="711586" y="1170795"/>
                  </a:moveTo>
                  <a:lnTo>
                    <a:pt x="711586" y="5171525"/>
                  </a:lnTo>
                  <a:lnTo>
                    <a:pt x="541584" y="4944186"/>
                  </a:lnTo>
                  <a:lnTo>
                    <a:pt x="406910" y="4722505"/>
                  </a:lnTo>
                  <a:lnTo>
                    <a:pt x="406910" y="1619815"/>
                  </a:lnTo>
                  <a:lnTo>
                    <a:pt x="541584" y="1398135"/>
                  </a:lnTo>
                  <a:close/>
                  <a:moveTo>
                    <a:pt x="3544623" y="23886"/>
                  </a:moveTo>
                  <a:lnTo>
                    <a:pt x="3810259" y="64427"/>
                  </a:lnTo>
                  <a:cubicBezTo>
                    <a:pt x="5255303" y="360126"/>
                    <a:pt x="6342320" y="1638700"/>
                    <a:pt x="6342320" y="3171160"/>
                  </a:cubicBezTo>
                  <a:cubicBezTo>
                    <a:pt x="6342319" y="4758351"/>
                    <a:pt x="5176273" y="6073197"/>
                    <a:pt x="3654096" y="6305781"/>
                  </a:cubicBezTo>
                  <a:lnTo>
                    <a:pt x="3544622" y="6319692"/>
                  </a:lnTo>
                  <a:close/>
                  <a:moveTo>
                    <a:pt x="3096379" y="1891"/>
                  </a:moveTo>
                  <a:lnTo>
                    <a:pt x="3171160" y="0"/>
                  </a:lnTo>
                  <a:cubicBezTo>
                    <a:pt x="3280621" y="0"/>
                    <a:pt x="3388787" y="5546"/>
                    <a:pt x="3495393" y="16372"/>
                  </a:cubicBezTo>
                  <a:lnTo>
                    <a:pt x="3524114" y="20756"/>
                  </a:lnTo>
                  <a:lnTo>
                    <a:pt x="3524113" y="6322298"/>
                  </a:lnTo>
                  <a:lnTo>
                    <a:pt x="3495393" y="6325947"/>
                  </a:lnTo>
                  <a:cubicBezTo>
                    <a:pt x="3388787" y="6336774"/>
                    <a:pt x="3280622" y="6342320"/>
                    <a:pt x="3171160" y="6342320"/>
                  </a:cubicBezTo>
                  <a:lnTo>
                    <a:pt x="3096378" y="6338544"/>
                  </a:lnTo>
                  <a:close/>
                  <a:moveTo>
                    <a:pt x="1180344" y="704445"/>
                  </a:moveTo>
                  <a:lnTo>
                    <a:pt x="1180344" y="5637875"/>
                  </a:lnTo>
                  <a:lnTo>
                    <a:pt x="1154008" y="5618181"/>
                  </a:lnTo>
                  <a:cubicBezTo>
                    <a:pt x="1075699" y="5553555"/>
                    <a:pt x="1000545" y="5485242"/>
                    <a:pt x="928812" y="5413509"/>
                  </a:cubicBezTo>
                  <a:lnTo>
                    <a:pt x="855155" y="5332466"/>
                  </a:lnTo>
                  <a:lnTo>
                    <a:pt x="855155" y="1009854"/>
                  </a:lnTo>
                  <a:lnTo>
                    <a:pt x="928811" y="928812"/>
                  </a:lnTo>
                  <a:cubicBezTo>
                    <a:pt x="1000545" y="857078"/>
                    <a:pt x="1075699" y="788765"/>
                    <a:pt x="1154008" y="724139"/>
                  </a:cubicBezTo>
                  <a:close/>
                  <a:moveTo>
                    <a:pt x="2648133" y="43699"/>
                  </a:moveTo>
                  <a:lnTo>
                    <a:pt x="2688224" y="36539"/>
                  </a:lnTo>
                  <a:cubicBezTo>
                    <a:pt x="2793201" y="20499"/>
                    <a:pt x="2899873" y="9606"/>
                    <a:pt x="3007973" y="4126"/>
                  </a:cubicBezTo>
                  <a:lnTo>
                    <a:pt x="3055359" y="2928"/>
                  </a:lnTo>
                  <a:lnTo>
                    <a:pt x="3055358" y="6336472"/>
                  </a:lnTo>
                  <a:lnTo>
                    <a:pt x="2846927" y="6325948"/>
                  </a:lnTo>
                  <a:lnTo>
                    <a:pt x="2648132" y="6295608"/>
                  </a:lnTo>
                  <a:close/>
                  <a:moveTo>
                    <a:pt x="1649098" y="389121"/>
                  </a:moveTo>
                  <a:lnTo>
                    <a:pt x="1649096" y="5953199"/>
                  </a:lnTo>
                  <a:lnTo>
                    <a:pt x="1398135" y="5800736"/>
                  </a:lnTo>
                  <a:lnTo>
                    <a:pt x="1303401" y="5729895"/>
                  </a:lnTo>
                  <a:lnTo>
                    <a:pt x="1303401" y="612425"/>
                  </a:lnTo>
                  <a:lnTo>
                    <a:pt x="1398134" y="541585"/>
                  </a:lnTo>
                  <a:close/>
                  <a:moveTo>
                    <a:pt x="2199888" y="152133"/>
                  </a:moveTo>
                  <a:lnTo>
                    <a:pt x="2228154" y="142569"/>
                  </a:lnTo>
                  <a:cubicBezTo>
                    <a:pt x="2327452" y="111684"/>
                    <a:pt x="2428843" y="85548"/>
                    <a:pt x="2532061" y="64427"/>
                  </a:cubicBezTo>
                  <a:lnTo>
                    <a:pt x="2586605" y="54686"/>
                  </a:lnTo>
                  <a:lnTo>
                    <a:pt x="2586604" y="6286217"/>
                  </a:lnTo>
                  <a:lnTo>
                    <a:pt x="2532061" y="6277894"/>
                  </a:lnTo>
                  <a:cubicBezTo>
                    <a:pt x="2428843" y="6256772"/>
                    <a:pt x="2327453" y="6230636"/>
                    <a:pt x="2228154" y="6199751"/>
                  </a:cubicBezTo>
                  <a:lnTo>
                    <a:pt x="2199888" y="6189405"/>
                  </a:lnTo>
                  <a:close/>
                  <a:moveTo>
                    <a:pt x="2080808" y="192426"/>
                  </a:moveTo>
                  <a:lnTo>
                    <a:pt x="2117849" y="179892"/>
                  </a:lnTo>
                  <a:lnTo>
                    <a:pt x="2117849" y="6159379"/>
                  </a:lnTo>
                  <a:lnTo>
                    <a:pt x="1936802" y="6093114"/>
                  </a:lnTo>
                  <a:lnTo>
                    <a:pt x="1751644" y="6003920"/>
                  </a:lnTo>
                  <a:lnTo>
                    <a:pt x="1751645" y="335598"/>
                  </a:lnTo>
                  <a:lnTo>
                    <a:pt x="1796331" y="312711"/>
                  </a:lnTo>
                  <a:cubicBezTo>
                    <a:pt x="1888755" y="268177"/>
                    <a:pt x="1983670" y="227993"/>
                    <a:pt x="2080808" y="192426"/>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233" name="Oval 232">
              <a:extLst>
                <a:ext uri="{FF2B5EF4-FFF2-40B4-BE49-F238E27FC236}">
                  <a16:creationId xmlns:a16="http://schemas.microsoft.com/office/drawing/2014/main" id="{6920F2A6-A2AC-6DE1-49A3-F319C533762F}"/>
                </a:ext>
              </a:extLst>
            </p:cNvPr>
            <p:cNvSpPr/>
            <p:nvPr/>
          </p:nvSpPr>
          <p:spPr>
            <a:xfrm>
              <a:off x="7416180" y="-561516"/>
              <a:ext cx="6342320" cy="634232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Tree>
    <p:extLst>
      <p:ext uri="{BB962C8B-B14F-4D97-AF65-F5344CB8AC3E}">
        <p14:creationId xmlns:p14="http://schemas.microsoft.com/office/powerpoint/2010/main" val="2535721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ject Summary">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8D7ADFF-1250-24E7-B12C-C6B286E25EC1}"/>
              </a:ext>
            </a:extLst>
          </p:cNvPr>
          <p:cNvSpPr>
            <a:spLocks noGrp="1"/>
          </p:cNvSpPr>
          <p:nvPr>
            <p:ph idx="14"/>
          </p:nvPr>
        </p:nvSpPr>
        <p:spPr>
          <a:xfrm>
            <a:off x="628650" y="1656808"/>
            <a:ext cx="5600701" cy="2781842"/>
          </a:xfrm>
        </p:spPr>
        <p:txBody>
          <a:bodyPr>
            <a:noAutofit/>
          </a:bodyPr>
          <a:lstStyle>
            <a:lvl1pPr>
              <a:defRPr sz="1350"/>
            </a:lvl1pPr>
            <a:lvl2pPr>
              <a:defRPr sz="1200"/>
            </a:lvl2pPr>
            <a:lvl3pPr>
              <a:defRPr sz="1050"/>
            </a:lvl3pPr>
            <a:lvl4pPr>
              <a:defRPr sz="900"/>
            </a:lvl4pPr>
            <a:lvl5pPr>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Box 22">
            <a:extLst>
              <a:ext uri="{FF2B5EF4-FFF2-40B4-BE49-F238E27FC236}">
                <a16:creationId xmlns:a16="http://schemas.microsoft.com/office/drawing/2014/main" id="{80642CA5-4669-0C09-462D-003F6C3375BB}"/>
              </a:ext>
            </a:extLst>
          </p:cNvPr>
          <p:cNvSpPr txBox="1"/>
          <p:nvPr userDrawn="1"/>
        </p:nvSpPr>
        <p:spPr>
          <a:xfrm>
            <a:off x="6324600" y="1140588"/>
            <a:ext cx="2190751" cy="248209"/>
          </a:xfrm>
          <a:prstGeom prst="rect">
            <a:avLst/>
          </a:prstGeom>
          <a:noFill/>
        </p:spPr>
        <p:txBody>
          <a:bodyPr wrap="square" rtlCol="0">
            <a:spAutoFit/>
          </a:bodyPr>
          <a:lstStyle/>
          <a:p>
            <a:r>
              <a:rPr lang="en-GB" sz="1013" dirty="0">
                <a:latin typeface="+mj-lt"/>
              </a:rPr>
              <a:t>Involved Parties:</a:t>
            </a:r>
            <a:endParaRPr lang="en-GB" sz="1013" i="1" dirty="0">
              <a:latin typeface="+mn-lt"/>
            </a:endParaRPr>
          </a:p>
        </p:txBody>
      </p:sp>
      <p:sp>
        <p:nvSpPr>
          <p:cNvPr id="25" name="TextBox 24">
            <a:extLst>
              <a:ext uri="{FF2B5EF4-FFF2-40B4-BE49-F238E27FC236}">
                <a16:creationId xmlns:a16="http://schemas.microsoft.com/office/drawing/2014/main" id="{1CA695BE-F82B-EBF6-614D-9F4AB6F464F9}"/>
              </a:ext>
            </a:extLst>
          </p:cNvPr>
          <p:cNvSpPr txBox="1"/>
          <p:nvPr userDrawn="1"/>
        </p:nvSpPr>
        <p:spPr>
          <a:xfrm>
            <a:off x="628650" y="1140588"/>
            <a:ext cx="5600701" cy="323165"/>
          </a:xfrm>
          <a:prstGeom prst="rect">
            <a:avLst/>
          </a:prstGeom>
          <a:noFill/>
        </p:spPr>
        <p:txBody>
          <a:bodyPr wrap="square" rtlCol="0">
            <a:spAutoFit/>
          </a:bodyPr>
          <a:lstStyle/>
          <a:p>
            <a:r>
              <a:rPr lang="en-GB" sz="1500" dirty="0">
                <a:latin typeface="+mj-lt"/>
              </a:rPr>
              <a:t>Background</a:t>
            </a:r>
            <a:r>
              <a:rPr lang="en-GB" sz="1013" dirty="0">
                <a:latin typeface="+mj-lt"/>
              </a:rPr>
              <a:t>:</a:t>
            </a:r>
            <a:endParaRPr lang="en-GB" sz="1013" i="1" dirty="0">
              <a:latin typeface="+mn-lt"/>
            </a:endParaRPr>
          </a:p>
        </p:txBody>
      </p:sp>
      <p:sp>
        <p:nvSpPr>
          <p:cNvPr id="27" name="Content Placeholder 2">
            <a:extLst>
              <a:ext uri="{FF2B5EF4-FFF2-40B4-BE49-F238E27FC236}">
                <a16:creationId xmlns:a16="http://schemas.microsoft.com/office/drawing/2014/main" id="{9343FA6E-E114-877B-FF54-4E9CEFF295D8}"/>
              </a:ext>
            </a:extLst>
          </p:cNvPr>
          <p:cNvSpPr>
            <a:spLocks noGrp="1"/>
          </p:cNvSpPr>
          <p:nvPr>
            <p:ph idx="15"/>
          </p:nvPr>
        </p:nvSpPr>
        <p:spPr>
          <a:xfrm>
            <a:off x="6324600" y="1656808"/>
            <a:ext cx="2190751" cy="2781842"/>
          </a:xfrm>
        </p:spPr>
        <p:txBody>
          <a:bodyPr>
            <a:noAutofit/>
          </a:bodyPr>
          <a:lstStyle>
            <a:lvl1pPr>
              <a:defRPr sz="1350"/>
            </a:lvl1pPr>
            <a:lvl2pPr>
              <a:defRPr sz="1200"/>
            </a:lvl2pPr>
            <a:lvl3pPr>
              <a:defRPr sz="1050"/>
            </a:lvl3pPr>
            <a:lvl4pPr>
              <a:defRPr sz="900"/>
            </a:lvl4pPr>
            <a:lvl5pPr>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9" name="Title 1">
            <a:extLst>
              <a:ext uri="{FF2B5EF4-FFF2-40B4-BE49-F238E27FC236}">
                <a16:creationId xmlns:a16="http://schemas.microsoft.com/office/drawing/2014/main" id="{D5BC1BD7-0EA9-B7B8-690E-BAE0EB4BBD66}"/>
              </a:ext>
            </a:extLst>
          </p:cNvPr>
          <p:cNvSpPr txBox="1">
            <a:spLocks/>
          </p:cNvSpPr>
          <p:nvPr userDrawn="1"/>
        </p:nvSpPr>
        <p:spPr>
          <a:xfrm>
            <a:off x="623700" y="481761"/>
            <a:ext cx="3040832" cy="578339"/>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a:t>Project Summary</a:t>
            </a:r>
          </a:p>
        </p:txBody>
      </p:sp>
      <p:sp>
        <p:nvSpPr>
          <p:cNvPr id="30" name="Date Placeholder 2">
            <a:extLst>
              <a:ext uri="{FF2B5EF4-FFF2-40B4-BE49-F238E27FC236}">
                <a16:creationId xmlns:a16="http://schemas.microsoft.com/office/drawing/2014/main" id="{4AEC0640-D5F7-40CA-4A64-63CD92BDCFA6}"/>
              </a:ext>
            </a:extLst>
          </p:cNvPr>
          <p:cNvSpPr>
            <a:spLocks noGrp="1"/>
          </p:cNvSpPr>
          <p:nvPr>
            <p:ph type="dt" sz="half" idx="10"/>
          </p:nvPr>
        </p:nvSpPr>
        <p:spPr>
          <a:xfrm>
            <a:off x="1888362" y="4767263"/>
            <a:ext cx="2057400" cy="273844"/>
          </a:xfrm>
        </p:spPr>
        <p:txBody>
          <a:bodyPr/>
          <a:lstStyle/>
          <a:p>
            <a:fld id="{20E7E1CA-0B85-4029-BD77-370775284303}" type="datetimeFigureOut">
              <a:rPr lang="en-GB" smtClean="0"/>
              <a:t>06/07/2025</a:t>
            </a:fld>
            <a:endParaRPr lang="en-GB"/>
          </a:p>
        </p:txBody>
      </p:sp>
      <p:sp>
        <p:nvSpPr>
          <p:cNvPr id="31" name="Footer Placeholder 3">
            <a:extLst>
              <a:ext uri="{FF2B5EF4-FFF2-40B4-BE49-F238E27FC236}">
                <a16:creationId xmlns:a16="http://schemas.microsoft.com/office/drawing/2014/main" id="{31CD8D68-500D-2B81-9A81-3B532B37163B}"/>
              </a:ext>
            </a:extLst>
          </p:cNvPr>
          <p:cNvSpPr>
            <a:spLocks noGrp="1"/>
          </p:cNvSpPr>
          <p:nvPr>
            <p:ph type="ftr" sz="quarter" idx="11"/>
          </p:nvPr>
        </p:nvSpPr>
        <p:spPr>
          <a:xfrm>
            <a:off x="4551743" y="4767263"/>
            <a:ext cx="3086100" cy="273844"/>
          </a:xfrm>
        </p:spPr>
        <p:txBody>
          <a:bodyPr/>
          <a:lstStyle/>
          <a:p>
            <a:endParaRPr lang="en-GB"/>
          </a:p>
        </p:txBody>
      </p:sp>
      <p:sp>
        <p:nvSpPr>
          <p:cNvPr id="32" name="Slide Number Placeholder 4">
            <a:extLst>
              <a:ext uri="{FF2B5EF4-FFF2-40B4-BE49-F238E27FC236}">
                <a16:creationId xmlns:a16="http://schemas.microsoft.com/office/drawing/2014/main" id="{59EB699C-F442-833C-A31B-7C26BCFC143A}"/>
              </a:ext>
            </a:extLst>
          </p:cNvPr>
          <p:cNvSpPr>
            <a:spLocks noGrp="1"/>
          </p:cNvSpPr>
          <p:nvPr>
            <p:ph type="sldNum" sz="quarter" idx="12"/>
          </p:nvPr>
        </p:nvSpPr>
        <p:spPr>
          <a:xfrm>
            <a:off x="8243825" y="4767263"/>
            <a:ext cx="639827" cy="273844"/>
          </a:xfrm>
        </p:spPr>
        <p:txBody>
          <a:bodyPr/>
          <a:lstStyle/>
          <a:p>
            <a:fld id="{A8B622F5-0015-455B-B26F-CD5FED884B59}" type="slidenum">
              <a:rPr lang="en-GB" smtClean="0"/>
              <a:t>‹#›</a:t>
            </a:fld>
            <a:endParaRPr lang="en-GB"/>
          </a:p>
        </p:txBody>
      </p:sp>
    </p:spTree>
    <p:extLst>
      <p:ext uri="{BB962C8B-B14F-4D97-AF65-F5344CB8AC3E}">
        <p14:creationId xmlns:p14="http://schemas.microsoft.com/office/powerpoint/2010/main" val="2829132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235D2B2-AF31-8DD6-E9A3-5F1D9D2FC357}"/>
              </a:ext>
            </a:extLst>
          </p:cNvPr>
          <p:cNvSpPr txBox="1"/>
          <p:nvPr userDrawn="1"/>
        </p:nvSpPr>
        <p:spPr>
          <a:xfrm>
            <a:off x="628650" y="1088829"/>
            <a:ext cx="7898819" cy="323165"/>
          </a:xfrm>
          <a:prstGeom prst="rect">
            <a:avLst/>
          </a:prstGeom>
          <a:noFill/>
        </p:spPr>
        <p:txBody>
          <a:bodyPr wrap="square" rtlCol="0">
            <a:spAutoFit/>
          </a:bodyPr>
          <a:lstStyle/>
          <a:p>
            <a:r>
              <a:rPr lang="en-GB" sz="1500">
                <a:latin typeface="+mj-lt"/>
              </a:rPr>
              <a:t>Spin-Outs: </a:t>
            </a:r>
            <a:r>
              <a:rPr lang="en-GB" sz="900" i="1">
                <a:latin typeface="+mn-lt"/>
              </a:rPr>
              <a:t>Describe any product, partnership, or endeavour that emerged as a result of the project.</a:t>
            </a:r>
            <a:endParaRPr lang="en-GB" sz="1500" i="1">
              <a:latin typeface="+mn-lt"/>
            </a:endParaRPr>
          </a:p>
        </p:txBody>
      </p:sp>
      <p:sp>
        <p:nvSpPr>
          <p:cNvPr id="8" name="TextBox 7">
            <a:extLst>
              <a:ext uri="{FF2B5EF4-FFF2-40B4-BE49-F238E27FC236}">
                <a16:creationId xmlns:a16="http://schemas.microsoft.com/office/drawing/2014/main" id="{A8048BD6-F460-2ACF-9218-B97EADD4FC2F}"/>
              </a:ext>
            </a:extLst>
          </p:cNvPr>
          <p:cNvSpPr txBox="1"/>
          <p:nvPr userDrawn="1"/>
        </p:nvSpPr>
        <p:spPr>
          <a:xfrm>
            <a:off x="628650" y="2665329"/>
            <a:ext cx="3923094" cy="461665"/>
          </a:xfrm>
          <a:prstGeom prst="rect">
            <a:avLst/>
          </a:prstGeom>
          <a:noFill/>
        </p:spPr>
        <p:txBody>
          <a:bodyPr wrap="square" rtlCol="0">
            <a:spAutoFit/>
          </a:bodyPr>
          <a:lstStyle/>
          <a:p>
            <a:r>
              <a:rPr lang="en-GB" sz="1500">
                <a:latin typeface="+mj-lt"/>
              </a:rPr>
              <a:t>Outreach</a:t>
            </a:r>
            <a:r>
              <a:rPr lang="en-GB" sz="1013">
                <a:latin typeface="+mj-lt"/>
              </a:rPr>
              <a:t>: </a:t>
            </a:r>
            <a:r>
              <a:rPr lang="en-GB" sz="900" i="1">
                <a:solidFill>
                  <a:srgbClr val="061F57"/>
                </a:solidFill>
                <a:effectLst/>
                <a:latin typeface="+mn-lt"/>
                <a:ea typeface="Arial" panose="020B0604020202020204" pitchFamily="34" charset="0"/>
                <a:cs typeface="Times New Roman" panose="02020603050405020304" pitchFamily="18" charset="0"/>
              </a:rPr>
              <a:t>Details of any activities, past or future, that the project is doing to publicise or communicate the projects with a wider audience.</a:t>
            </a:r>
            <a:endParaRPr lang="en-GB" sz="1013" i="1">
              <a:latin typeface="+mn-lt"/>
            </a:endParaRPr>
          </a:p>
        </p:txBody>
      </p:sp>
      <p:sp>
        <p:nvSpPr>
          <p:cNvPr id="10" name="Title 1">
            <a:extLst>
              <a:ext uri="{FF2B5EF4-FFF2-40B4-BE49-F238E27FC236}">
                <a16:creationId xmlns:a16="http://schemas.microsoft.com/office/drawing/2014/main" id="{0DF02263-C7C9-58F3-7EB9-734D9FA61602}"/>
              </a:ext>
            </a:extLst>
          </p:cNvPr>
          <p:cNvSpPr txBox="1">
            <a:spLocks/>
          </p:cNvSpPr>
          <p:nvPr userDrawn="1"/>
        </p:nvSpPr>
        <p:spPr>
          <a:xfrm>
            <a:off x="623700" y="481761"/>
            <a:ext cx="3040832" cy="5783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a:t>Wider Benefits</a:t>
            </a:r>
          </a:p>
        </p:txBody>
      </p:sp>
      <p:sp>
        <p:nvSpPr>
          <p:cNvPr id="11" name="Date Placeholder 2">
            <a:extLst>
              <a:ext uri="{FF2B5EF4-FFF2-40B4-BE49-F238E27FC236}">
                <a16:creationId xmlns:a16="http://schemas.microsoft.com/office/drawing/2014/main" id="{5D4826D8-4B73-339F-C4EA-46F6AE428E3A}"/>
              </a:ext>
            </a:extLst>
          </p:cNvPr>
          <p:cNvSpPr>
            <a:spLocks noGrp="1"/>
          </p:cNvSpPr>
          <p:nvPr>
            <p:ph type="dt" sz="half" idx="10"/>
          </p:nvPr>
        </p:nvSpPr>
        <p:spPr>
          <a:xfrm>
            <a:off x="1888362" y="4767263"/>
            <a:ext cx="2057400" cy="273844"/>
          </a:xfrm>
        </p:spPr>
        <p:txBody>
          <a:bodyPr/>
          <a:lstStyle/>
          <a:p>
            <a:fld id="{20E7E1CA-0B85-4029-BD77-370775284303}" type="datetimeFigureOut">
              <a:rPr lang="en-GB" smtClean="0"/>
              <a:t>06/07/2025</a:t>
            </a:fld>
            <a:endParaRPr lang="en-GB"/>
          </a:p>
        </p:txBody>
      </p:sp>
      <p:sp>
        <p:nvSpPr>
          <p:cNvPr id="12" name="Footer Placeholder 3">
            <a:extLst>
              <a:ext uri="{FF2B5EF4-FFF2-40B4-BE49-F238E27FC236}">
                <a16:creationId xmlns:a16="http://schemas.microsoft.com/office/drawing/2014/main" id="{150B6012-BC26-BAC9-8997-AA7E293B74F6}"/>
              </a:ext>
            </a:extLst>
          </p:cNvPr>
          <p:cNvSpPr>
            <a:spLocks noGrp="1"/>
          </p:cNvSpPr>
          <p:nvPr>
            <p:ph type="ftr" sz="quarter" idx="11"/>
          </p:nvPr>
        </p:nvSpPr>
        <p:spPr>
          <a:xfrm>
            <a:off x="4551743" y="4767263"/>
            <a:ext cx="3086100" cy="273844"/>
          </a:xfrm>
        </p:spPr>
        <p:txBody>
          <a:bodyPr/>
          <a:lstStyle/>
          <a:p>
            <a:endParaRPr lang="en-GB"/>
          </a:p>
        </p:txBody>
      </p:sp>
      <p:sp>
        <p:nvSpPr>
          <p:cNvPr id="13" name="Slide Number Placeholder 4">
            <a:extLst>
              <a:ext uri="{FF2B5EF4-FFF2-40B4-BE49-F238E27FC236}">
                <a16:creationId xmlns:a16="http://schemas.microsoft.com/office/drawing/2014/main" id="{B5C5134F-0CCE-5234-D669-2BF0ACCF8BFB}"/>
              </a:ext>
            </a:extLst>
          </p:cNvPr>
          <p:cNvSpPr>
            <a:spLocks noGrp="1"/>
          </p:cNvSpPr>
          <p:nvPr>
            <p:ph type="sldNum" sz="quarter" idx="12"/>
          </p:nvPr>
        </p:nvSpPr>
        <p:spPr>
          <a:xfrm>
            <a:off x="8243825" y="4767263"/>
            <a:ext cx="639827" cy="273844"/>
          </a:xfrm>
        </p:spPr>
        <p:txBody>
          <a:bodyPr/>
          <a:lstStyle/>
          <a:p>
            <a:fld id="{A8B622F5-0015-455B-B26F-CD5FED884B59}" type="slidenum">
              <a:rPr lang="en-GB" smtClean="0"/>
              <a:t>‹#›</a:t>
            </a:fld>
            <a:endParaRPr lang="en-GB"/>
          </a:p>
        </p:txBody>
      </p:sp>
      <p:sp>
        <p:nvSpPr>
          <p:cNvPr id="16" name="Content Placeholder 2">
            <a:extLst>
              <a:ext uri="{FF2B5EF4-FFF2-40B4-BE49-F238E27FC236}">
                <a16:creationId xmlns:a16="http://schemas.microsoft.com/office/drawing/2014/main" id="{E6633D2E-77D1-5A4E-6866-F17FBCC82933}"/>
              </a:ext>
            </a:extLst>
          </p:cNvPr>
          <p:cNvSpPr>
            <a:spLocks noGrp="1"/>
          </p:cNvSpPr>
          <p:nvPr>
            <p:ph idx="17"/>
          </p:nvPr>
        </p:nvSpPr>
        <p:spPr>
          <a:xfrm>
            <a:off x="4604375" y="3135809"/>
            <a:ext cx="3923094" cy="1317211"/>
          </a:xfrm>
        </p:spPr>
        <p:txBody>
          <a:bodyPr>
            <a:noAutofit/>
          </a:bodyPr>
          <a:lstStyle>
            <a:lvl1pPr>
              <a:defRPr sz="1350"/>
            </a:lvl1pPr>
            <a:lvl2pPr>
              <a:defRPr sz="1200"/>
            </a:lvl2pPr>
            <a:lvl3pPr>
              <a:defRPr sz="1050"/>
            </a:lvl3pPr>
            <a:lvl4pPr>
              <a:defRPr sz="900"/>
            </a:lvl4pPr>
            <a:lvl5pPr>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Content Placeholder 2">
            <a:extLst>
              <a:ext uri="{FF2B5EF4-FFF2-40B4-BE49-F238E27FC236}">
                <a16:creationId xmlns:a16="http://schemas.microsoft.com/office/drawing/2014/main" id="{1CC82EF0-5C34-681C-3ABD-56B40EC5D9A6}"/>
              </a:ext>
            </a:extLst>
          </p:cNvPr>
          <p:cNvSpPr>
            <a:spLocks noGrp="1"/>
          </p:cNvSpPr>
          <p:nvPr>
            <p:ph idx="18"/>
          </p:nvPr>
        </p:nvSpPr>
        <p:spPr>
          <a:xfrm>
            <a:off x="628650" y="3135809"/>
            <a:ext cx="3923094" cy="1317211"/>
          </a:xfrm>
        </p:spPr>
        <p:txBody>
          <a:bodyPr>
            <a:noAutofit/>
          </a:bodyPr>
          <a:lstStyle>
            <a:lvl1pPr>
              <a:defRPr sz="1350"/>
            </a:lvl1pPr>
            <a:lvl2pPr>
              <a:defRPr sz="1200"/>
            </a:lvl2pPr>
            <a:lvl3pPr>
              <a:defRPr sz="1050"/>
            </a:lvl3pPr>
            <a:lvl4pPr>
              <a:defRPr sz="900"/>
            </a:lvl4pPr>
            <a:lvl5pPr>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9" name="TextBox 18">
            <a:extLst>
              <a:ext uri="{FF2B5EF4-FFF2-40B4-BE49-F238E27FC236}">
                <a16:creationId xmlns:a16="http://schemas.microsoft.com/office/drawing/2014/main" id="{E5FAE7AF-E785-BD70-0E1A-536E6A4EA108}"/>
              </a:ext>
            </a:extLst>
          </p:cNvPr>
          <p:cNvSpPr txBox="1"/>
          <p:nvPr userDrawn="1"/>
        </p:nvSpPr>
        <p:spPr>
          <a:xfrm>
            <a:off x="4604375" y="2665329"/>
            <a:ext cx="3923094" cy="461665"/>
          </a:xfrm>
          <a:prstGeom prst="rect">
            <a:avLst/>
          </a:prstGeom>
          <a:noFill/>
        </p:spPr>
        <p:txBody>
          <a:bodyPr wrap="square" rtlCol="0">
            <a:spAutoFit/>
          </a:bodyPr>
          <a:lstStyle/>
          <a:p>
            <a:r>
              <a:rPr lang="en-GB" sz="1500">
                <a:latin typeface="+mj-lt"/>
              </a:rPr>
              <a:t>Opportunities</a:t>
            </a:r>
            <a:r>
              <a:rPr lang="en-GB" sz="1013">
                <a:latin typeface="+mj-lt"/>
              </a:rPr>
              <a:t>: </a:t>
            </a:r>
            <a:r>
              <a:rPr lang="en-GB" sz="900" i="1">
                <a:solidFill>
                  <a:srgbClr val="061F57"/>
                </a:solidFill>
                <a:effectLst/>
                <a:latin typeface="+mn-lt"/>
                <a:ea typeface="Arial" panose="020B0604020202020204" pitchFamily="34" charset="0"/>
                <a:cs typeface="Times New Roman" panose="02020603050405020304" pitchFamily="18" charset="0"/>
              </a:rPr>
              <a:t>Does the project create opportunities for future work, if yes, please provide details including the TRL of future work and its nature.</a:t>
            </a:r>
            <a:endParaRPr lang="en-GB" sz="1013" i="1">
              <a:latin typeface="+mn-lt"/>
            </a:endParaRPr>
          </a:p>
        </p:txBody>
      </p:sp>
      <p:sp>
        <p:nvSpPr>
          <p:cNvPr id="20" name="Content Placeholder 2">
            <a:extLst>
              <a:ext uri="{FF2B5EF4-FFF2-40B4-BE49-F238E27FC236}">
                <a16:creationId xmlns:a16="http://schemas.microsoft.com/office/drawing/2014/main" id="{7B8B5F78-C649-1C16-688E-868A6EF75CCD}"/>
              </a:ext>
            </a:extLst>
          </p:cNvPr>
          <p:cNvSpPr>
            <a:spLocks noGrp="1"/>
          </p:cNvSpPr>
          <p:nvPr>
            <p:ph idx="14"/>
          </p:nvPr>
        </p:nvSpPr>
        <p:spPr>
          <a:xfrm>
            <a:off x="628650" y="1417641"/>
            <a:ext cx="7898819" cy="1215789"/>
          </a:xfrm>
        </p:spPr>
        <p:txBody>
          <a:bodyPr>
            <a:noAutofit/>
          </a:bodyPr>
          <a:lstStyle>
            <a:lvl1pPr>
              <a:defRPr sz="1350"/>
            </a:lvl1pPr>
            <a:lvl2pPr>
              <a:defRPr sz="1200"/>
            </a:lvl2pPr>
            <a:lvl3pPr>
              <a:defRPr sz="1050"/>
            </a:lvl3pPr>
            <a:lvl4pPr>
              <a:defRPr sz="900"/>
            </a:lvl4pPr>
            <a:lvl5pPr>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24796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bjectives and Scope">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055B03EA-517E-3FFF-41FD-A17D215BDF38}"/>
              </a:ext>
            </a:extLst>
          </p:cNvPr>
          <p:cNvGraphicFramePr>
            <a:graphicFrameLocks noGrp="1"/>
          </p:cNvGraphicFramePr>
          <p:nvPr userDrawn="1">
            <p:extLst>
              <p:ext uri="{D42A27DB-BD31-4B8C-83A1-F6EECF244321}">
                <p14:modId xmlns:p14="http://schemas.microsoft.com/office/powerpoint/2010/main" val="852386269"/>
              </p:ext>
            </p:extLst>
          </p:nvPr>
        </p:nvGraphicFramePr>
        <p:xfrm>
          <a:off x="5939226" y="692180"/>
          <a:ext cx="2320292" cy="278130"/>
        </p:xfrm>
        <a:graphic>
          <a:graphicData uri="http://schemas.openxmlformats.org/drawingml/2006/table">
            <a:tbl>
              <a:tblPr firstRow="1" bandRow="1">
                <a:tableStyleId>{5C22544A-7EE6-4342-B048-85BDC9FD1C3A}</a:tableStyleId>
              </a:tblPr>
              <a:tblGrid>
                <a:gridCol w="257810">
                  <a:extLst>
                    <a:ext uri="{9D8B030D-6E8A-4147-A177-3AD203B41FA5}">
                      <a16:colId xmlns:a16="http://schemas.microsoft.com/office/drawing/2014/main" val="2901849846"/>
                    </a:ext>
                  </a:extLst>
                </a:gridCol>
                <a:gridCol w="257810">
                  <a:extLst>
                    <a:ext uri="{9D8B030D-6E8A-4147-A177-3AD203B41FA5}">
                      <a16:colId xmlns:a16="http://schemas.microsoft.com/office/drawing/2014/main" val="4198737559"/>
                    </a:ext>
                  </a:extLst>
                </a:gridCol>
                <a:gridCol w="257810">
                  <a:extLst>
                    <a:ext uri="{9D8B030D-6E8A-4147-A177-3AD203B41FA5}">
                      <a16:colId xmlns:a16="http://schemas.microsoft.com/office/drawing/2014/main" val="3108814654"/>
                    </a:ext>
                  </a:extLst>
                </a:gridCol>
                <a:gridCol w="257810">
                  <a:extLst>
                    <a:ext uri="{9D8B030D-6E8A-4147-A177-3AD203B41FA5}">
                      <a16:colId xmlns:a16="http://schemas.microsoft.com/office/drawing/2014/main" val="2647720121"/>
                    </a:ext>
                  </a:extLst>
                </a:gridCol>
                <a:gridCol w="257810">
                  <a:extLst>
                    <a:ext uri="{9D8B030D-6E8A-4147-A177-3AD203B41FA5}">
                      <a16:colId xmlns:a16="http://schemas.microsoft.com/office/drawing/2014/main" val="3497427434"/>
                    </a:ext>
                  </a:extLst>
                </a:gridCol>
                <a:gridCol w="257810">
                  <a:extLst>
                    <a:ext uri="{9D8B030D-6E8A-4147-A177-3AD203B41FA5}">
                      <a16:colId xmlns:a16="http://schemas.microsoft.com/office/drawing/2014/main" val="2389038386"/>
                    </a:ext>
                  </a:extLst>
                </a:gridCol>
                <a:gridCol w="257810">
                  <a:extLst>
                    <a:ext uri="{9D8B030D-6E8A-4147-A177-3AD203B41FA5}">
                      <a16:colId xmlns:a16="http://schemas.microsoft.com/office/drawing/2014/main" val="467844382"/>
                    </a:ext>
                  </a:extLst>
                </a:gridCol>
                <a:gridCol w="257810">
                  <a:extLst>
                    <a:ext uri="{9D8B030D-6E8A-4147-A177-3AD203B41FA5}">
                      <a16:colId xmlns:a16="http://schemas.microsoft.com/office/drawing/2014/main" val="1479295247"/>
                    </a:ext>
                  </a:extLst>
                </a:gridCol>
                <a:gridCol w="257810">
                  <a:extLst>
                    <a:ext uri="{9D8B030D-6E8A-4147-A177-3AD203B41FA5}">
                      <a16:colId xmlns:a16="http://schemas.microsoft.com/office/drawing/2014/main" val="1653757341"/>
                    </a:ext>
                  </a:extLst>
                </a:gridCol>
              </a:tblGrid>
              <a:tr h="278130">
                <a:tc>
                  <a:txBody>
                    <a:bodyPr/>
                    <a:lstStyle/>
                    <a:p>
                      <a:pPr algn="ctr"/>
                      <a:r>
                        <a:rPr lang="en-GB" sz="1000" b="0">
                          <a:latin typeface="+mj-lt"/>
                        </a:rPr>
                        <a:t>1</a:t>
                      </a:r>
                    </a:p>
                  </a:txBody>
                  <a:tcPr marL="68580" marR="68580" marT="34290" marB="3429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GB" sz="1000" b="0">
                          <a:latin typeface="+mj-lt"/>
                        </a:rPr>
                        <a:t>2</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GB" sz="1000" b="0">
                          <a:latin typeface="+mj-lt"/>
                        </a:rPr>
                        <a:t>3</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GB" sz="1000" b="0">
                          <a:latin typeface="+mj-lt"/>
                        </a:rPr>
                        <a:t>4</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GB" sz="1000" b="0">
                          <a:latin typeface="+mj-lt"/>
                        </a:rPr>
                        <a:t>5</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GB" sz="1000" b="0">
                          <a:latin typeface="+mj-lt"/>
                        </a:rPr>
                        <a:t>6</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GB" sz="1000" b="0">
                          <a:latin typeface="+mj-lt"/>
                        </a:rPr>
                        <a:t>7</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GB" sz="1000" b="0">
                          <a:latin typeface="+mj-lt"/>
                        </a:rPr>
                        <a:t>8</a:t>
                      </a:r>
                    </a:p>
                  </a:txBody>
                  <a:tcPr marL="68580" marR="68580" marT="34290" marB="3429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GB" sz="1000" b="0">
                          <a:latin typeface="+mj-lt"/>
                        </a:rPr>
                        <a:t>9</a:t>
                      </a:r>
                    </a:p>
                  </a:txBody>
                  <a:tcPr marL="68580" marR="68580" marT="34290" marB="34290"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73046704"/>
                  </a:ext>
                </a:extLst>
              </a:tr>
            </a:tbl>
          </a:graphicData>
        </a:graphic>
      </p:graphicFrame>
      <p:sp>
        <p:nvSpPr>
          <p:cNvPr id="11" name="TextBox 10">
            <a:extLst>
              <a:ext uri="{FF2B5EF4-FFF2-40B4-BE49-F238E27FC236}">
                <a16:creationId xmlns:a16="http://schemas.microsoft.com/office/drawing/2014/main" id="{D7805F91-0953-568E-E90D-AE48D74E4A7C}"/>
              </a:ext>
            </a:extLst>
          </p:cNvPr>
          <p:cNvSpPr txBox="1"/>
          <p:nvPr userDrawn="1"/>
        </p:nvSpPr>
        <p:spPr>
          <a:xfrm>
            <a:off x="3536769" y="70064"/>
            <a:ext cx="2320292" cy="900246"/>
          </a:xfrm>
          <a:prstGeom prst="rect">
            <a:avLst/>
          </a:prstGeom>
          <a:noFill/>
        </p:spPr>
        <p:txBody>
          <a:bodyPr wrap="square" rtlCol="0" anchor="b">
            <a:spAutoFit/>
          </a:bodyPr>
          <a:lstStyle/>
          <a:p>
            <a:r>
              <a:rPr lang="en-GB" sz="1050" b="0" i="1">
                <a:solidFill>
                  <a:schemeClr val="tx1"/>
                </a:solidFill>
                <a:latin typeface="+mn-lt"/>
              </a:rPr>
              <a:t>If technology developed, move the triangles on the scale to show the     TRL of the project at the kick-off and the     </a:t>
            </a:r>
            <a:br>
              <a:rPr lang="en-GB" sz="1050" b="0" i="1">
                <a:solidFill>
                  <a:schemeClr val="tx1"/>
                </a:solidFill>
                <a:latin typeface="+mn-lt"/>
              </a:rPr>
            </a:br>
            <a:r>
              <a:rPr lang="en-GB" sz="1050" b="0" i="1">
                <a:solidFill>
                  <a:schemeClr val="tx1"/>
                </a:solidFill>
                <a:latin typeface="+mn-lt"/>
              </a:rPr>
              <a:t>     TRL of the project at close.</a:t>
            </a:r>
          </a:p>
        </p:txBody>
      </p:sp>
      <p:sp>
        <p:nvSpPr>
          <p:cNvPr id="12" name="TextBox 11">
            <a:extLst>
              <a:ext uri="{FF2B5EF4-FFF2-40B4-BE49-F238E27FC236}">
                <a16:creationId xmlns:a16="http://schemas.microsoft.com/office/drawing/2014/main" id="{8BF29E9A-9372-1D27-F21F-18102AD0C54B}"/>
              </a:ext>
            </a:extLst>
          </p:cNvPr>
          <p:cNvSpPr txBox="1"/>
          <p:nvPr userDrawn="1"/>
        </p:nvSpPr>
        <p:spPr>
          <a:xfrm>
            <a:off x="8341684" y="693311"/>
            <a:ext cx="406400" cy="507831"/>
          </a:xfrm>
          <a:prstGeom prst="rect">
            <a:avLst/>
          </a:prstGeom>
          <a:noFill/>
        </p:spPr>
        <p:txBody>
          <a:bodyPr wrap="square">
            <a:spAutoFit/>
          </a:bodyPr>
          <a:lstStyle/>
          <a:p>
            <a:pPr algn="r"/>
            <a:r>
              <a:rPr lang="en-GB" sz="1350">
                <a:latin typeface="+mj-lt"/>
                <a:hlinkClick r:id="rId2"/>
              </a:rPr>
              <a:t>TRL</a:t>
            </a:r>
            <a:endParaRPr lang="en-GB" sz="1013">
              <a:latin typeface="+mj-lt"/>
            </a:endParaRPr>
          </a:p>
        </p:txBody>
      </p:sp>
      <p:sp>
        <p:nvSpPr>
          <p:cNvPr id="13" name="Free-form: Shape 12">
            <a:extLst>
              <a:ext uri="{FF2B5EF4-FFF2-40B4-BE49-F238E27FC236}">
                <a16:creationId xmlns:a16="http://schemas.microsoft.com/office/drawing/2014/main" id="{9232688B-DA1B-6CEE-7647-F68B02B4073E}"/>
              </a:ext>
            </a:extLst>
          </p:cNvPr>
          <p:cNvSpPr/>
          <p:nvPr userDrawn="1"/>
        </p:nvSpPr>
        <p:spPr>
          <a:xfrm rot="10800000">
            <a:off x="5403448" y="475411"/>
            <a:ext cx="139343" cy="137714"/>
          </a:xfrm>
          <a:custGeom>
            <a:avLst/>
            <a:gdLst>
              <a:gd name="connsiteX0" fmla="*/ 3103160 w 6206906"/>
              <a:gd name="connsiteY0" fmla="*/ 6255159 h 6699915"/>
              <a:gd name="connsiteX1" fmla="*/ 3862480 w 6206906"/>
              <a:gd name="connsiteY1" fmla="*/ 6699915 h 6699915"/>
              <a:gd name="connsiteX2" fmla="*/ 3406988 w 6206906"/>
              <a:gd name="connsiteY2" fmla="*/ 6699915 h 6699915"/>
              <a:gd name="connsiteX3" fmla="*/ 3103264 w 6206906"/>
              <a:gd name="connsiteY3" fmla="*/ 6522016 h 6699915"/>
              <a:gd name="connsiteX4" fmla="*/ 3103264 w 6206906"/>
              <a:gd name="connsiteY4" fmla="*/ 6521893 h 6699915"/>
              <a:gd name="connsiteX5" fmla="*/ 3103160 w 6206906"/>
              <a:gd name="connsiteY5" fmla="*/ 6521954 h 6699915"/>
              <a:gd name="connsiteX6" fmla="*/ 3102680 w 6206906"/>
              <a:gd name="connsiteY6" fmla="*/ 6521674 h 6699915"/>
              <a:gd name="connsiteX7" fmla="*/ 3102680 w 6206906"/>
              <a:gd name="connsiteY7" fmla="*/ 6522234 h 6699915"/>
              <a:gd name="connsiteX8" fmla="*/ 2799330 w 6206906"/>
              <a:gd name="connsiteY8" fmla="*/ 6699915 h 6699915"/>
              <a:gd name="connsiteX9" fmla="*/ 2343840 w 6206906"/>
              <a:gd name="connsiteY9" fmla="*/ 6699915 h 6699915"/>
              <a:gd name="connsiteX10" fmla="*/ 3103160 w 6206906"/>
              <a:gd name="connsiteY10" fmla="*/ 5636438 h 6699915"/>
              <a:gd name="connsiteX11" fmla="*/ 4918808 w 6206906"/>
              <a:gd name="connsiteY11" fmla="*/ 6699915 h 6699915"/>
              <a:gd name="connsiteX12" fmla="*/ 4417092 w 6206906"/>
              <a:gd name="connsiteY12" fmla="*/ 6699915 h 6699915"/>
              <a:gd name="connsiteX13" fmla="*/ 3103264 w 6206906"/>
              <a:gd name="connsiteY13" fmla="*/ 5930368 h 6699915"/>
              <a:gd name="connsiteX14" fmla="*/ 3103266 w 6206906"/>
              <a:gd name="connsiteY14" fmla="*/ 5930245 h 6699915"/>
              <a:gd name="connsiteX15" fmla="*/ 3103160 w 6206906"/>
              <a:gd name="connsiteY15" fmla="*/ 5930306 h 6699915"/>
              <a:gd name="connsiteX16" fmla="*/ 3102680 w 6206906"/>
              <a:gd name="connsiteY16" fmla="*/ 5930026 h 6699915"/>
              <a:gd name="connsiteX17" fmla="*/ 3102680 w 6206906"/>
              <a:gd name="connsiteY17" fmla="*/ 5930586 h 6699915"/>
              <a:gd name="connsiteX18" fmla="*/ 1789222 w 6206906"/>
              <a:gd name="connsiteY18" fmla="*/ 6699915 h 6699915"/>
              <a:gd name="connsiteX19" fmla="*/ 1287514 w 6206906"/>
              <a:gd name="connsiteY19" fmla="*/ 6699915 h 6699915"/>
              <a:gd name="connsiteX20" fmla="*/ 3102682 w 6206906"/>
              <a:gd name="connsiteY20" fmla="*/ 4746728 h 6699915"/>
              <a:gd name="connsiteX21" fmla="*/ 3102680 w 6206906"/>
              <a:gd name="connsiteY21" fmla="*/ 4747287 h 6699915"/>
              <a:gd name="connsiteX22" fmla="*/ 310100 w 6206906"/>
              <a:gd name="connsiteY22" fmla="*/ 6382982 h 6699915"/>
              <a:gd name="connsiteX23" fmla="*/ 428160 w 6206906"/>
              <a:gd name="connsiteY23" fmla="*/ 6584542 h 6699915"/>
              <a:gd name="connsiteX24" fmla="*/ 3103162 w 6206906"/>
              <a:gd name="connsiteY24" fmla="*/ 5017719 h 6699915"/>
              <a:gd name="connsiteX25" fmla="*/ 5800516 w 6206906"/>
              <a:gd name="connsiteY25" fmla="*/ 6597639 h 6699915"/>
              <a:gd name="connsiteX26" fmla="*/ 5918576 w 6206906"/>
              <a:gd name="connsiteY26" fmla="*/ 6396078 h 6699915"/>
              <a:gd name="connsiteX27" fmla="*/ 3103264 w 6206906"/>
              <a:gd name="connsiteY27" fmla="*/ 4747069 h 6699915"/>
              <a:gd name="connsiteX28" fmla="*/ 3103266 w 6206906"/>
              <a:gd name="connsiteY28" fmla="*/ 4746945 h 6699915"/>
              <a:gd name="connsiteX29" fmla="*/ 3103162 w 6206906"/>
              <a:gd name="connsiteY29" fmla="*/ 4747007 h 6699915"/>
              <a:gd name="connsiteX30" fmla="*/ 3103156 w 6206906"/>
              <a:gd name="connsiteY30" fmla="*/ 4399004 h 6699915"/>
              <a:gd name="connsiteX31" fmla="*/ 5899902 w 6206906"/>
              <a:gd name="connsiteY31" fmla="*/ 6037136 h 6699915"/>
              <a:gd name="connsiteX32" fmla="*/ 6206906 w 6206906"/>
              <a:gd name="connsiteY32" fmla="*/ 6699915 h 6699915"/>
              <a:gd name="connsiteX33" fmla="*/ 5427202 w 6206906"/>
              <a:gd name="connsiteY33" fmla="*/ 6699915 h 6699915"/>
              <a:gd name="connsiteX34" fmla="*/ 3103266 w 6206906"/>
              <a:gd name="connsiteY34" fmla="*/ 5338719 h 6699915"/>
              <a:gd name="connsiteX35" fmla="*/ 3103264 w 6206906"/>
              <a:gd name="connsiteY35" fmla="*/ 5338596 h 6699915"/>
              <a:gd name="connsiteX36" fmla="*/ 3103160 w 6206906"/>
              <a:gd name="connsiteY36" fmla="*/ 5338658 h 6699915"/>
              <a:gd name="connsiteX37" fmla="*/ 3102680 w 6206906"/>
              <a:gd name="connsiteY37" fmla="*/ 5338377 h 6699915"/>
              <a:gd name="connsiteX38" fmla="*/ 3102682 w 6206906"/>
              <a:gd name="connsiteY38" fmla="*/ 5338937 h 6699915"/>
              <a:gd name="connsiteX39" fmla="*/ 779116 w 6206906"/>
              <a:gd name="connsiteY39" fmla="*/ 6699915 h 6699915"/>
              <a:gd name="connsiteX40" fmla="*/ 0 w 6206906"/>
              <a:gd name="connsiteY40" fmla="*/ 6699915 h 6699915"/>
              <a:gd name="connsiteX41" fmla="*/ 307224 w 6206906"/>
              <a:gd name="connsiteY41" fmla="*/ 6036661 h 6699915"/>
              <a:gd name="connsiteX42" fmla="*/ 3103160 w 6206906"/>
              <a:gd name="connsiteY42" fmla="*/ 3780283 h 6699915"/>
              <a:gd name="connsiteX43" fmla="*/ 5506596 w 6206906"/>
              <a:gd name="connsiteY43" fmla="*/ 5188045 h 6699915"/>
              <a:gd name="connsiteX44" fmla="*/ 5745024 w 6206906"/>
              <a:gd name="connsiteY44" fmla="*/ 5702777 h 6699915"/>
              <a:gd name="connsiteX45" fmla="*/ 3103264 w 6206906"/>
              <a:gd name="connsiteY45" fmla="*/ 4155424 h 6699915"/>
              <a:gd name="connsiteX46" fmla="*/ 3103264 w 6206906"/>
              <a:gd name="connsiteY46" fmla="*/ 4155301 h 6699915"/>
              <a:gd name="connsiteX47" fmla="*/ 3103160 w 6206906"/>
              <a:gd name="connsiteY47" fmla="*/ 4155362 h 6699915"/>
              <a:gd name="connsiteX48" fmla="*/ 3102680 w 6206906"/>
              <a:gd name="connsiteY48" fmla="*/ 4155082 h 6699915"/>
              <a:gd name="connsiteX49" fmla="*/ 3102680 w 6206906"/>
              <a:gd name="connsiteY49" fmla="*/ 4155642 h 6699915"/>
              <a:gd name="connsiteX50" fmla="*/ 462102 w 6206906"/>
              <a:gd name="connsiteY50" fmla="*/ 5702305 h 6699915"/>
              <a:gd name="connsiteX51" fmla="*/ 700530 w 6206906"/>
              <a:gd name="connsiteY51" fmla="*/ 5187572 h 6699915"/>
              <a:gd name="connsiteX52" fmla="*/ 3103160 w 6206906"/>
              <a:gd name="connsiteY52" fmla="*/ 3161563 h 6699915"/>
              <a:gd name="connsiteX53" fmla="*/ 5113292 w 6206906"/>
              <a:gd name="connsiteY53" fmla="*/ 4338955 h 6699915"/>
              <a:gd name="connsiteX54" fmla="*/ 5368928 w 6206906"/>
              <a:gd name="connsiteY54" fmla="*/ 4890839 h 6699915"/>
              <a:gd name="connsiteX55" fmla="*/ 3103264 w 6206906"/>
              <a:gd name="connsiteY55" fmla="*/ 3563776 h 6699915"/>
              <a:gd name="connsiteX56" fmla="*/ 3103266 w 6206906"/>
              <a:gd name="connsiteY56" fmla="*/ 3563653 h 6699915"/>
              <a:gd name="connsiteX57" fmla="*/ 3103160 w 6206906"/>
              <a:gd name="connsiteY57" fmla="*/ 3563714 h 6699915"/>
              <a:gd name="connsiteX58" fmla="*/ 3102680 w 6206906"/>
              <a:gd name="connsiteY58" fmla="*/ 3563433 h 6699915"/>
              <a:gd name="connsiteX59" fmla="*/ 3102680 w 6206906"/>
              <a:gd name="connsiteY59" fmla="*/ 3563994 h 6699915"/>
              <a:gd name="connsiteX60" fmla="*/ 838198 w 6206906"/>
              <a:gd name="connsiteY60" fmla="*/ 4890366 h 6699915"/>
              <a:gd name="connsiteX61" fmla="*/ 1093834 w 6206906"/>
              <a:gd name="connsiteY61" fmla="*/ 4338484 h 6699915"/>
              <a:gd name="connsiteX62" fmla="*/ 3103160 w 6206906"/>
              <a:gd name="connsiteY62" fmla="*/ 2542840 h 6699915"/>
              <a:gd name="connsiteX63" fmla="*/ 4719984 w 6206906"/>
              <a:gd name="connsiteY63" fmla="*/ 3489859 h 6699915"/>
              <a:gd name="connsiteX64" fmla="*/ 4992832 w 6206906"/>
              <a:gd name="connsiteY64" fmla="*/ 4078901 h 6699915"/>
              <a:gd name="connsiteX65" fmla="*/ 3103264 w 6206906"/>
              <a:gd name="connsiteY65" fmla="*/ 2972126 h 6699915"/>
              <a:gd name="connsiteX66" fmla="*/ 3103264 w 6206906"/>
              <a:gd name="connsiteY66" fmla="*/ 2972004 h 6699915"/>
              <a:gd name="connsiteX67" fmla="*/ 3103160 w 6206906"/>
              <a:gd name="connsiteY67" fmla="*/ 2972066 h 6699915"/>
              <a:gd name="connsiteX68" fmla="*/ 3102680 w 6206906"/>
              <a:gd name="connsiteY68" fmla="*/ 2971785 h 6699915"/>
              <a:gd name="connsiteX69" fmla="*/ 3102680 w 6206906"/>
              <a:gd name="connsiteY69" fmla="*/ 2972347 h 6699915"/>
              <a:gd name="connsiteX70" fmla="*/ 1214292 w 6206906"/>
              <a:gd name="connsiteY70" fmla="*/ 4078430 h 6699915"/>
              <a:gd name="connsiteX71" fmla="*/ 1487142 w 6206906"/>
              <a:gd name="connsiteY71" fmla="*/ 3489388 h 6699915"/>
              <a:gd name="connsiteX72" fmla="*/ 3103160 w 6206906"/>
              <a:gd name="connsiteY72" fmla="*/ 1924121 h 6699915"/>
              <a:gd name="connsiteX73" fmla="*/ 4326680 w 6206906"/>
              <a:gd name="connsiteY73" fmla="*/ 2640772 h 6699915"/>
              <a:gd name="connsiteX74" fmla="*/ 4616736 w 6206906"/>
              <a:gd name="connsiteY74" fmla="*/ 3266961 h 6699915"/>
              <a:gd name="connsiteX75" fmla="*/ 3103264 w 6206906"/>
              <a:gd name="connsiteY75" fmla="*/ 2380477 h 6699915"/>
              <a:gd name="connsiteX76" fmla="*/ 3103264 w 6206906"/>
              <a:gd name="connsiteY76" fmla="*/ 2380354 h 6699915"/>
              <a:gd name="connsiteX77" fmla="*/ 3103160 w 6206906"/>
              <a:gd name="connsiteY77" fmla="*/ 2380416 h 6699915"/>
              <a:gd name="connsiteX78" fmla="*/ 3102682 w 6206906"/>
              <a:gd name="connsiteY78" fmla="*/ 2380135 h 6699915"/>
              <a:gd name="connsiteX79" fmla="*/ 3102680 w 6206906"/>
              <a:gd name="connsiteY79" fmla="*/ 2380697 h 6699915"/>
              <a:gd name="connsiteX80" fmla="*/ 1590390 w 6206906"/>
              <a:gd name="connsiteY80" fmla="*/ 3266488 h 6699915"/>
              <a:gd name="connsiteX81" fmla="*/ 1880446 w 6206906"/>
              <a:gd name="connsiteY81" fmla="*/ 2640301 h 6699915"/>
              <a:gd name="connsiteX82" fmla="*/ 3103160 w 6206906"/>
              <a:gd name="connsiteY82" fmla="*/ 1305405 h 6699915"/>
              <a:gd name="connsiteX83" fmla="*/ 3933376 w 6206906"/>
              <a:gd name="connsiteY83" fmla="*/ 1791686 h 6699915"/>
              <a:gd name="connsiteX84" fmla="*/ 4240638 w 6206906"/>
              <a:gd name="connsiteY84" fmla="*/ 2455021 h 6699915"/>
              <a:gd name="connsiteX85" fmla="*/ 3103264 w 6206906"/>
              <a:gd name="connsiteY85" fmla="*/ 1788828 h 6699915"/>
              <a:gd name="connsiteX86" fmla="*/ 3103266 w 6206906"/>
              <a:gd name="connsiteY86" fmla="*/ 1788704 h 6699915"/>
              <a:gd name="connsiteX87" fmla="*/ 3103160 w 6206906"/>
              <a:gd name="connsiteY87" fmla="*/ 1788766 h 6699915"/>
              <a:gd name="connsiteX88" fmla="*/ 3102682 w 6206906"/>
              <a:gd name="connsiteY88" fmla="*/ 1788486 h 6699915"/>
              <a:gd name="connsiteX89" fmla="*/ 3102682 w 6206906"/>
              <a:gd name="connsiteY89" fmla="*/ 1789046 h 6699915"/>
              <a:gd name="connsiteX90" fmla="*/ 1966488 w 6206906"/>
              <a:gd name="connsiteY90" fmla="*/ 2454547 h 6699915"/>
              <a:gd name="connsiteX91" fmla="*/ 2273750 w 6206906"/>
              <a:gd name="connsiteY91" fmla="*/ 1791214 h 6699915"/>
              <a:gd name="connsiteX92" fmla="*/ 3103160 w 6206906"/>
              <a:gd name="connsiteY92" fmla="*/ 686681 h 6699915"/>
              <a:gd name="connsiteX93" fmla="*/ 3540070 w 6206906"/>
              <a:gd name="connsiteY93" fmla="*/ 942591 h 6699915"/>
              <a:gd name="connsiteX94" fmla="*/ 3864542 w 6206906"/>
              <a:gd name="connsiteY94" fmla="*/ 1643082 h 6699915"/>
              <a:gd name="connsiteX95" fmla="*/ 3103264 w 6206906"/>
              <a:gd name="connsiteY95" fmla="*/ 1197180 h 6699915"/>
              <a:gd name="connsiteX96" fmla="*/ 3103264 w 6206906"/>
              <a:gd name="connsiteY96" fmla="*/ 1197055 h 6699915"/>
              <a:gd name="connsiteX97" fmla="*/ 3103156 w 6206906"/>
              <a:gd name="connsiteY97" fmla="*/ 1197118 h 6699915"/>
              <a:gd name="connsiteX98" fmla="*/ 3102680 w 6206906"/>
              <a:gd name="connsiteY98" fmla="*/ 1196838 h 6699915"/>
              <a:gd name="connsiteX99" fmla="*/ 3102680 w 6206906"/>
              <a:gd name="connsiteY99" fmla="*/ 1197397 h 6699915"/>
              <a:gd name="connsiteX100" fmla="*/ 2342586 w 6206906"/>
              <a:gd name="connsiteY100" fmla="*/ 1642606 h 6699915"/>
              <a:gd name="connsiteX101" fmla="*/ 2667058 w 6206906"/>
              <a:gd name="connsiteY101" fmla="*/ 942119 h 6699915"/>
              <a:gd name="connsiteX102" fmla="*/ 3103454 w 6206906"/>
              <a:gd name="connsiteY102" fmla="*/ 0 h 6699915"/>
              <a:gd name="connsiteX103" fmla="*/ 3488446 w 6206906"/>
              <a:gd name="connsiteY103" fmla="*/ 831143 h 6699915"/>
              <a:gd name="connsiteX104" fmla="*/ 3103264 w 6206906"/>
              <a:gd name="connsiteY104" fmla="*/ 605531 h 6699915"/>
              <a:gd name="connsiteX105" fmla="*/ 3103264 w 6206906"/>
              <a:gd name="connsiteY105" fmla="*/ 605408 h 6699915"/>
              <a:gd name="connsiteX106" fmla="*/ 3103160 w 6206906"/>
              <a:gd name="connsiteY106" fmla="*/ 605469 h 6699915"/>
              <a:gd name="connsiteX107" fmla="*/ 3102682 w 6206906"/>
              <a:gd name="connsiteY107" fmla="*/ 605189 h 6699915"/>
              <a:gd name="connsiteX108" fmla="*/ 3102680 w 6206906"/>
              <a:gd name="connsiteY108" fmla="*/ 605750 h 6699915"/>
              <a:gd name="connsiteX109" fmla="*/ 2718682 w 6206906"/>
              <a:gd name="connsiteY109" fmla="*/ 830669 h 669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206906" h="6699915">
                <a:moveTo>
                  <a:pt x="3103160" y="6255159"/>
                </a:moveTo>
                <a:lnTo>
                  <a:pt x="3862480" y="6699915"/>
                </a:lnTo>
                <a:lnTo>
                  <a:pt x="3406988" y="6699915"/>
                </a:lnTo>
                <a:lnTo>
                  <a:pt x="3103264" y="6522016"/>
                </a:lnTo>
                <a:lnTo>
                  <a:pt x="3103264" y="6521893"/>
                </a:lnTo>
                <a:lnTo>
                  <a:pt x="3103160" y="6521954"/>
                </a:lnTo>
                <a:lnTo>
                  <a:pt x="3102680" y="6521674"/>
                </a:lnTo>
                <a:lnTo>
                  <a:pt x="3102680" y="6522234"/>
                </a:lnTo>
                <a:lnTo>
                  <a:pt x="2799330" y="6699915"/>
                </a:lnTo>
                <a:lnTo>
                  <a:pt x="2343840" y="6699915"/>
                </a:lnTo>
                <a:close/>
                <a:moveTo>
                  <a:pt x="3103160" y="5636438"/>
                </a:moveTo>
                <a:lnTo>
                  <a:pt x="4918808" y="6699915"/>
                </a:lnTo>
                <a:lnTo>
                  <a:pt x="4417092" y="6699915"/>
                </a:lnTo>
                <a:lnTo>
                  <a:pt x="3103264" y="5930368"/>
                </a:lnTo>
                <a:lnTo>
                  <a:pt x="3103266" y="5930245"/>
                </a:lnTo>
                <a:lnTo>
                  <a:pt x="3103160" y="5930306"/>
                </a:lnTo>
                <a:lnTo>
                  <a:pt x="3102680" y="5930026"/>
                </a:lnTo>
                <a:lnTo>
                  <a:pt x="3102680" y="5930586"/>
                </a:lnTo>
                <a:lnTo>
                  <a:pt x="1789222" y="6699915"/>
                </a:lnTo>
                <a:lnTo>
                  <a:pt x="1287514" y="6699915"/>
                </a:lnTo>
                <a:close/>
                <a:moveTo>
                  <a:pt x="3102682" y="4746728"/>
                </a:moveTo>
                <a:lnTo>
                  <a:pt x="3102680" y="4747287"/>
                </a:lnTo>
                <a:lnTo>
                  <a:pt x="310100" y="6382982"/>
                </a:lnTo>
                <a:lnTo>
                  <a:pt x="428160" y="6584542"/>
                </a:lnTo>
                <a:lnTo>
                  <a:pt x="3103162" y="5017719"/>
                </a:lnTo>
                <a:lnTo>
                  <a:pt x="5800516" y="6597639"/>
                </a:lnTo>
                <a:lnTo>
                  <a:pt x="5918576" y="6396078"/>
                </a:lnTo>
                <a:lnTo>
                  <a:pt x="3103264" y="4747069"/>
                </a:lnTo>
                <a:lnTo>
                  <a:pt x="3103266" y="4746945"/>
                </a:lnTo>
                <a:lnTo>
                  <a:pt x="3103162" y="4747007"/>
                </a:lnTo>
                <a:close/>
                <a:moveTo>
                  <a:pt x="3103156" y="4399004"/>
                </a:moveTo>
                <a:lnTo>
                  <a:pt x="5899902" y="6037136"/>
                </a:lnTo>
                <a:lnTo>
                  <a:pt x="6206906" y="6699915"/>
                </a:lnTo>
                <a:lnTo>
                  <a:pt x="5427202" y="6699915"/>
                </a:lnTo>
                <a:lnTo>
                  <a:pt x="3103266" y="5338719"/>
                </a:lnTo>
                <a:lnTo>
                  <a:pt x="3103264" y="5338596"/>
                </a:lnTo>
                <a:lnTo>
                  <a:pt x="3103160" y="5338658"/>
                </a:lnTo>
                <a:lnTo>
                  <a:pt x="3102680" y="5338377"/>
                </a:lnTo>
                <a:lnTo>
                  <a:pt x="3102682" y="5338937"/>
                </a:lnTo>
                <a:lnTo>
                  <a:pt x="779116" y="6699915"/>
                </a:lnTo>
                <a:lnTo>
                  <a:pt x="0" y="6699915"/>
                </a:lnTo>
                <a:lnTo>
                  <a:pt x="307224" y="6036661"/>
                </a:lnTo>
                <a:close/>
                <a:moveTo>
                  <a:pt x="3103160" y="3780283"/>
                </a:moveTo>
                <a:lnTo>
                  <a:pt x="5506596" y="5188045"/>
                </a:lnTo>
                <a:lnTo>
                  <a:pt x="5745024" y="5702777"/>
                </a:lnTo>
                <a:lnTo>
                  <a:pt x="3103264" y="4155424"/>
                </a:lnTo>
                <a:lnTo>
                  <a:pt x="3103264" y="4155301"/>
                </a:lnTo>
                <a:lnTo>
                  <a:pt x="3103160" y="4155362"/>
                </a:lnTo>
                <a:lnTo>
                  <a:pt x="3102680" y="4155082"/>
                </a:lnTo>
                <a:lnTo>
                  <a:pt x="3102680" y="4155642"/>
                </a:lnTo>
                <a:lnTo>
                  <a:pt x="462102" y="5702305"/>
                </a:lnTo>
                <a:lnTo>
                  <a:pt x="700530" y="5187572"/>
                </a:lnTo>
                <a:close/>
                <a:moveTo>
                  <a:pt x="3103160" y="3161563"/>
                </a:moveTo>
                <a:lnTo>
                  <a:pt x="5113292" y="4338955"/>
                </a:lnTo>
                <a:lnTo>
                  <a:pt x="5368928" y="4890839"/>
                </a:lnTo>
                <a:lnTo>
                  <a:pt x="3103264" y="3563776"/>
                </a:lnTo>
                <a:lnTo>
                  <a:pt x="3103266" y="3563653"/>
                </a:lnTo>
                <a:lnTo>
                  <a:pt x="3103160" y="3563714"/>
                </a:lnTo>
                <a:lnTo>
                  <a:pt x="3102680" y="3563433"/>
                </a:lnTo>
                <a:lnTo>
                  <a:pt x="3102680" y="3563994"/>
                </a:lnTo>
                <a:lnTo>
                  <a:pt x="838198" y="4890366"/>
                </a:lnTo>
                <a:lnTo>
                  <a:pt x="1093834" y="4338484"/>
                </a:lnTo>
                <a:close/>
                <a:moveTo>
                  <a:pt x="3103160" y="2542840"/>
                </a:moveTo>
                <a:lnTo>
                  <a:pt x="4719984" y="3489859"/>
                </a:lnTo>
                <a:lnTo>
                  <a:pt x="4992832" y="4078901"/>
                </a:lnTo>
                <a:lnTo>
                  <a:pt x="3103264" y="2972126"/>
                </a:lnTo>
                <a:lnTo>
                  <a:pt x="3103264" y="2972004"/>
                </a:lnTo>
                <a:lnTo>
                  <a:pt x="3103160" y="2972066"/>
                </a:lnTo>
                <a:lnTo>
                  <a:pt x="3102680" y="2971785"/>
                </a:lnTo>
                <a:lnTo>
                  <a:pt x="3102680" y="2972347"/>
                </a:lnTo>
                <a:lnTo>
                  <a:pt x="1214292" y="4078430"/>
                </a:lnTo>
                <a:lnTo>
                  <a:pt x="1487142" y="3489388"/>
                </a:lnTo>
                <a:close/>
                <a:moveTo>
                  <a:pt x="3103160" y="1924121"/>
                </a:moveTo>
                <a:lnTo>
                  <a:pt x="4326680" y="2640772"/>
                </a:lnTo>
                <a:lnTo>
                  <a:pt x="4616736" y="3266961"/>
                </a:lnTo>
                <a:lnTo>
                  <a:pt x="3103264" y="2380477"/>
                </a:lnTo>
                <a:lnTo>
                  <a:pt x="3103264" y="2380354"/>
                </a:lnTo>
                <a:lnTo>
                  <a:pt x="3103160" y="2380416"/>
                </a:lnTo>
                <a:lnTo>
                  <a:pt x="3102682" y="2380135"/>
                </a:lnTo>
                <a:lnTo>
                  <a:pt x="3102680" y="2380697"/>
                </a:lnTo>
                <a:lnTo>
                  <a:pt x="1590390" y="3266488"/>
                </a:lnTo>
                <a:lnTo>
                  <a:pt x="1880446" y="2640301"/>
                </a:lnTo>
                <a:close/>
                <a:moveTo>
                  <a:pt x="3103160" y="1305405"/>
                </a:moveTo>
                <a:lnTo>
                  <a:pt x="3933376" y="1791686"/>
                </a:lnTo>
                <a:lnTo>
                  <a:pt x="4240638" y="2455021"/>
                </a:lnTo>
                <a:lnTo>
                  <a:pt x="3103264" y="1788828"/>
                </a:lnTo>
                <a:lnTo>
                  <a:pt x="3103266" y="1788704"/>
                </a:lnTo>
                <a:lnTo>
                  <a:pt x="3103160" y="1788766"/>
                </a:lnTo>
                <a:lnTo>
                  <a:pt x="3102682" y="1788486"/>
                </a:lnTo>
                <a:lnTo>
                  <a:pt x="3102682" y="1789046"/>
                </a:lnTo>
                <a:lnTo>
                  <a:pt x="1966488" y="2454547"/>
                </a:lnTo>
                <a:lnTo>
                  <a:pt x="2273750" y="1791214"/>
                </a:lnTo>
                <a:close/>
                <a:moveTo>
                  <a:pt x="3103160" y="686681"/>
                </a:moveTo>
                <a:lnTo>
                  <a:pt x="3540070" y="942591"/>
                </a:lnTo>
                <a:lnTo>
                  <a:pt x="3864542" y="1643082"/>
                </a:lnTo>
                <a:lnTo>
                  <a:pt x="3103264" y="1197180"/>
                </a:lnTo>
                <a:lnTo>
                  <a:pt x="3103264" y="1197055"/>
                </a:lnTo>
                <a:lnTo>
                  <a:pt x="3103156" y="1197118"/>
                </a:lnTo>
                <a:lnTo>
                  <a:pt x="3102680" y="1196838"/>
                </a:lnTo>
                <a:lnTo>
                  <a:pt x="3102680" y="1197397"/>
                </a:lnTo>
                <a:lnTo>
                  <a:pt x="2342586" y="1642606"/>
                </a:lnTo>
                <a:lnTo>
                  <a:pt x="2667058" y="942119"/>
                </a:lnTo>
                <a:close/>
                <a:moveTo>
                  <a:pt x="3103454" y="0"/>
                </a:moveTo>
                <a:lnTo>
                  <a:pt x="3488446" y="831143"/>
                </a:lnTo>
                <a:lnTo>
                  <a:pt x="3103264" y="605531"/>
                </a:lnTo>
                <a:lnTo>
                  <a:pt x="3103264" y="605408"/>
                </a:lnTo>
                <a:lnTo>
                  <a:pt x="3103160" y="605469"/>
                </a:lnTo>
                <a:lnTo>
                  <a:pt x="3102682" y="605189"/>
                </a:lnTo>
                <a:lnTo>
                  <a:pt x="3102680" y="605750"/>
                </a:lnTo>
                <a:lnTo>
                  <a:pt x="2718682" y="830669"/>
                </a:ln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4" name="Free-form: Shape 13">
            <a:extLst>
              <a:ext uri="{FF2B5EF4-FFF2-40B4-BE49-F238E27FC236}">
                <a16:creationId xmlns:a16="http://schemas.microsoft.com/office/drawing/2014/main" id="{ED9EE87B-6E17-9244-7405-005882E49F06}"/>
              </a:ext>
            </a:extLst>
          </p:cNvPr>
          <p:cNvSpPr/>
          <p:nvPr userDrawn="1"/>
        </p:nvSpPr>
        <p:spPr>
          <a:xfrm rot="10800000">
            <a:off x="3615830" y="795330"/>
            <a:ext cx="139343" cy="137714"/>
          </a:xfrm>
          <a:custGeom>
            <a:avLst/>
            <a:gdLst>
              <a:gd name="connsiteX0" fmla="*/ 3103160 w 6206906"/>
              <a:gd name="connsiteY0" fmla="*/ 6255159 h 6699915"/>
              <a:gd name="connsiteX1" fmla="*/ 3862480 w 6206906"/>
              <a:gd name="connsiteY1" fmla="*/ 6699915 h 6699915"/>
              <a:gd name="connsiteX2" fmla="*/ 3406988 w 6206906"/>
              <a:gd name="connsiteY2" fmla="*/ 6699915 h 6699915"/>
              <a:gd name="connsiteX3" fmla="*/ 3103264 w 6206906"/>
              <a:gd name="connsiteY3" fmla="*/ 6522016 h 6699915"/>
              <a:gd name="connsiteX4" fmla="*/ 3103264 w 6206906"/>
              <a:gd name="connsiteY4" fmla="*/ 6521893 h 6699915"/>
              <a:gd name="connsiteX5" fmla="*/ 3103160 w 6206906"/>
              <a:gd name="connsiteY5" fmla="*/ 6521954 h 6699915"/>
              <a:gd name="connsiteX6" fmla="*/ 3102680 w 6206906"/>
              <a:gd name="connsiteY6" fmla="*/ 6521674 h 6699915"/>
              <a:gd name="connsiteX7" fmla="*/ 3102680 w 6206906"/>
              <a:gd name="connsiteY7" fmla="*/ 6522234 h 6699915"/>
              <a:gd name="connsiteX8" fmla="*/ 2799330 w 6206906"/>
              <a:gd name="connsiteY8" fmla="*/ 6699915 h 6699915"/>
              <a:gd name="connsiteX9" fmla="*/ 2343840 w 6206906"/>
              <a:gd name="connsiteY9" fmla="*/ 6699915 h 6699915"/>
              <a:gd name="connsiteX10" fmla="*/ 3103160 w 6206906"/>
              <a:gd name="connsiteY10" fmla="*/ 5636438 h 6699915"/>
              <a:gd name="connsiteX11" fmla="*/ 4918808 w 6206906"/>
              <a:gd name="connsiteY11" fmla="*/ 6699915 h 6699915"/>
              <a:gd name="connsiteX12" fmla="*/ 4417092 w 6206906"/>
              <a:gd name="connsiteY12" fmla="*/ 6699915 h 6699915"/>
              <a:gd name="connsiteX13" fmla="*/ 3103264 w 6206906"/>
              <a:gd name="connsiteY13" fmla="*/ 5930368 h 6699915"/>
              <a:gd name="connsiteX14" fmla="*/ 3103266 w 6206906"/>
              <a:gd name="connsiteY14" fmla="*/ 5930245 h 6699915"/>
              <a:gd name="connsiteX15" fmla="*/ 3103160 w 6206906"/>
              <a:gd name="connsiteY15" fmla="*/ 5930306 h 6699915"/>
              <a:gd name="connsiteX16" fmla="*/ 3102680 w 6206906"/>
              <a:gd name="connsiteY16" fmla="*/ 5930026 h 6699915"/>
              <a:gd name="connsiteX17" fmla="*/ 3102680 w 6206906"/>
              <a:gd name="connsiteY17" fmla="*/ 5930586 h 6699915"/>
              <a:gd name="connsiteX18" fmla="*/ 1789222 w 6206906"/>
              <a:gd name="connsiteY18" fmla="*/ 6699915 h 6699915"/>
              <a:gd name="connsiteX19" fmla="*/ 1287514 w 6206906"/>
              <a:gd name="connsiteY19" fmla="*/ 6699915 h 6699915"/>
              <a:gd name="connsiteX20" fmla="*/ 3102682 w 6206906"/>
              <a:gd name="connsiteY20" fmla="*/ 4746728 h 6699915"/>
              <a:gd name="connsiteX21" fmla="*/ 3102680 w 6206906"/>
              <a:gd name="connsiteY21" fmla="*/ 4747287 h 6699915"/>
              <a:gd name="connsiteX22" fmla="*/ 310100 w 6206906"/>
              <a:gd name="connsiteY22" fmla="*/ 6382982 h 6699915"/>
              <a:gd name="connsiteX23" fmla="*/ 428160 w 6206906"/>
              <a:gd name="connsiteY23" fmla="*/ 6584542 h 6699915"/>
              <a:gd name="connsiteX24" fmla="*/ 3103162 w 6206906"/>
              <a:gd name="connsiteY24" fmla="*/ 5017719 h 6699915"/>
              <a:gd name="connsiteX25" fmla="*/ 5800516 w 6206906"/>
              <a:gd name="connsiteY25" fmla="*/ 6597639 h 6699915"/>
              <a:gd name="connsiteX26" fmla="*/ 5918576 w 6206906"/>
              <a:gd name="connsiteY26" fmla="*/ 6396078 h 6699915"/>
              <a:gd name="connsiteX27" fmla="*/ 3103264 w 6206906"/>
              <a:gd name="connsiteY27" fmla="*/ 4747069 h 6699915"/>
              <a:gd name="connsiteX28" fmla="*/ 3103266 w 6206906"/>
              <a:gd name="connsiteY28" fmla="*/ 4746945 h 6699915"/>
              <a:gd name="connsiteX29" fmla="*/ 3103162 w 6206906"/>
              <a:gd name="connsiteY29" fmla="*/ 4747007 h 6699915"/>
              <a:gd name="connsiteX30" fmla="*/ 3103156 w 6206906"/>
              <a:gd name="connsiteY30" fmla="*/ 4399004 h 6699915"/>
              <a:gd name="connsiteX31" fmla="*/ 5899902 w 6206906"/>
              <a:gd name="connsiteY31" fmla="*/ 6037136 h 6699915"/>
              <a:gd name="connsiteX32" fmla="*/ 6206906 w 6206906"/>
              <a:gd name="connsiteY32" fmla="*/ 6699915 h 6699915"/>
              <a:gd name="connsiteX33" fmla="*/ 5427202 w 6206906"/>
              <a:gd name="connsiteY33" fmla="*/ 6699915 h 6699915"/>
              <a:gd name="connsiteX34" fmla="*/ 3103266 w 6206906"/>
              <a:gd name="connsiteY34" fmla="*/ 5338719 h 6699915"/>
              <a:gd name="connsiteX35" fmla="*/ 3103264 w 6206906"/>
              <a:gd name="connsiteY35" fmla="*/ 5338596 h 6699915"/>
              <a:gd name="connsiteX36" fmla="*/ 3103160 w 6206906"/>
              <a:gd name="connsiteY36" fmla="*/ 5338658 h 6699915"/>
              <a:gd name="connsiteX37" fmla="*/ 3102680 w 6206906"/>
              <a:gd name="connsiteY37" fmla="*/ 5338377 h 6699915"/>
              <a:gd name="connsiteX38" fmla="*/ 3102682 w 6206906"/>
              <a:gd name="connsiteY38" fmla="*/ 5338937 h 6699915"/>
              <a:gd name="connsiteX39" fmla="*/ 779116 w 6206906"/>
              <a:gd name="connsiteY39" fmla="*/ 6699915 h 6699915"/>
              <a:gd name="connsiteX40" fmla="*/ 0 w 6206906"/>
              <a:gd name="connsiteY40" fmla="*/ 6699915 h 6699915"/>
              <a:gd name="connsiteX41" fmla="*/ 307224 w 6206906"/>
              <a:gd name="connsiteY41" fmla="*/ 6036661 h 6699915"/>
              <a:gd name="connsiteX42" fmla="*/ 3103160 w 6206906"/>
              <a:gd name="connsiteY42" fmla="*/ 3780283 h 6699915"/>
              <a:gd name="connsiteX43" fmla="*/ 5506596 w 6206906"/>
              <a:gd name="connsiteY43" fmla="*/ 5188045 h 6699915"/>
              <a:gd name="connsiteX44" fmla="*/ 5745024 w 6206906"/>
              <a:gd name="connsiteY44" fmla="*/ 5702777 h 6699915"/>
              <a:gd name="connsiteX45" fmla="*/ 3103264 w 6206906"/>
              <a:gd name="connsiteY45" fmla="*/ 4155424 h 6699915"/>
              <a:gd name="connsiteX46" fmla="*/ 3103264 w 6206906"/>
              <a:gd name="connsiteY46" fmla="*/ 4155301 h 6699915"/>
              <a:gd name="connsiteX47" fmla="*/ 3103160 w 6206906"/>
              <a:gd name="connsiteY47" fmla="*/ 4155362 h 6699915"/>
              <a:gd name="connsiteX48" fmla="*/ 3102680 w 6206906"/>
              <a:gd name="connsiteY48" fmla="*/ 4155082 h 6699915"/>
              <a:gd name="connsiteX49" fmla="*/ 3102680 w 6206906"/>
              <a:gd name="connsiteY49" fmla="*/ 4155642 h 6699915"/>
              <a:gd name="connsiteX50" fmla="*/ 462102 w 6206906"/>
              <a:gd name="connsiteY50" fmla="*/ 5702305 h 6699915"/>
              <a:gd name="connsiteX51" fmla="*/ 700530 w 6206906"/>
              <a:gd name="connsiteY51" fmla="*/ 5187572 h 6699915"/>
              <a:gd name="connsiteX52" fmla="*/ 3103160 w 6206906"/>
              <a:gd name="connsiteY52" fmla="*/ 3161563 h 6699915"/>
              <a:gd name="connsiteX53" fmla="*/ 5113292 w 6206906"/>
              <a:gd name="connsiteY53" fmla="*/ 4338955 h 6699915"/>
              <a:gd name="connsiteX54" fmla="*/ 5368928 w 6206906"/>
              <a:gd name="connsiteY54" fmla="*/ 4890839 h 6699915"/>
              <a:gd name="connsiteX55" fmla="*/ 3103264 w 6206906"/>
              <a:gd name="connsiteY55" fmla="*/ 3563776 h 6699915"/>
              <a:gd name="connsiteX56" fmla="*/ 3103266 w 6206906"/>
              <a:gd name="connsiteY56" fmla="*/ 3563653 h 6699915"/>
              <a:gd name="connsiteX57" fmla="*/ 3103160 w 6206906"/>
              <a:gd name="connsiteY57" fmla="*/ 3563714 h 6699915"/>
              <a:gd name="connsiteX58" fmla="*/ 3102680 w 6206906"/>
              <a:gd name="connsiteY58" fmla="*/ 3563433 h 6699915"/>
              <a:gd name="connsiteX59" fmla="*/ 3102680 w 6206906"/>
              <a:gd name="connsiteY59" fmla="*/ 3563994 h 6699915"/>
              <a:gd name="connsiteX60" fmla="*/ 838198 w 6206906"/>
              <a:gd name="connsiteY60" fmla="*/ 4890366 h 6699915"/>
              <a:gd name="connsiteX61" fmla="*/ 1093834 w 6206906"/>
              <a:gd name="connsiteY61" fmla="*/ 4338484 h 6699915"/>
              <a:gd name="connsiteX62" fmla="*/ 3103160 w 6206906"/>
              <a:gd name="connsiteY62" fmla="*/ 2542840 h 6699915"/>
              <a:gd name="connsiteX63" fmla="*/ 4719984 w 6206906"/>
              <a:gd name="connsiteY63" fmla="*/ 3489859 h 6699915"/>
              <a:gd name="connsiteX64" fmla="*/ 4992832 w 6206906"/>
              <a:gd name="connsiteY64" fmla="*/ 4078901 h 6699915"/>
              <a:gd name="connsiteX65" fmla="*/ 3103264 w 6206906"/>
              <a:gd name="connsiteY65" fmla="*/ 2972126 h 6699915"/>
              <a:gd name="connsiteX66" fmla="*/ 3103264 w 6206906"/>
              <a:gd name="connsiteY66" fmla="*/ 2972004 h 6699915"/>
              <a:gd name="connsiteX67" fmla="*/ 3103160 w 6206906"/>
              <a:gd name="connsiteY67" fmla="*/ 2972066 h 6699915"/>
              <a:gd name="connsiteX68" fmla="*/ 3102680 w 6206906"/>
              <a:gd name="connsiteY68" fmla="*/ 2971785 h 6699915"/>
              <a:gd name="connsiteX69" fmla="*/ 3102680 w 6206906"/>
              <a:gd name="connsiteY69" fmla="*/ 2972347 h 6699915"/>
              <a:gd name="connsiteX70" fmla="*/ 1214292 w 6206906"/>
              <a:gd name="connsiteY70" fmla="*/ 4078430 h 6699915"/>
              <a:gd name="connsiteX71" fmla="*/ 1487142 w 6206906"/>
              <a:gd name="connsiteY71" fmla="*/ 3489388 h 6699915"/>
              <a:gd name="connsiteX72" fmla="*/ 3103160 w 6206906"/>
              <a:gd name="connsiteY72" fmla="*/ 1924121 h 6699915"/>
              <a:gd name="connsiteX73" fmla="*/ 4326680 w 6206906"/>
              <a:gd name="connsiteY73" fmla="*/ 2640772 h 6699915"/>
              <a:gd name="connsiteX74" fmla="*/ 4616736 w 6206906"/>
              <a:gd name="connsiteY74" fmla="*/ 3266961 h 6699915"/>
              <a:gd name="connsiteX75" fmla="*/ 3103264 w 6206906"/>
              <a:gd name="connsiteY75" fmla="*/ 2380477 h 6699915"/>
              <a:gd name="connsiteX76" fmla="*/ 3103264 w 6206906"/>
              <a:gd name="connsiteY76" fmla="*/ 2380354 h 6699915"/>
              <a:gd name="connsiteX77" fmla="*/ 3103160 w 6206906"/>
              <a:gd name="connsiteY77" fmla="*/ 2380416 h 6699915"/>
              <a:gd name="connsiteX78" fmla="*/ 3102682 w 6206906"/>
              <a:gd name="connsiteY78" fmla="*/ 2380135 h 6699915"/>
              <a:gd name="connsiteX79" fmla="*/ 3102680 w 6206906"/>
              <a:gd name="connsiteY79" fmla="*/ 2380697 h 6699915"/>
              <a:gd name="connsiteX80" fmla="*/ 1590390 w 6206906"/>
              <a:gd name="connsiteY80" fmla="*/ 3266488 h 6699915"/>
              <a:gd name="connsiteX81" fmla="*/ 1880446 w 6206906"/>
              <a:gd name="connsiteY81" fmla="*/ 2640301 h 6699915"/>
              <a:gd name="connsiteX82" fmla="*/ 3103160 w 6206906"/>
              <a:gd name="connsiteY82" fmla="*/ 1305405 h 6699915"/>
              <a:gd name="connsiteX83" fmla="*/ 3933376 w 6206906"/>
              <a:gd name="connsiteY83" fmla="*/ 1791686 h 6699915"/>
              <a:gd name="connsiteX84" fmla="*/ 4240638 w 6206906"/>
              <a:gd name="connsiteY84" fmla="*/ 2455021 h 6699915"/>
              <a:gd name="connsiteX85" fmla="*/ 3103264 w 6206906"/>
              <a:gd name="connsiteY85" fmla="*/ 1788828 h 6699915"/>
              <a:gd name="connsiteX86" fmla="*/ 3103266 w 6206906"/>
              <a:gd name="connsiteY86" fmla="*/ 1788704 h 6699915"/>
              <a:gd name="connsiteX87" fmla="*/ 3103160 w 6206906"/>
              <a:gd name="connsiteY87" fmla="*/ 1788766 h 6699915"/>
              <a:gd name="connsiteX88" fmla="*/ 3102682 w 6206906"/>
              <a:gd name="connsiteY88" fmla="*/ 1788486 h 6699915"/>
              <a:gd name="connsiteX89" fmla="*/ 3102682 w 6206906"/>
              <a:gd name="connsiteY89" fmla="*/ 1789046 h 6699915"/>
              <a:gd name="connsiteX90" fmla="*/ 1966488 w 6206906"/>
              <a:gd name="connsiteY90" fmla="*/ 2454547 h 6699915"/>
              <a:gd name="connsiteX91" fmla="*/ 2273750 w 6206906"/>
              <a:gd name="connsiteY91" fmla="*/ 1791214 h 6699915"/>
              <a:gd name="connsiteX92" fmla="*/ 3103160 w 6206906"/>
              <a:gd name="connsiteY92" fmla="*/ 686681 h 6699915"/>
              <a:gd name="connsiteX93" fmla="*/ 3540070 w 6206906"/>
              <a:gd name="connsiteY93" fmla="*/ 942591 h 6699915"/>
              <a:gd name="connsiteX94" fmla="*/ 3864542 w 6206906"/>
              <a:gd name="connsiteY94" fmla="*/ 1643082 h 6699915"/>
              <a:gd name="connsiteX95" fmla="*/ 3103264 w 6206906"/>
              <a:gd name="connsiteY95" fmla="*/ 1197180 h 6699915"/>
              <a:gd name="connsiteX96" fmla="*/ 3103264 w 6206906"/>
              <a:gd name="connsiteY96" fmla="*/ 1197055 h 6699915"/>
              <a:gd name="connsiteX97" fmla="*/ 3103156 w 6206906"/>
              <a:gd name="connsiteY97" fmla="*/ 1197118 h 6699915"/>
              <a:gd name="connsiteX98" fmla="*/ 3102680 w 6206906"/>
              <a:gd name="connsiteY98" fmla="*/ 1196838 h 6699915"/>
              <a:gd name="connsiteX99" fmla="*/ 3102680 w 6206906"/>
              <a:gd name="connsiteY99" fmla="*/ 1197397 h 6699915"/>
              <a:gd name="connsiteX100" fmla="*/ 2342586 w 6206906"/>
              <a:gd name="connsiteY100" fmla="*/ 1642606 h 6699915"/>
              <a:gd name="connsiteX101" fmla="*/ 2667058 w 6206906"/>
              <a:gd name="connsiteY101" fmla="*/ 942119 h 6699915"/>
              <a:gd name="connsiteX102" fmla="*/ 3103454 w 6206906"/>
              <a:gd name="connsiteY102" fmla="*/ 0 h 6699915"/>
              <a:gd name="connsiteX103" fmla="*/ 3488446 w 6206906"/>
              <a:gd name="connsiteY103" fmla="*/ 831143 h 6699915"/>
              <a:gd name="connsiteX104" fmla="*/ 3103264 w 6206906"/>
              <a:gd name="connsiteY104" fmla="*/ 605531 h 6699915"/>
              <a:gd name="connsiteX105" fmla="*/ 3103264 w 6206906"/>
              <a:gd name="connsiteY105" fmla="*/ 605408 h 6699915"/>
              <a:gd name="connsiteX106" fmla="*/ 3103160 w 6206906"/>
              <a:gd name="connsiteY106" fmla="*/ 605469 h 6699915"/>
              <a:gd name="connsiteX107" fmla="*/ 3102682 w 6206906"/>
              <a:gd name="connsiteY107" fmla="*/ 605189 h 6699915"/>
              <a:gd name="connsiteX108" fmla="*/ 3102680 w 6206906"/>
              <a:gd name="connsiteY108" fmla="*/ 605750 h 6699915"/>
              <a:gd name="connsiteX109" fmla="*/ 2718682 w 6206906"/>
              <a:gd name="connsiteY109" fmla="*/ 830669 h 6699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206906" h="6699915">
                <a:moveTo>
                  <a:pt x="3103160" y="6255159"/>
                </a:moveTo>
                <a:lnTo>
                  <a:pt x="3862480" y="6699915"/>
                </a:lnTo>
                <a:lnTo>
                  <a:pt x="3406988" y="6699915"/>
                </a:lnTo>
                <a:lnTo>
                  <a:pt x="3103264" y="6522016"/>
                </a:lnTo>
                <a:lnTo>
                  <a:pt x="3103264" y="6521893"/>
                </a:lnTo>
                <a:lnTo>
                  <a:pt x="3103160" y="6521954"/>
                </a:lnTo>
                <a:lnTo>
                  <a:pt x="3102680" y="6521674"/>
                </a:lnTo>
                <a:lnTo>
                  <a:pt x="3102680" y="6522234"/>
                </a:lnTo>
                <a:lnTo>
                  <a:pt x="2799330" y="6699915"/>
                </a:lnTo>
                <a:lnTo>
                  <a:pt x="2343840" y="6699915"/>
                </a:lnTo>
                <a:close/>
                <a:moveTo>
                  <a:pt x="3103160" y="5636438"/>
                </a:moveTo>
                <a:lnTo>
                  <a:pt x="4918808" y="6699915"/>
                </a:lnTo>
                <a:lnTo>
                  <a:pt x="4417092" y="6699915"/>
                </a:lnTo>
                <a:lnTo>
                  <a:pt x="3103264" y="5930368"/>
                </a:lnTo>
                <a:lnTo>
                  <a:pt x="3103266" y="5930245"/>
                </a:lnTo>
                <a:lnTo>
                  <a:pt x="3103160" y="5930306"/>
                </a:lnTo>
                <a:lnTo>
                  <a:pt x="3102680" y="5930026"/>
                </a:lnTo>
                <a:lnTo>
                  <a:pt x="3102680" y="5930586"/>
                </a:lnTo>
                <a:lnTo>
                  <a:pt x="1789222" y="6699915"/>
                </a:lnTo>
                <a:lnTo>
                  <a:pt x="1287514" y="6699915"/>
                </a:lnTo>
                <a:close/>
                <a:moveTo>
                  <a:pt x="3102682" y="4746728"/>
                </a:moveTo>
                <a:lnTo>
                  <a:pt x="3102680" y="4747287"/>
                </a:lnTo>
                <a:lnTo>
                  <a:pt x="310100" y="6382982"/>
                </a:lnTo>
                <a:lnTo>
                  <a:pt x="428160" y="6584542"/>
                </a:lnTo>
                <a:lnTo>
                  <a:pt x="3103162" y="5017719"/>
                </a:lnTo>
                <a:lnTo>
                  <a:pt x="5800516" y="6597639"/>
                </a:lnTo>
                <a:lnTo>
                  <a:pt x="5918576" y="6396078"/>
                </a:lnTo>
                <a:lnTo>
                  <a:pt x="3103264" y="4747069"/>
                </a:lnTo>
                <a:lnTo>
                  <a:pt x="3103266" y="4746945"/>
                </a:lnTo>
                <a:lnTo>
                  <a:pt x="3103162" y="4747007"/>
                </a:lnTo>
                <a:close/>
                <a:moveTo>
                  <a:pt x="3103156" y="4399004"/>
                </a:moveTo>
                <a:lnTo>
                  <a:pt x="5899902" y="6037136"/>
                </a:lnTo>
                <a:lnTo>
                  <a:pt x="6206906" y="6699915"/>
                </a:lnTo>
                <a:lnTo>
                  <a:pt x="5427202" y="6699915"/>
                </a:lnTo>
                <a:lnTo>
                  <a:pt x="3103266" y="5338719"/>
                </a:lnTo>
                <a:lnTo>
                  <a:pt x="3103264" y="5338596"/>
                </a:lnTo>
                <a:lnTo>
                  <a:pt x="3103160" y="5338658"/>
                </a:lnTo>
                <a:lnTo>
                  <a:pt x="3102680" y="5338377"/>
                </a:lnTo>
                <a:lnTo>
                  <a:pt x="3102682" y="5338937"/>
                </a:lnTo>
                <a:lnTo>
                  <a:pt x="779116" y="6699915"/>
                </a:lnTo>
                <a:lnTo>
                  <a:pt x="0" y="6699915"/>
                </a:lnTo>
                <a:lnTo>
                  <a:pt x="307224" y="6036661"/>
                </a:lnTo>
                <a:close/>
                <a:moveTo>
                  <a:pt x="3103160" y="3780283"/>
                </a:moveTo>
                <a:lnTo>
                  <a:pt x="5506596" y="5188045"/>
                </a:lnTo>
                <a:lnTo>
                  <a:pt x="5745024" y="5702777"/>
                </a:lnTo>
                <a:lnTo>
                  <a:pt x="3103264" y="4155424"/>
                </a:lnTo>
                <a:lnTo>
                  <a:pt x="3103264" y="4155301"/>
                </a:lnTo>
                <a:lnTo>
                  <a:pt x="3103160" y="4155362"/>
                </a:lnTo>
                <a:lnTo>
                  <a:pt x="3102680" y="4155082"/>
                </a:lnTo>
                <a:lnTo>
                  <a:pt x="3102680" y="4155642"/>
                </a:lnTo>
                <a:lnTo>
                  <a:pt x="462102" y="5702305"/>
                </a:lnTo>
                <a:lnTo>
                  <a:pt x="700530" y="5187572"/>
                </a:lnTo>
                <a:close/>
                <a:moveTo>
                  <a:pt x="3103160" y="3161563"/>
                </a:moveTo>
                <a:lnTo>
                  <a:pt x="5113292" y="4338955"/>
                </a:lnTo>
                <a:lnTo>
                  <a:pt x="5368928" y="4890839"/>
                </a:lnTo>
                <a:lnTo>
                  <a:pt x="3103264" y="3563776"/>
                </a:lnTo>
                <a:lnTo>
                  <a:pt x="3103266" y="3563653"/>
                </a:lnTo>
                <a:lnTo>
                  <a:pt x="3103160" y="3563714"/>
                </a:lnTo>
                <a:lnTo>
                  <a:pt x="3102680" y="3563433"/>
                </a:lnTo>
                <a:lnTo>
                  <a:pt x="3102680" y="3563994"/>
                </a:lnTo>
                <a:lnTo>
                  <a:pt x="838198" y="4890366"/>
                </a:lnTo>
                <a:lnTo>
                  <a:pt x="1093834" y="4338484"/>
                </a:lnTo>
                <a:close/>
                <a:moveTo>
                  <a:pt x="3103160" y="2542840"/>
                </a:moveTo>
                <a:lnTo>
                  <a:pt x="4719984" y="3489859"/>
                </a:lnTo>
                <a:lnTo>
                  <a:pt x="4992832" y="4078901"/>
                </a:lnTo>
                <a:lnTo>
                  <a:pt x="3103264" y="2972126"/>
                </a:lnTo>
                <a:lnTo>
                  <a:pt x="3103264" y="2972004"/>
                </a:lnTo>
                <a:lnTo>
                  <a:pt x="3103160" y="2972066"/>
                </a:lnTo>
                <a:lnTo>
                  <a:pt x="3102680" y="2971785"/>
                </a:lnTo>
                <a:lnTo>
                  <a:pt x="3102680" y="2972347"/>
                </a:lnTo>
                <a:lnTo>
                  <a:pt x="1214292" y="4078430"/>
                </a:lnTo>
                <a:lnTo>
                  <a:pt x="1487142" y="3489388"/>
                </a:lnTo>
                <a:close/>
                <a:moveTo>
                  <a:pt x="3103160" y="1924121"/>
                </a:moveTo>
                <a:lnTo>
                  <a:pt x="4326680" y="2640772"/>
                </a:lnTo>
                <a:lnTo>
                  <a:pt x="4616736" y="3266961"/>
                </a:lnTo>
                <a:lnTo>
                  <a:pt x="3103264" y="2380477"/>
                </a:lnTo>
                <a:lnTo>
                  <a:pt x="3103264" y="2380354"/>
                </a:lnTo>
                <a:lnTo>
                  <a:pt x="3103160" y="2380416"/>
                </a:lnTo>
                <a:lnTo>
                  <a:pt x="3102682" y="2380135"/>
                </a:lnTo>
                <a:lnTo>
                  <a:pt x="3102680" y="2380697"/>
                </a:lnTo>
                <a:lnTo>
                  <a:pt x="1590390" y="3266488"/>
                </a:lnTo>
                <a:lnTo>
                  <a:pt x="1880446" y="2640301"/>
                </a:lnTo>
                <a:close/>
                <a:moveTo>
                  <a:pt x="3103160" y="1305405"/>
                </a:moveTo>
                <a:lnTo>
                  <a:pt x="3933376" y="1791686"/>
                </a:lnTo>
                <a:lnTo>
                  <a:pt x="4240638" y="2455021"/>
                </a:lnTo>
                <a:lnTo>
                  <a:pt x="3103264" y="1788828"/>
                </a:lnTo>
                <a:lnTo>
                  <a:pt x="3103266" y="1788704"/>
                </a:lnTo>
                <a:lnTo>
                  <a:pt x="3103160" y="1788766"/>
                </a:lnTo>
                <a:lnTo>
                  <a:pt x="3102682" y="1788486"/>
                </a:lnTo>
                <a:lnTo>
                  <a:pt x="3102682" y="1789046"/>
                </a:lnTo>
                <a:lnTo>
                  <a:pt x="1966488" y="2454547"/>
                </a:lnTo>
                <a:lnTo>
                  <a:pt x="2273750" y="1791214"/>
                </a:lnTo>
                <a:close/>
                <a:moveTo>
                  <a:pt x="3103160" y="686681"/>
                </a:moveTo>
                <a:lnTo>
                  <a:pt x="3540070" y="942591"/>
                </a:lnTo>
                <a:lnTo>
                  <a:pt x="3864542" y="1643082"/>
                </a:lnTo>
                <a:lnTo>
                  <a:pt x="3103264" y="1197180"/>
                </a:lnTo>
                <a:lnTo>
                  <a:pt x="3103264" y="1197055"/>
                </a:lnTo>
                <a:lnTo>
                  <a:pt x="3103156" y="1197118"/>
                </a:lnTo>
                <a:lnTo>
                  <a:pt x="3102680" y="1196838"/>
                </a:lnTo>
                <a:lnTo>
                  <a:pt x="3102680" y="1197397"/>
                </a:lnTo>
                <a:lnTo>
                  <a:pt x="2342586" y="1642606"/>
                </a:lnTo>
                <a:lnTo>
                  <a:pt x="2667058" y="942119"/>
                </a:lnTo>
                <a:close/>
                <a:moveTo>
                  <a:pt x="3103454" y="0"/>
                </a:moveTo>
                <a:lnTo>
                  <a:pt x="3488446" y="831143"/>
                </a:lnTo>
                <a:lnTo>
                  <a:pt x="3103264" y="605531"/>
                </a:lnTo>
                <a:lnTo>
                  <a:pt x="3103264" y="605408"/>
                </a:lnTo>
                <a:lnTo>
                  <a:pt x="3103160" y="605469"/>
                </a:lnTo>
                <a:lnTo>
                  <a:pt x="3102682" y="605189"/>
                </a:lnTo>
                <a:lnTo>
                  <a:pt x="3102680" y="605750"/>
                </a:lnTo>
                <a:lnTo>
                  <a:pt x="2718682" y="830669"/>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8" name="Title 1">
            <a:extLst>
              <a:ext uri="{FF2B5EF4-FFF2-40B4-BE49-F238E27FC236}">
                <a16:creationId xmlns:a16="http://schemas.microsoft.com/office/drawing/2014/main" id="{F4C46F37-72C6-D8D6-61EC-8C86A73E65AD}"/>
              </a:ext>
            </a:extLst>
          </p:cNvPr>
          <p:cNvSpPr txBox="1">
            <a:spLocks/>
          </p:cNvSpPr>
          <p:nvPr userDrawn="1"/>
        </p:nvSpPr>
        <p:spPr>
          <a:xfrm>
            <a:off x="623700" y="481761"/>
            <a:ext cx="3040832" cy="5783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a:t>Objectives</a:t>
            </a:r>
          </a:p>
        </p:txBody>
      </p:sp>
      <p:sp>
        <p:nvSpPr>
          <p:cNvPr id="19" name="Date Placeholder 2">
            <a:extLst>
              <a:ext uri="{FF2B5EF4-FFF2-40B4-BE49-F238E27FC236}">
                <a16:creationId xmlns:a16="http://schemas.microsoft.com/office/drawing/2014/main" id="{1C38D60D-C6E6-D146-F0C6-26A810681ACB}"/>
              </a:ext>
            </a:extLst>
          </p:cNvPr>
          <p:cNvSpPr>
            <a:spLocks noGrp="1"/>
          </p:cNvSpPr>
          <p:nvPr>
            <p:ph type="dt" sz="half" idx="10"/>
          </p:nvPr>
        </p:nvSpPr>
        <p:spPr>
          <a:xfrm>
            <a:off x="1888362" y="4767263"/>
            <a:ext cx="2057400" cy="273844"/>
          </a:xfrm>
        </p:spPr>
        <p:txBody>
          <a:bodyPr/>
          <a:lstStyle/>
          <a:p>
            <a:fld id="{20E7E1CA-0B85-4029-BD77-370775284303}" type="datetimeFigureOut">
              <a:rPr lang="en-GB" smtClean="0"/>
              <a:t>06/07/2025</a:t>
            </a:fld>
            <a:endParaRPr lang="en-GB"/>
          </a:p>
        </p:txBody>
      </p:sp>
      <p:sp>
        <p:nvSpPr>
          <p:cNvPr id="20" name="Footer Placeholder 3">
            <a:extLst>
              <a:ext uri="{FF2B5EF4-FFF2-40B4-BE49-F238E27FC236}">
                <a16:creationId xmlns:a16="http://schemas.microsoft.com/office/drawing/2014/main" id="{6F0B4AC0-56F5-7BB6-0A4F-25AC4F8352A0}"/>
              </a:ext>
            </a:extLst>
          </p:cNvPr>
          <p:cNvSpPr>
            <a:spLocks noGrp="1"/>
          </p:cNvSpPr>
          <p:nvPr>
            <p:ph type="ftr" sz="quarter" idx="11"/>
          </p:nvPr>
        </p:nvSpPr>
        <p:spPr>
          <a:xfrm>
            <a:off x="4551743" y="4767263"/>
            <a:ext cx="3086100" cy="273844"/>
          </a:xfrm>
        </p:spPr>
        <p:txBody>
          <a:bodyPr/>
          <a:lstStyle/>
          <a:p>
            <a:endParaRPr lang="en-GB"/>
          </a:p>
        </p:txBody>
      </p:sp>
      <p:sp>
        <p:nvSpPr>
          <p:cNvPr id="21" name="Slide Number Placeholder 4">
            <a:extLst>
              <a:ext uri="{FF2B5EF4-FFF2-40B4-BE49-F238E27FC236}">
                <a16:creationId xmlns:a16="http://schemas.microsoft.com/office/drawing/2014/main" id="{CD6D7494-8DF0-F6E3-50E1-A202EDF8BDFC}"/>
              </a:ext>
            </a:extLst>
          </p:cNvPr>
          <p:cNvSpPr>
            <a:spLocks noGrp="1"/>
          </p:cNvSpPr>
          <p:nvPr>
            <p:ph type="sldNum" sz="quarter" idx="12"/>
          </p:nvPr>
        </p:nvSpPr>
        <p:spPr>
          <a:xfrm>
            <a:off x="8243825" y="4767263"/>
            <a:ext cx="639827" cy="273844"/>
          </a:xfrm>
        </p:spPr>
        <p:txBody>
          <a:bodyPr/>
          <a:lstStyle/>
          <a:p>
            <a:fld id="{A8B622F5-0015-455B-B26F-CD5FED884B59}" type="slidenum">
              <a:rPr lang="en-GB" smtClean="0"/>
              <a:t>‹#›</a:t>
            </a:fld>
            <a:endParaRPr lang="en-GB"/>
          </a:p>
        </p:txBody>
      </p:sp>
      <p:sp>
        <p:nvSpPr>
          <p:cNvPr id="22" name="TextBox 21">
            <a:extLst>
              <a:ext uri="{FF2B5EF4-FFF2-40B4-BE49-F238E27FC236}">
                <a16:creationId xmlns:a16="http://schemas.microsoft.com/office/drawing/2014/main" id="{94B9EE88-368E-E1E8-7B2E-1B89B13C5A54}"/>
              </a:ext>
            </a:extLst>
          </p:cNvPr>
          <p:cNvSpPr txBox="1"/>
          <p:nvPr userDrawn="1"/>
        </p:nvSpPr>
        <p:spPr>
          <a:xfrm>
            <a:off x="628649" y="1075352"/>
            <a:ext cx="7886702"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50" i="1">
                <a:solidFill>
                  <a:schemeClr val="tx1"/>
                </a:solidFill>
                <a:effectLst/>
                <a:latin typeface="+mn-lt"/>
                <a:ea typeface="Arial" panose="020B0604020202020204" pitchFamily="34" charset="0"/>
                <a:cs typeface="Times New Roman" panose="02020603050405020304" pitchFamily="18" charset="0"/>
              </a:rPr>
              <a:t>Using the objectives/milestones as a guide, show the project’s expectations, outcomes, and scope.</a:t>
            </a:r>
          </a:p>
        </p:txBody>
      </p:sp>
    </p:spTree>
    <p:extLst>
      <p:ext uri="{BB962C8B-B14F-4D97-AF65-F5344CB8AC3E}">
        <p14:creationId xmlns:p14="http://schemas.microsoft.com/office/powerpoint/2010/main" val="428272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bjective MS Evidence">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1DFE76B3-7834-7E83-97FA-E75CF2C44952}"/>
              </a:ext>
            </a:extLst>
          </p:cNvPr>
          <p:cNvSpPr>
            <a:spLocks noChangeAspect="1"/>
          </p:cNvSpPr>
          <p:nvPr userDrawn="1"/>
        </p:nvSpPr>
        <p:spPr>
          <a:xfrm>
            <a:off x="623698" y="1437753"/>
            <a:ext cx="7891652" cy="324000"/>
          </a:xfrm>
          <a:custGeom>
            <a:avLst/>
            <a:gdLst>
              <a:gd name="connsiteX0" fmla="*/ 165829 w 10522202"/>
              <a:gd name="connsiteY0" fmla="*/ 0 h 432000"/>
              <a:gd name="connsiteX1" fmla="*/ 348301 w 10522202"/>
              <a:gd name="connsiteY1" fmla="*/ 0 h 432000"/>
              <a:gd name="connsiteX2" fmla="*/ 2217989 w 10522202"/>
              <a:gd name="connsiteY2" fmla="*/ 0 h 432000"/>
              <a:gd name="connsiteX3" fmla="*/ 2400461 w 10522202"/>
              <a:gd name="connsiteY3" fmla="*/ 0 h 432000"/>
              <a:gd name="connsiteX4" fmla="*/ 4017119 w 10522202"/>
              <a:gd name="connsiteY4" fmla="*/ 0 h 432000"/>
              <a:gd name="connsiteX5" fmla="*/ 4199591 w 10522202"/>
              <a:gd name="connsiteY5" fmla="*/ 0 h 432000"/>
              <a:gd name="connsiteX6" fmla="*/ 4436281 w 10522202"/>
              <a:gd name="connsiteY6" fmla="*/ 0 h 432000"/>
              <a:gd name="connsiteX7" fmla="*/ 4618752 w 10522202"/>
              <a:gd name="connsiteY7" fmla="*/ 0 h 432000"/>
              <a:gd name="connsiteX8" fmla="*/ 6069280 w 10522202"/>
              <a:gd name="connsiteY8" fmla="*/ 0 h 432000"/>
              <a:gd name="connsiteX9" fmla="*/ 6251751 w 10522202"/>
              <a:gd name="connsiteY9" fmla="*/ 0 h 432000"/>
              <a:gd name="connsiteX10" fmla="*/ 6488440 w 10522202"/>
              <a:gd name="connsiteY10" fmla="*/ 0 h 432000"/>
              <a:gd name="connsiteX11" fmla="*/ 6670912 w 10522202"/>
              <a:gd name="connsiteY11" fmla="*/ 0 h 432000"/>
              <a:gd name="connsiteX12" fmla="*/ 8287571 w 10522202"/>
              <a:gd name="connsiteY12" fmla="*/ 0 h 432000"/>
              <a:gd name="connsiteX13" fmla="*/ 8470043 w 10522202"/>
              <a:gd name="connsiteY13" fmla="*/ 0 h 432000"/>
              <a:gd name="connsiteX14" fmla="*/ 10339731 w 10522202"/>
              <a:gd name="connsiteY14" fmla="*/ 0 h 432000"/>
              <a:gd name="connsiteX15" fmla="*/ 10522202 w 10522202"/>
              <a:gd name="connsiteY15" fmla="*/ 0 h 432000"/>
              <a:gd name="connsiteX16" fmla="*/ 10522202 w 10522202"/>
              <a:gd name="connsiteY16" fmla="*/ 432000 h 432000"/>
              <a:gd name="connsiteX17" fmla="*/ 10339731 w 10522202"/>
              <a:gd name="connsiteY17" fmla="*/ 432000 h 432000"/>
              <a:gd name="connsiteX18" fmla="*/ 8470043 w 10522202"/>
              <a:gd name="connsiteY18" fmla="*/ 432000 h 432000"/>
              <a:gd name="connsiteX19" fmla="*/ 8287571 w 10522202"/>
              <a:gd name="connsiteY19" fmla="*/ 432000 h 432000"/>
              <a:gd name="connsiteX20" fmla="*/ 6505083 w 10522202"/>
              <a:gd name="connsiteY20" fmla="*/ 432000 h 432000"/>
              <a:gd name="connsiteX21" fmla="*/ 6322611 w 10522202"/>
              <a:gd name="connsiteY21" fmla="*/ 432000 h 432000"/>
              <a:gd name="connsiteX22" fmla="*/ 6251751 w 10522202"/>
              <a:gd name="connsiteY22" fmla="*/ 432000 h 432000"/>
              <a:gd name="connsiteX23" fmla="*/ 6069280 w 10522202"/>
              <a:gd name="connsiteY23" fmla="*/ 432000 h 432000"/>
              <a:gd name="connsiteX24" fmla="*/ 4452923 w 10522202"/>
              <a:gd name="connsiteY24" fmla="*/ 432000 h 432000"/>
              <a:gd name="connsiteX25" fmla="*/ 4270451 w 10522202"/>
              <a:gd name="connsiteY25" fmla="*/ 432000 h 432000"/>
              <a:gd name="connsiteX26" fmla="*/ 4199591 w 10522202"/>
              <a:gd name="connsiteY26" fmla="*/ 432000 h 432000"/>
              <a:gd name="connsiteX27" fmla="*/ 4017119 w 10522202"/>
              <a:gd name="connsiteY27" fmla="*/ 432000 h 432000"/>
              <a:gd name="connsiteX28" fmla="*/ 2234632 w 10522202"/>
              <a:gd name="connsiteY28" fmla="*/ 432000 h 432000"/>
              <a:gd name="connsiteX29" fmla="*/ 2052160 w 10522202"/>
              <a:gd name="connsiteY29" fmla="*/ 432000 h 432000"/>
              <a:gd name="connsiteX30" fmla="*/ 182472 w 10522202"/>
              <a:gd name="connsiteY30" fmla="*/ 432000 h 432000"/>
              <a:gd name="connsiteX31" fmla="*/ 0 w 10522202"/>
              <a:gd name="connsiteY31" fmla="*/ 43200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22202" h="432000">
                <a:moveTo>
                  <a:pt x="165829" y="0"/>
                </a:moveTo>
                <a:lnTo>
                  <a:pt x="348301" y="0"/>
                </a:lnTo>
                <a:lnTo>
                  <a:pt x="2217989" y="0"/>
                </a:lnTo>
                <a:lnTo>
                  <a:pt x="2400461" y="0"/>
                </a:lnTo>
                <a:lnTo>
                  <a:pt x="4017119" y="0"/>
                </a:lnTo>
                <a:lnTo>
                  <a:pt x="4199591" y="0"/>
                </a:lnTo>
                <a:lnTo>
                  <a:pt x="4436281" y="0"/>
                </a:lnTo>
                <a:lnTo>
                  <a:pt x="4618752" y="0"/>
                </a:lnTo>
                <a:lnTo>
                  <a:pt x="6069280" y="0"/>
                </a:lnTo>
                <a:lnTo>
                  <a:pt x="6251751" y="0"/>
                </a:lnTo>
                <a:lnTo>
                  <a:pt x="6488440" y="0"/>
                </a:lnTo>
                <a:lnTo>
                  <a:pt x="6670912" y="0"/>
                </a:lnTo>
                <a:lnTo>
                  <a:pt x="8287571" y="0"/>
                </a:lnTo>
                <a:lnTo>
                  <a:pt x="8470043" y="0"/>
                </a:lnTo>
                <a:lnTo>
                  <a:pt x="10339731" y="0"/>
                </a:lnTo>
                <a:lnTo>
                  <a:pt x="10522202" y="0"/>
                </a:lnTo>
                <a:lnTo>
                  <a:pt x="10522202" y="432000"/>
                </a:lnTo>
                <a:lnTo>
                  <a:pt x="10339731" y="432000"/>
                </a:lnTo>
                <a:lnTo>
                  <a:pt x="8470043" y="432000"/>
                </a:lnTo>
                <a:lnTo>
                  <a:pt x="8287571" y="432000"/>
                </a:lnTo>
                <a:lnTo>
                  <a:pt x="6505083" y="432000"/>
                </a:lnTo>
                <a:lnTo>
                  <a:pt x="6322611" y="432000"/>
                </a:lnTo>
                <a:lnTo>
                  <a:pt x="6251751" y="432000"/>
                </a:lnTo>
                <a:lnTo>
                  <a:pt x="6069280" y="432000"/>
                </a:lnTo>
                <a:lnTo>
                  <a:pt x="4452923" y="432000"/>
                </a:lnTo>
                <a:lnTo>
                  <a:pt x="4270451" y="432000"/>
                </a:lnTo>
                <a:lnTo>
                  <a:pt x="4199591" y="432000"/>
                </a:lnTo>
                <a:lnTo>
                  <a:pt x="4017119" y="432000"/>
                </a:lnTo>
                <a:lnTo>
                  <a:pt x="2234632" y="432000"/>
                </a:lnTo>
                <a:lnTo>
                  <a:pt x="2052160" y="432000"/>
                </a:lnTo>
                <a:lnTo>
                  <a:pt x="182472" y="432000"/>
                </a:lnTo>
                <a:lnTo>
                  <a:pt x="0" y="43200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9" name="Content Placeholder 2">
            <a:extLst>
              <a:ext uri="{FF2B5EF4-FFF2-40B4-BE49-F238E27FC236}">
                <a16:creationId xmlns:a16="http://schemas.microsoft.com/office/drawing/2014/main" id="{FD262ADF-3A52-7ABD-33BB-FF51B052D0DB}"/>
              </a:ext>
            </a:extLst>
          </p:cNvPr>
          <p:cNvSpPr>
            <a:spLocks noGrp="1"/>
          </p:cNvSpPr>
          <p:nvPr>
            <p:ph idx="14"/>
          </p:nvPr>
        </p:nvSpPr>
        <p:spPr>
          <a:xfrm>
            <a:off x="628649" y="1828800"/>
            <a:ext cx="7886702" cy="2581275"/>
          </a:xfrm>
        </p:spPr>
        <p:txBody>
          <a:bodyPr>
            <a:noAutofit/>
          </a:bodyPr>
          <a:lstStyle>
            <a:lvl1pPr>
              <a:defRPr sz="1350"/>
            </a:lvl1pPr>
            <a:lvl2pPr>
              <a:defRPr sz="1200"/>
            </a:lvl2pPr>
            <a:lvl3pPr>
              <a:defRPr sz="1050"/>
            </a:lvl3pPr>
            <a:lvl4pPr>
              <a:defRPr sz="900"/>
            </a:lvl4pPr>
            <a:lvl5pPr>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itle 1">
            <a:extLst>
              <a:ext uri="{FF2B5EF4-FFF2-40B4-BE49-F238E27FC236}">
                <a16:creationId xmlns:a16="http://schemas.microsoft.com/office/drawing/2014/main" id="{6BF0B8E3-E1C4-2ED3-5277-06DBF4570808}"/>
              </a:ext>
            </a:extLst>
          </p:cNvPr>
          <p:cNvSpPr txBox="1">
            <a:spLocks/>
          </p:cNvSpPr>
          <p:nvPr userDrawn="1"/>
        </p:nvSpPr>
        <p:spPr>
          <a:xfrm>
            <a:off x="623700" y="481761"/>
            <a:ext cx="5742595" cy="5783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dirty="0"/>
              <a:t>Achievements</a:t>
            </a:r>
          </a:p>
        </p:txBody>
      </p:sp>
      <p:sp>
        <p:nvSpPr>
          <p:cNvPr id="27" name="Date Placeholder 3">
            <a:extLst>
              <a:ext uri="{FF2B5EF4-FFF2-40B4-BE49-F238E27FC236}">
                <a16:creationId xmlns:a16="http://schemas.microsoft.com/office/drawing/2014/main" id="{0FA399FB-D1D4-7491-3D2B-0519A4C76D57}"/>
              </a:ext>
            </a:extLst>
          </p:cNvPr>
          <p:cNvSpPr>
            <a:spLocks noGrp="1"/>
          </p:cNvSpPr>
          <p:nvPr>
            <p:ph type="dt" sz="half" idx="2"/>
          </p:nvPr>
        </p:nvSpPr>
        <p:spPr>
          <a:xfrm>
            <a:off x="3048000" y="4767263"/>
            <a:ext cx="1707387"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0E7E1CA-0B85-4029-BD77-370775284303}" type="datetimeFigureOut">
              <a:rPr lang="en-GB" smtClean="0"/>
              <a:t>06/07/2025</a:t>
            </a:fld>
            <a:endParaRPr lang="en-GB"/>
          </a:p>
        </p:txBody>
      </p:sp>
      <p:sp>
        <p:nvSpPr>
          <p:cNvPr id="28" name="Footer Placeholder 4">
            <a:extLst>
              <a:ext uri="{FF2B5EF4-FFF2-40B4-BE49-F238E27FC236}">
                <a16:creationId xmlns:a16="http://schemas.microsoft.com/office/drawing/2014/main" id="{ACF86395-EB95-B935-8226-7FBF6609AD4A}"/>
              </a:ext>
            </a:extLst>
          </p:cNvPr>
          <p:cNvSpPr>
            <a:spLocks noGrp="1"/>
          </p:cNvSpPr>
          <p:nvPr>
            <p:ph type="ftr" sz="quarter" idx="3"/>
          </p:nvPr>
        </p:nvSpPr>
        <p:spPr>
          <a:xfrm>
            <a:off x="4956557"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29" name="Slide Number Placeholder 5">
            <a:extLst>
              <a:ext uri="{FF2B5EF4-FFF2-40B4-BE49-F238E27FC236}">
                <a16:creationId xmlns:a16="http://schemas.microsoft.com/office/drawing/2014/main" id="{1BE85786-7BC7-24EF-2434-644F74A4C83A}"/>
              </a:ext>
            </a:extLst>
          </p:cNvPr>
          <p:cNvSpPr>
            <a:spLocks noGrp="1"/>
          </p:cNvSpPr>
          <p:nvPr>
            <p:ph type="sldNum" sz="quarter" idx="4"/>
          </p:nvPr>
        </p:nvSpPr>
        <p:spPr>
          <a:xfrm>
            <a:off x="8243825" y="4767263"/>
            <a:ext cx="639827"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8B622F5-0015-455B-B26F-CD5FED884B59}" type="slidenum">
              <a:rPr lang="en-GB" smtClean="0"/>
              <a:t>‹#›</a:t>
            </a:fld>
            <a:endParaRPr lang="en-GB"/>
          </a:p>
        </p:txBody>
      </p:sp>
      <p:sp>
        <p:nvSpPr>
          <p:cNvPr id="42" name="Free-form: Shape 41">
            <a:extLst>
              <a:ext uri="{FF2B5EF4-FFF2-40B4-BE49-F238E27FC236}">
                <a16:creationId xmlns:a16="http://schemas.microsoft.com/office/drawing/2014/main" id="{AC746059-B1FD-43C3-1997-9F7BA6E2064E}"/>
              </a:ext>
            </a:extLst>
          </p:cNvPr>
          <p:cNvSpPr>
            <a:spLocks noChangeAspect="1"/>
          </p:cNvSpPr>
          <p:nvPr userDrawn="1"/>
        </p:nvSpPr>
        <p:spPr>
          <a:xfrm>
            <a:off x="623698" y="1437754"/>
            <a:ext cx="1382147" cy="324000"/>
          </a:xfrm>
          <a:custGeom>
            <a:avLst/>
            <a:gdLst>
              <a:gd name="connsiteX0" fmla="*/ 1799397 w 1842862"/>
              <a:gd name="connsiteY0" fmla="*/ 0 h 432000"/>
              <a:gd name="connsiteX1" fmla="*/ 1842862 w 1842862"/>
              <a:gd name="connsiteY1" fmla="*/ 0 h 432000"/>
              <a:gd name="connsiteX2" fmla="*/ 1677032 w 1842862"/>
              <a:gd name="connsiteY2" fmla="*/ 432000 h 432000"/>
              <a:gd name="connsiteX3" fmla="*/ 1633568 w 1842862"/>
              <a:gd name="connsiteY3" fmla="*/ 432000 h 432000"/>
              <a:gd name="connsiteX4" fmla="*/ 1672932 w 1842862"/>
              <a:gd name="connsiteY4" fmla="*/ 0 h 432000"/>
              <a:gd name="connsiteX5" fmla="*/ 1721932 w 1842862"/>
              <a:gd name="connsiteY5" fmla="*/ 0 h 432000"/>
              <a:gd name="connsiteX6" fmla="*/ 1556103 w 1842862"/>
              <a:gd name="connsiteY6" fmla="*/ 432000 h 432000"/>
              <a:gd name="connsiteX7" fmla="*/ 1507103 w 1842862"/>
              <a:gd name="connsiteY7" fmla="*/ 432000 h 432000"/>
              <a:gd name="connsiteX8" fmla="*/ 1546469 w 1842862"/>
              <a:gd name="connsiteY8" fmla="*/ 0 h 432000"/>
              <a:gd name="connsiteX9" fmla="*/ 1601000 w 1842862"/>
              <a:gd name="connsiteY9" fmla="*/ 0 h 432000"/>
              <a:gd name="connsiteX10" fmla="*/ 1435172 w 1842862"/>
              <a:gd name="connsiteY10" fmla="*/ 432000 h 432000"/>
              <a:gd name="connsiteX11" fmla="*/ 1380640 w 1842862"/>
              <a:gd name="connsiteY11" fmla="*/ 432000 h 432000"/>
              <a:gd name="connsiteX12" fmla="*/ 1420006 w 1842862"/>
              <a:gd name="connsiteY12" fmla="*/ 0 h 432000"/>
              <a:gd name="connsiteX13" fmla="*/ 1480070 w 1842862"/>
              <a:gd name="connsiteY13" fmla="*/ 0 h 432000"/>
              <a:gd name="connsiteX14" fmla="*/ 1314241 w 1842862"/>
              <a:gd name="connsiteY14" fmla="*/ 432000 h 432000"/>
              <a:gd name="connsiteX15" fmla="*/ 1254176 w 1842862"/>
              <a:gd name="connsiteY15" fmla="*/ 432000 h 432000"/>
              <a:gd name="connsiteX16" fmla="*/ 1293541 w 1842862"/>
              <a:gd name="connsiteY16" fmla="*/ 0 h 432000"/>
              <a:gd name="connsiteX17" fmla="*/ 1359140 w 1842862"/>
              <a:gd name="connsiteY17" fmla="*/ 0 h 432000"/>
              <a:gd name="connsiteX18" fmla="*/ 1193311 w 1842862"/>
              <a:gd name="connsiteY18" fmla="*/ 432000 h 432000"/>
              <a:gd name="connsiteX19" fmla="*/ 1127712 w 1842862"/>
              <a:gd name="connsiteY19" fmla="*/ 432000 h 432000"/>
              <a:gd name="connsiteX20" fmla="*/ 1167078 w 1842862"/>
              <a:gd name="connsiteY20" fmla="*/ 0 h 432000"/>
              <a:gd name="connsiteX21" fmla="*/ 1238209 w 1842862"/>
              <a:gd name="connsiteY21" fmla="*/ 0 h 432000"/>
              <a:gd name="connsiteX22" fmla="*/ 1072380 w 1842862"/>
              <a:gd name="connsiteY22" fmla="*/ 432000 h 432000"/>
              <a:gd name="connsiteX23" fmla="*/ 1001249 w 1842862"/>
              <a:gd name="connsiteY23" fmla="*/ 432000 h 432000"/>
              <a:gd name="connsiteX24" fmla="*/ 1040614 w 1842862"/>
              <a:gd name="connsiteY24" fmla="*/ 0 h 432000"/>
              <a:gd name="connsiteX25" fmla="*/ 1117278 w 1842862"/>
              <a:gd name="connsiteY25" fmla="*/ 0 h 432000"/>
              <a:gd name="connsiteX26" fmla="*/ 951449 w 1842862"/>
              <a:gd name="connsiteY26" fmla="*/ 432000 h 432000"/>
              <a:gd name="connsiteX27" fmla="*/ 874784 w 1842862"/>
              <a:gd name="connsiteY27" fmla="*/ 432000 h 432000"/>
              <a:gd name="connsiteX28" fmla="*/ 914150 w 1842862"/>
              <a:gd name="connsiteY28" fmla="*/ 0 h 432000"/>
              <a:gd name="connsiteX29" fmla="*/ 996348 w 1842862"/>
              <a:gd name="connsiteY29" fmla="*/ 0 h 432000"/>
              <a:gd name="connsiteX30" fmla="*/ 830519 w 1842862"/>
              <a:gd name="connsiteY30" fmla="*/ 432000 h 432000"/>
              <a:gd name="connsiteX31" fmla="*/ 748321 w 1842862"/>
              <a:gd name="connsiteY31" fmla="*/ 432000 h 432000"/>
              <a:gd name="connsiteX32" fmla="*/ 787687 w 1842862"/>
              <a:gd name="connsiteY32" fmla="*/ 0 h 432000"/>
              <a:gd name="connsiteX33" fmla="*/ 875418 w 1842862"/>
              <a:gd name="connsiteY33" fmla="*/ 0 h 432000"/>
              <a:gd name="connsiteX34" fmla="*/ 709588 w 1842862"/>
              <a:gd name="connsiteY34" fmla="*/ 432000 h 432000"/>
              <a:gd name="connsiteX35" fmla="*/ 621857 w 1842862"/>
              <a:gd name="connsiteY35" fmla="*/ 432000 h 432000"/>
              <a:gd name="connsiteX36" fmla="*/ 661223 w 1842862"/>
              <a:gd name="connsiteY36" fmla="*/ 0 h 432000"/>
              <a:gd name="connsiteX37" fmla="*/ 754487 w 1842862"/>
              <a:gd name="connsiteY37" fmla="*/ 0 h 432000"/>
              <a:gd name="connsiteX38" fmla="*/ 588658 w 1842862"/>
              <a:gd name="connsiteY38" fmla="*/ 432000 h 432000"/>
              <a:gd name="connsiteX39" fmla="*/ 495394 w 1842862"/>
              <a:gd name="connsiteY39" fmla="*/ 432000 h 432000"/>
              <a:gd name="connsiteX40" fmla="*/ 534759 w 1842862"/>
              <a:gd name="connsiteY40" fmla="*/ 0 h 432000"/>
              <a:gd name="connsiteX41" fmla="*/ 633556 w 1842862"/>
              <a:gd name="connsiteY41" fmla="*/ 0 h 432000"/>
              <a:gd name="connsiteX42" fmla="*/ 467727 w 1842862"/>
              <a:gd name="connsiteY42" fmla="*/ 432000 h 432000"/>
              <a:gd name="connsiteX43" fmla="*/ 368930 w 1842862"/>
              <a:gd name="connsiteY43" fmla="*/ 432000 h 432000"/>
              <a:gd name="connsiteX44" fmla="*/ 408296 w 1842862"/>
              <a:gd name="connsiteY44" fmla="*/ 0 h 432000"/>
              <a:gd name="connsiteX45" fmla="*/ 512626 w 1842862"/>
              <a:gd name="connsiteY45" fmla="*/ 0 h 432000"/>
              <a:gd name="connsiteX46" fmla="*/ 346797 w 1842862"/>
              <a:gd name="connsiteY46" fmla="*/ 432000 h 432000"/>
              <a:gd name="connsiteX47" fmla="*/ 242467 w 1842862"/>
              <a:gd name="connsiteY47" fmla="*/ 432000 h 432000"/>
              <a:gd name="connsiteX48" fmla="*/ 281831 w 1842862"/>
              <a:gd name="connsiteY48" fmla="*/ 0 h 432000"/>
              <a:gd name="connsiteX49" fmla="*/ 348301 w 1842862"/>
              <a:gd name="connsiteY49" fmla="*/ 0 h 432000"/>
              <a:gd name="connsiteX50" fmla="*/ 391696 w 1842862"/>
              <a:gd name="connsiteY50" fmla="*/ 0 h 432000"/>
              <a:gd name="connsiteX51" fmla="*/ 225867 w 1842862"/>
              <a:gd name="connsiteY51" fmla="*/ 432000 h 432000"/>
              <a:gd name="connsiteX52" fmla="*/ 182472 w 1842862"/>
              <a:gd name="connsiteY52" fmla="*/ 432000 h 432000"/>
              <a:gd name="connsiteX53" fmla="*/ 116002 w 1842862"/>
              <a:gd name="connsiteY53" fmla="*/ 432000 h 432000"/>
              <a:gd name="connsiteX54" fmla="*/ 165829 w 1842862"/>
              <a:gd name="connsiteY54" fmla="*/ 0 h 432000"/>
              <a:gd name="connsiteX55" fmla="*/ 270764 w 1842862"/>
              <a:gd name="connsiteY55" fmla="*/ 0 h 432000"/>
              <a:gd name="connsiteX56" fmla="*/ 104935 w 1842862"/>
              <a:gd name="connsiteY56" fmla="*/ 432000 h 432000"/>
              <a:gd name="connsiteX57" fmla="*/ 0 w 1842862"/>
              <a:gd name="connsiteY57" fmla="*/ 43200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42862" h="432000">
                <a:moveTo>
                  <a:pt x="1799397" y="0"/>
                </a:moveTo>
                <a:lnTo>
                  <a:pt x="1842862" y="0"/>
                </a:lnTo>
                <a:lnTo>
                  <a:pt x="1677032" y="432000"/>
                </a:lnTo>
                <a:lnTo>
                  <a:pt x="1633568" y="432000"/>
                </a:lnTo>
                <a:close/>
                <a:moveTo>
                  <a:pt x="1672932" y="0"/>
                </a:moveTo>
                <a:lnTo>
                  <a:pt x="1721932" y="0"/>
                </a:lnTo>
                <a:lnTo>
                  <a:pt x="1556103" y="432000"/>
                </a:lnTo>
                <a:lnTo>
                  <a:pt x="1507103" y="432000"/>
                </a:lnTo>
                <a:close/>
                <a:moveTo>
                  <a:pt x="1546469" y="0"/>
                </a:moveTo>
                <a:lnTo>
                  <a:pt x="1601000" y="0"/>
                </a:lnTo>
                <a:lnTo>
                  <a:pt x="1435172" y="432000"/>
                </a:lnTo>
                <a:lnTo>
                  <a:pt x="1380640" y="432000"/>
                </a:lnTo>
                <a:close/>
                <a:moveTo>
                  <a:pt x="1420006" y="0"/>
                </a:moveTo>
                <a:lnTo>
                  <a:pt x="1480070" y="0"/>
                </a:lnTo>
                <a:lnTo>
                  <a:pt x="1314241" y="432000"/>
                </a:lnTo>
                <a:lnTo>
                  <a:pt x="1254176" y="432000"/>
                </a:lnTo>
                <a:close/>
                <a:moveTo>
                  <a:pt x="1293541" y="0"/>
                </a:moveTo>
                <a:lnTo>
                  <a:pt x="1359140" y="0"/>
                </a:lnTo>
                <a:lnTo>
                  <a:pt x="1193311" y="432000"/>
                </a:lnTo>
                <a:lnTo>
                  <a:pt x="1127712" y="432000"/>
                </a:lnTo>
                <a:close/>
                <a:moveTo>
                  <a:pt x="1167078" y="0"/>
                </a:moveTo>
                <a:lnTo>
                  <a:pt x="1238209" y="0"/>
                </a:lnTo>
                <a:lnTo>
                  <a:pt x="1072380" y="432000"/>
                </a:lnTo>
                <a:lnTo>
                  <a:pt x="1001249" y="432000"/>
                </a:lnTo>
                <a:close/>
                <a:moveTo>
                  <a:pt x="1040614" y="0"/>
                </a:moveTo>
                <a:lnTo>
                  <a:pt x="1117278" y="0"/>
                </a:lnTo>
                <a:lnTo>
                  <a:pt x="951449" y="432000"/>
                </a:lnTo>
                <a:lnTo>
                  <a:pt x="874784" y="432000"/>
                </a:lnTo>
                <a:close/>
                <a:moveTo>
                  <a:pt x="914150" y="0"/>
                </a:moveTo>
                <a:lnTo>
                  <a:pt x="996348" y="0"/>
                </a:lnTo>
                <a:lnTo>
                  <a:pt x="830519" y="432000"/>
                </a:lnTo>
                <a:lnTo>
                  <a:pt x="748321" y="432000"/>
                </a:lnTo>
                <a:close/>
                <a:moveTo>
                  <a:pt x="787687" y="0"/>
                </a:moveTo>
                <a:lnTo>
                  <a:pt x="875418" y="0"/>
                </a:lnTo>
                <a:lnTo>
                  <a:pt x="709588" y="432000"/>
                </a:lnTo>
                <a:lnTo>
                  <a:pt x="621857" y="432000"/>
                </a:lnTo>
                <a:close/>
                <a:moveTo>
                  <a:pt x="661223" y="0"/>
                </a:moveTo>
                <a:lnTo>
                  <a:pt x="754487" y="0"/>
                </a:lnTo>
                <a:lnTo>
                  <a:pt x="588658" y="432000"/>
                </a:lnTo>
                <a:lnTo>
                  <a:pt x="495394" y="432000"/>
                </a:lnTo>
                <a:close/>
                <a:moveTo>
                  <a:pt x="534759" y="0"/>
                </a:moveTo>
                <a:lnTo>
                  <a:pt x="633556" y="0"/>
                </a:lnTo>
                <a:lnTo>
                  <a:pt x="467727" y="432000"/>
                </a:lnTo>
                <a:lnTo>
                  <a:pt x="368930" y="432000"/>
                </a:lnTo>
                <a:close/>
                <a:moveTo>
                  <a:pt x="408296" y="0"/>
                </a:moveTo>
                <a:lnTo>
                  <a:pt x="512626" y="0"/>
                </a:lnTo>
                <a:lnTo>
                  <a:pt x="346797" y="432000"/>
                </a:lnTo>
                <a:lnTo>
                  <a:pt x="242467" y="432000"/>
                </a:lnTo>
                <a:close/>
                <a:moveTo>
                  <a:pt x="281831" y="0"/>
                </a:moveTo>
                <a:lnTo>
                  <a:pt x="348301" y="0"/>
                </a:lnTo>
                <a:lnTo>
                  <a:pt x="391696" y="0"/>
                </a:lnTo>
                <a:lnTo>
                  <a:pt x="225867" y="432000"/>
                </a:lnTo>
                <a:lnTo>
                  <a:pt x="182472" y="432000"/>
                </a:lnTo>
                <a:lnTo>
                  <a:pt x="116002" y="432000"/>
                </a:lnTo>
                <a:close/>
                <a:moveTo>
                  <a:pt x="165829" y="0"/>
                </a:moveTo>
                <a:lnTo>
                  <a:pt x="270764" y="0"/>
                </a:lnTo>
                <a:lnTo>
                  <a:pt x="104935" y="432000"/>
                </a:lnTo>
                <a:lnTo>
                  <a:pt x="0" y="43200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7" name="Content Placeholder 2">
            <a:extLst>
              <a:ext uri="{FF2B5EF4-FFF2-40B4-BE49-F238E27FC236}">
                <a16:creationId xmlns:a16="http://schemas.microsoft.com/office/drawing/2014/main" id="{A217216D-5467-CAA9-136A-A0112E565915}"/>
              </a:ext>
            </a:extLst>
          </p:cNvPr>
          <p:cNvSpPr>
            <a:spLocks noGrp="1"/>
          </p:cNvSpPr>
          <p:nvPr>
            <p:ph idx="15" hasCustomPrompt="1"/>
          </p:nvPr>
        </p:nvSpPr>
        <p:spPr>
          <a:xfrm>
            <a:off x="851836" y="1437753"/>
            <a:ext cx="7663515" cy="324000"/>
          </a:xfrm>
          <a:noFill/>
        </p:spPr>
        <p:txBody>
          <a:bodyPr anchor="ctr">
            <a:noAutofit/>
          </a:bodyPr>
          <a:lstStyle>
            <a:lvl1pPr marL="0" indent="0">
              <a:buNone/>
              <a:defRPr sz="1350">
                <a:solidFill>
                  <a:schemeClr val="bg1"/>
                </a:solidFill>
              </a:defRPr>
            </a:lvl1pPr>
            <a:lvl2pPr>
              <a:defRPr sz="1200"/>
            </a:lvl2pPr>
            <a:lvl3pPr>
              <a:defRPr sz="1050"/>
            </a:lvl3pPr>
            <a:lvl4pPr>
              <a:defRPr sz="900"/>
            </a:lvl4pPr>
            <a:lvl5pPr>
              <a:defRPr sz="900"/>
            </a:lvl5pPr>
          </a:lstStyle>
          <a:p>
            <a:pPr lvl="0"/>
            <a:r>
              <a:rPr lang="en-GB"/>
              <a:t>Objective/Milestone Title</a:t>
            </a:r>
          </a:p>
        </p:txBody>
      </p:sp>
    </p:spTree>
    <p:extLst>
      <p:ext uri="{BB962C8B-B14F-4D97-AF65-F5344CB8AC3E}">
        <p14:creationId xmlns:p14="http://schemas.microsoft.com/office/powerpoint/2010/main" val="500890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nal Deliverabl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4EF6FD9-EE46-20CE-F5D0-17A11468C5A4}"/>
              </a:ext>
            </a:extLst>
          </p:cNvPr>
          <p:cNvSpPr>
            <a:spLocks noChangeAspect="1"/>
          </p:cNvSpPr>
          <p:nvPr userDrawn="1"/>
        </p:nvSpPr>
        <p:spPr>
          <a:xfrm>
            <a:off x="623698" y="1437753"/>
            <a:ext cx="7891652" cy="324000"/>
          </a:xfrm>
          <a:custGeom>
            <a:avLst/>
            <a:gdLst>
              <a:gd name="connsiteX0" fmla="*/ 165829 w 10522202"/>
              <a:gd name="connsiteY0" fmla="*/ 0 h 432000"/>
              <a:gd name="connsiteX1" fmla="*/ 348301 w 10522202"/>
              <a:gd name="connsiteY1" fmla="*/ 0 h 432000"/>
              <a:gd name="connsiteX2" fmla="*/ 2217989 w 10522202"/>
              <a:gd name="connsiteY2" fmla="*/ 0 h 432000"/>
              <a:gd name="connsiteX3" fmla="*/ 2400461 w 10522202"/>
              <a:gd name="connsiteY3" fmla="*/ 0 h 432000"/>
              <a:gd name="connsiteX4" fmla="*/ 4017119 w 10522202"/>
              <a:gd name="connsiteY4" fmla="*/ 0 h 432000"/>
              <a:gd name="connsiteX5" fmla="*/ 4199591 w 10522202"/>
              <a:gd name="connsiteY5" fmla="*/ 0 h 432000"/>
              <a:gd name="connsiteX6" fmla="*/ 4436281 w 10522202"/>
              <a:gd name="connsiteY6" fmla="*/ 0 h 432000"/>
              <a:gd name="connsiteX7" fmla="*/ 4618752 w 10522202"/>
              <a:gd name="connsiteY7" fmla="*/ 0 h 432000"/>
              <a:gd name="connsiteX8" fmla="*/ 6069280 w 10522202"/>
              <a:gd name="connsiteY8" fmla="*/ 0 h 432000"/>
              <a:gd name="connsiteX9" fmla="*/ 6251751 w 10522202"/>
              <a:gd name="connsiteY9" fmla="*/ 0 h 432000"/>
              <a:gd name="connsiteX10" fmla="*/ 6488440 w 10522202"/>
              <a:gd name="connsiteY10" fmla="*/ 0 h 432000"/>
              <a:gd name="connsiteX11" fmla="*/ 6670912 w 10522202"/>
              <a:gd name="connsiteY11" fmla="*/ 0 h 432000"/>
              <a:gd name="connsiteX12" fmla="*/ 8287571 w 10522202"/>
              <a:gd name="connsiteY12" fmla="*/ 0 h 432000"/>
              <a:gd name="connsiteX13" fmla="*/ 8470043 w 10522202"/>
              <a:gd name="connsiteY13" fmla="*/ 0 h 432000"/>
              <a:gd name="connsiteX14" fmla="*/ 10339731 w 10522202"/>
              <a:gd name="connsiteY14" fmla="*/ 0 h 432000"/>
              <a:gd name="connsiteX15" fmla="*/ 10522202 w 10522202"/>
              <a:gd name="connsiteY15" fmla="*/ 0 h 432000"/>
              <a:gd name="connsiteX16" fmla="*/ 10522202 w 10522202"/>
              <a:gd name="connsiteY16" fmla="*/ 432000 h 432000"/>
              <a:gd name="connsiteX17" fmla="*/ 10339731 w 10522202"/>
              <a:gd name="connsiteY17" fmla="*/ 432000 h 432000"/>
              <a:gd name="connsiteX18" fmla="*/ 8470043 w 10522202"/>
              <a:gd name="connsiteY18" fmla="*/ 432000 h 432000"/>
              <a:gd name="connsiteX19" fmla="*/ 8287571 w 10522202"/>
              <a:gd name="connsiteY19" fmla="*/ 432000 h 432000"/>
              <a:gd name="connsiteX20" fmla="*/ 6505083 w 10522202"/>
              <a:gd name="connsiteY20" fmla="*/ 432000 h 432000"/>
              <a:gd name="connsiteX21" fmla="*/ 6322611 w 10522202"/>
              <a:gd name="connsiteY21" fmla="*/ 432000 h 432000"/>
              <a:gd name="connsiteX22" fmla="*/ 6251751 w 10522202"/>
              <a:gd name="connsiteY22" fmla="*/ 432000 h 432000"/>
              <a:gd name="connsiteX23" fmla="*/ 6069280 w 10522202"/>
              <a:gd name="connsiteY23" fmla="*/ 432000 h 432000"/>
              <a:gd name="connsiteX24" fmla="*/ 4452923 w 10522202"/>
              <a:gd name="connsiteY24" fmla="*/ 432000 h 432000"/>
              <a:gd name="connsiteX25" fmla="*/ 4270451 w 10522202"/>
              <a:gd name="connsiteY25" fmla="*/ 432000 h 432000"/>
              <a:gd name="connsiteX26" fmla="*/ 4199591 w 10522202"/>
              <a:gd name="connsiteY26" fmla="*/ 432000 h 432000"/>
              <a:gd name="connsiteX27" fmla="*/ 4017119 w 10522202"/>
              <a:gd name="connsiteY27" fmla="*/ 432000 h 432000"/>
              <a:gd name="connsiteX28" fmla="*/ 2234632 w 10522202"/>
              <a:gd name="connsiteY28" fmla="*/ 432000 h 432000"/>
              <a:gd name="connsiteX29" fmla="*/ 2052160 w 10522202"/>
              <a:gd name="connsiteY29" fmla="*/ 432000 h 432000"/>
              <a:gd name="connsiteX30" fmla="*/ 182472 w 10522202"/>
              <a:gd name="connsiteY30" fmla="*/ 432000 h 432000"/>
              <a:gd name="connsiteX31" fmla="*/ 0 w 10522202"/>
              <a:gd name="connsiteY31" fmla="*/ 43200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522202" h="432000">
                <a:moveTo>
                  <a:pt x="165829" y="0"/>
                </a:moveTo>
                <a:lnTo>
                  <a:pt x="348301" y="0"/>
                </a:lnTo>
                <a:lnTo>
                  <a:pt x="2217989" y="0"/>
                </a:lnTo>
                <a:lnTo>
                  <a:pt x="2400461" y="0"/>
                </a:lnTo>
                <a:lnTo>
                  <a:pt x="4017119" y="0"/>
                </a:lnTo>
                <a:lnTo>
                  <a:pt x="4199591" y="0"/>
                </a:lnTo>
                <a:lnTo>
                  <a:pt x="4436281" y="0"/>
                </a:lnTo>
                <a:lnTo>
                  <a:pt x="4618752" y="0"/>
                </a:lnTo>
                <a:lnTo>
                  <a:pt x="6069280" y="0"/>
                </a:lnTo>
                <a:lnTo>
                  <a:pt x="6251751" y="0"/>
                </a:lnTo>
                <a:lnTo>
                  <a:pt x="6488440" y="0"/>
                </a:lnTo>
                <a:lnTo>
                  <a:pt x="6670912" y="0"/>
                </a:lnTo>
                <a:lnTo>
                  <a:pt x="8287571" y="0"/>
                </a:lnTo>
                <a:lnTo>
                  <a:pt x="8470043" y="0"/>
                </a:lnTo>
                <a:lnTo>
                  <a:pt x="10339731" y="0"/>
                </a:lnTo>
                <a:lnTo>
                  <a:pt x="10522202" y="0"/>
                </a:lnTo>
                <a:lnTo>
                  <a:pt x="10522202" y="432000"/>
                </a:lnTo>
                <a:lnTo>
                  <a:pt x="10339731" y="432000"/>
                </a:lnTo>
                <a:lnTo>
                  <a:pt x="8470043" y="432000"/>
                </a:lnTo>
                <a:lnTo>
                  <a:pt x="8287571" y="432000"/>
                </a:lnTo>
                <a:lnTo>
                  <a:pt x="6505083" y="432000"/>
                </a:lnTo>
                <a:lnTo>
                  <a:pt x="6322611" y="432000"/>
                </a:lnTo>
                <a:lnTo>
                  <a:pt x="6251751" y="432000"/>
                </a:lnTo>
                <a:lnTo>
                  <a:pt x="6069280" y="432000"/>
                </a:lnTo>
                <a:lnTo>
                  <a:pt x="4452923" y="432000"/>
                </a:lnTo>
                <a:lnTo>
                  <a:pt x="4270451" y="432000"/>
                </a:lnTo>
                <a:lnTo>
                  <a:pt x="4199591" y="432000"/>
                </a:lnTo>
                <a:lnTo>
                  <a:pt x="4017119" y="432000"/>
                </a:lnTo>
                <a:lnTo>
                  <a:pt x="2234632" y="432000"/>
                </a:lnTo>
                <a:lnTo>
                  <a:pt x="2052160" y="432000"/>
                </a:lnTo>
                <a:lnTo>
                  <a:pt x="182472" y="432000"/>
                </a:lnTo>
                <a:lnTo>
                  <a:pt x="0" y="43200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7" name="Content Placeholder 2">
            <a:extLst>
              <a:ext uri="{FF2B5EF4-FFF2-40B4-BE49-F238E27FC236}">
                <a16:creationId xmlns:a16="http://schemas.microsoft.com/office/drawing/2014/main" id="{C38F9B3B-2327-911F-C88D-0CD2F72E4533}"/>
              </a:ext>
            </a:extLst>
          </p:cNvPr>
          <p:cNvSpPr>
            <a:spLocks noGrp="1"/>
          </p:cNvSpPr>
          <p:nvPr>
            <p:ph idx="14"/>
          </p:nvPr>
        </p:nvSpPr>
        <p:spPr>
          <a:xfrm>
            <a:off x="628649" y="1828800"/>
            <a:ext cx="7886702" cy="2581275"/>
          </a:xfrm>
        </p:spPr>
        <p:txBody>
          <a:bodyPr>
            <a:noAutofit/>
          </a:bodyPr>
          <a:lstStyle>
            <a:lvl1pPr>
              <a:defRPr sz="1350"/>
            </a:lvl1pPr>
            <a:lvl2pPr>
              <a:defRPr sz="1200"/>
            </a:lvl2pPr>
            <a:lvl3pPr>
              <a:defRPr sz="1050"/>
            </a:lvl3pPr>
            <a:lvl4pPr>
              <a:defRPr sz="900"/>
            </a:lvl4pPr>
            <a:lvl5pPr>
              <a:defRPr sz="9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itle 1">
            <a:extLst>
              <a:ext uri="{FF2B5EF4-FFF2-40B4-BE49-F238E27FC236}">
                <a16:creationId xmlns:a16="http://schemas.microsoft.com/office/drawing/2014/main" id="{6F2052D7-E7A2-AB82-C06E-4A14693F4C00}"/>
              </a:ext>
            </a:extLst>
          </p:cNvPr>
          <p:cNvSpPr txBox="1">
            <a:spLocks/>
          </p:cNvSpPr>
          <p:nvPr userDrawn="1"/>
        </p:nvSpPr>
        <p:spPr>
          <a:xfrm>
            <a:off x="623700" y="481761"/>
            <a:ext cx="5742595" cy="5783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dirty="0"/>
              <a:t>Final Deliverable</a:t>
            </a:r>
          </a:p>
        </p:txBody>
      </p:sp>
      <p:sp>
        <p:nvSpPr>
          <p:cNvPr id="10" name="Date Placeholder 3">
            <a:extLst>
              <a:ext uri="{FF2B5EF4-FFF2-40B4-BE49-F238E27FC236}">
                <a16:creationId xmlns:a16="http://schemas.microsoft.com/office/drawing/2014/main" id="{CE7D0BE9-53AB-524F-D949-9707DBFA1231}"/>
              </a:ext>
            </a:extLst>
          </p:cNvPr>
          <p:cNvSpPr>
            <a:spLocks noGrp="1"/>
          </p:cNvSpPr>
          <p:nvPr>
            <p:ph type="dt" sz="half" idx="2"/>
          </p:nvPr>
        </p:nvSpPr>
        <p:spPr>
          <a:xfrm>
            <a:off x="3048000" y="4767263"/>
            <a:ext cx="1707387"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0E7E1CA-0B85-4029-BD77-370775284303}" type="datetimeFigureOut">
              <a:rPr lang="en-GB" smtClean="0"/>
              <a:t>06/07/2025</a:t>
            </a:fld>
            <a:endParaRPr lang="en-GB"/>
          </a:p>
        </p:txBody>
      </p:sp>
      <p:sp>
        <p:nvSpPr>
          <p:cNvPr id="11" name="Footer Placeholder 4">
            <a:extLst>
              <a:ext uri="{FF2B5EF4-FFF2-40B4-BE49-F238E27FC236}">
                <a16:creationId xmlns:a16="http://schemas.microsoft.com/office/drawing/2014/main" id="{351E38A8-6E5B-9E75-239D-6F27C9EEE279}"/>
              </a:ext>
            </a:extLst>
          </p:cNvPr>
          <p:cNvSpPr>
            <a:spLocks noGrp="1"/>
          </p:cNvSpPr>
          <p:nvPr>
            <p:ph type="ftr" sz="quarter" idx="3"/>
          </p:nvPr>
        </p:nvSpPr>
        <p:spPr>
          <a:xfrm>
            <a:off x="4956557"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12" name="Slide Number Placeholder 5">
            <a:extLst>
              <a:ext uri="{FF2B5EF4-FFF2-40B4-BE49-F238E27FC236}">
                <a16:creationId xmlns:a16="http://schemas.microsoft.com/office/drawing/2014/main" id="{252AC940-3CB0-8413-8477-9ADE370D2AF6}"/>
              </a:ext>
            </a:extLst>
          </p:cNvPr>
          <p:cNvSpPr>
            <a:spLocks noGrp="1"/>
          </p:cNvSpPr>
          <p:nvPr>
            <p:ph type="sldNum" sz="quarter" idx="4"/>
          </p:nvPr>
        </p:nvSpPr>
        <p:spPr>
          <a:xfrm>
            <a:off x="8243825" y="4767263"/>
            <a:ext cx="639827"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8B622F5-0015-455B-B26F-CD5FED884B59}" type="slidenum">
              <a:rPr lang="en-GB" smtClean="0"/>
              <a:t>‹#›</a:t>
            </a:fld>
            <a:endParaRPr lang="en-GB"/>
          </a:p>
        </p:txBody>
      </p:sp>
      <p:sp>
        <p:nvSpPr>
          <p:cNvPr id="13" name="Free-form: Shape 12">
            <a:extLst>
              <a:ext uri="{FF2B5EF4-FFF2-40B4-BE49-F238E27FC236}">
                <a16:creationId xmlns:a16="http://schemas.microsoft.com/office/drawing/2014/main" id="{500BD90D-69D1-306A-85E3-9F08FE180E49}"/>
              </a:ext>
            </a:extLst>
          </p:cNvPr>
          <p:cNvSpPr>
            <a:spLocks noChangeAspect="1"/>
          </p:cNvSpPr>
          <p:nvPr userDrawn="1"/>
        </p:nvSpPr>
        <p:spPr>
          <a:xfrm>
            <a:off x="623698" y="1437754"/>
            <a:ext cx="1382147" cy="324000"/>
          </a:xfrm>
          <a:custGeom>
            <a:avLst/>
            <a:gdLst>
              <a:gd name="connsiteX0" fmla="*/ 1799397 w 1842862"/>
              <a:gd name="connsiteY0" fmla="*/ 0 h 432000"/>
              <a:gd name="connsiteX1" fmla="*/ 1842862 w 1842862"/>
              <a:gd name="connsiteY1" fmla="*/ 0 h 432000"/>
              <a:gd name="connsiteX2" fmla="*/ 1677032 w 1842862"/>
              <a:gd name="connsiteY2" fmla="*/ 432000 h 432000"/>
              <a:gd name="connsiteX3" fmla="*/ 1633568 w 1842862"/>
              <a:gd name="connsiteY3" fmla="*/ 432000 h 432000"/>
              <a:gd name="connsiteX4" fmla="*/ 1672932 w 1842862"/>
              <a:gd name="connsiteY4" fmla="*/ 0 h 432000"/>
              <a:gd name="connsiteX5" fmla="*/ 1721932 w 1842862"/>
              <a:gd name="connsiteY5" fmla="*/ 0 h 432000"/>
              <a:gd name="connsiteX6" fmla="*/ 1556103 w 1842862"/>
              <a:gd name="connsiteY6" fmla="*/ 432000 h 432000"/>
              <a:gd name="connsiteX7" fmla="*/ 1507103 w 1842862"/>
              <a:gd name="connsiteY7" fmla="*/ 432000 h 432000"/>
              <a:gd name="connsiteX8" fmla="*/ 1546469 w 1842862"/>
              <a:gd name="connsiteY8" fmla="*/ 0 h 432000"/>
              <a:gd name="connsiteX9" fmla="*/ 1601000 w 1842862"/>
              <a:gd name="connsiteY9" fmla="*/ 0 h 432000"/>
              <a:gd name="connsiteX10" fmla="*/ 1435172 w 1842862"/>
              <a:gd name="connsiteY10" fmla="*/ 432000 h 432000"/>
              <a:gd name="connsiteX11" fmla="*/ 1380640 w 1842862"/>
              <a:gd name="connsiteY11" fmla="*/ 432000 h 432000"/>
              <a:gd name="connsiteX12" fmla="*/ 1420006 w 1842862"/>
              <a:gd name="connsiteY12" fmla="*/ 0 h 432000"/>
              <a:gd name="connsiteX13" fmla="*/ 1480070 w 1842862"/>
              <a:gd name="connsiteY13" fmla="*/ 0 h 432000"/>
              <a:gd name="connsiteX14" fmla="*/ 1314241 w 1842862"/>
              <a:gd name="connsiteY14" fmla="*/ 432000 h 432000"/>
              <a:gd name="connsiteX15" fmla="*/ 1254176 w 1842862"/>
              <a:gd name="connsiteY15" fmla="*/ 432000 h 432000"/>
              <a:gd name="connsiteX16" fmla="*/ 1293541 w 1842862"/>
              <a:gd name="connsiteY16" fmla="*/ 0 h 432000"/>
              <a:gd name="connsiteX17" fmla="*/ 1359140 w 1842862"/>
              <a:gd name="connsiteY17" fmla="*/ 0 h 432000"/>
              <a:gd name="connsiteX18" fmla="*/ 1193311 w 1842862"/>
              <a:gd name="connsiteY18" fmla="*/ 432000 h 432000"/>
              <a:gd name="connsiteX19" fmla="*/ 1127712 w 1842862"/>
              <a:gd name="connsiteY19" fmla="*/ 432000 h 432000"/>
              <a:gd name="connsiteX20" fmla="*/ 1167078 w 1842862"/>
              <a:gd name="connsiteY20" fmla="*/ 0 h 432000"/>
              <a:gd name="connsiteX21" fmla="*/ 1238209 w 1842862"/>
              <a:gd name="connsiteY21" fmla="*/ 0 h 432000"/>
              <a:gd name="connsiteX22" fmla="*/ 1072380 w 1842862"/>
              <a:gd name="connsiteY22" fmla="*/ 432000 h 432000"/>
              <a:gd name="connsiteX23" fmla="*/ 1001249 w 1842862"/>
              <a:gd name="connsiteY23" fmla="*/ 432000 h 432000"/>
              <a:gd name="connsiteX24" fmla="*/ 1040614 w 1842862"/>
              <a:gd name="connsiteY24" fmla="*/ 0 h 432000"/>
              <a:gd name="connsiteX25" fmla="*/ 1117278 w 1842862"/>
              <a:gd name="connsiteY25" fmla="*/ 0 h 432000"/>
              <a:gd name="connsiteX26" fmla="*/ 951449 w 1842862"/>
              <a:gd name="connsiteY26" fmla="*/ 432000 h 432000"/>
              <a:gd name="connsiteX27" fmla="*/ 874784 w 1842862"/>
              <a:gd name="connsiteY27" fmla="*/ 432000 h 432000"/>
              <a:gd name="connsiteX28" fmla="*/ 914150 w 1842862"/>
              <a:gd name="connsiteY28" fmla="*/ 0 h 432000"/>
              <a:gd name="connsiteX29" fmla="*/ 996348 w 1842862"/>
              <a:gd name="connsiteY29" fmla="*/ 0 h 432000"/>
              <a:gd name="connsiteX30" fmla="*/ 830519 w 1842862"/>
              <a:gd name="connsiteY30" fmla="*/ 432000 h 432000"/>
              <a:gd name="connsiteX31" fmla="*/ 748321 w 1842862"/>
              <a:gd name="connsiteY31" fmla="*/ 432000 h 432000"/>
              <a:gd name="connsiteX32" fmla="*/ 787687 w 1842862"/>
              <a:gd name="connsiteY32" fmla="*/ 0 h 432000"/>
              <a:gd name="connsiteX33" fmla="*/ 875418 w 1842862"/>
              <a:gd name="connsiteY33" fmla="*/ 0 h 432000"/>
              <a:gd name="connsiteX34" fmla="*/ 709588 w 1842862"/>
              <a:gd name="connsiteY34" fmla="*/ 432000 h 432000"/>
              <a:gd name="connsiteX35" fmla="*/ 621857 w 1842862"/>
              <a:gd name="connsiteY35" fmla="*/ 432000 h 432000"/>
              <a:gd name="connsiteX36" fmla="*/ 661223 w 1842862"/>
              <a:gd name="connsiteY36" fmla="*/ 0 h 432000"/>
              <a:gd name="connsiteX37" fmla="*/ 754487 w 1842862"/>
              <a:gd name="connsiteY37" fmla="*/ 0 h 432000"/>
              <a:gd name="connsiteX38" fmla="*/ 588658 w 1842862"/>
              <a:gd name="connsiteY38" fmla="*/ 432000 h 432000"/>
              <a:gd name="connsiteX39" fmla="*/ 495394 w 1842862"/>
              <a:gd name="connsiteY39" fmla="*/ 432000 h 432000"/>
              <a:gd name="connsiteX40" fmla="*/ 534759 w 1842862"/>
              <a:gd name="connsiteY40" fmla="*/ 0 h 432000"/>
              <a:gd name="connsiteX41" fmla="*/ 633556 w 1842862"/>
              <a:gd name="connsiteY41" fmla="*/ 0 h 432000"/>
              <a:gd name="connsiteX42" fmla="*/ 467727 w 1842862"/>
              <a:gd name="connsiteY42" fmla="*/ 432000 h 432000"/>
              <a:gd name="connsiteX43" fmla="*/ 368930 w 1842862"/>
              <a:gd name="connsiteY43" fmla="*/ 432000 h 432000"/>
              <a:gd name="connsiteX44" fmla="*/ 408296 w 1842862"/>
              <a:gd name="connsiteY44" fmla="*/ 0 h 432000"/>
              <a:gd name="connsiteX45" fmla="*/ 512626 w 1842862"/>
              <a:gd name="connsiteY45" fmla="*/ 0 h 432000"/>
              <a:gd name="connsiteX46" fmla="*/ 346797 w 1842862"/>
              <a:gd name="connsiteY46" fmla="*/ 432000 h 432000"/>
              <a:gd name="connsiteX47" fmla="*/ 242467 w 1842862"/>
              <a:gd name="connsiteY47" fmla="*/ 432000 h 432000"/>
              <a:gd name="connsiteX48" fmla="*/ 281831 w 1842862"/>
              <a:gd name="connsiteY48" fmla="*/ 0 h 432000"/>
              <a:gd name="connsiteX49" fmla="*/ 348301 w 1842862"/>
              <a:gd name="connsiteY49" fmla="*/ 0 h 432000"/>
              <a:gd name="connsiteX50" fmla="*/ 391696 w 1842862"/>
              <a:gd name="connsiteY50" fmla="*/ 0 h 432000"/>
              <a:gd name="connsiteX51" fmla="*/ 225867 w 1842862"/>
              <a:gd name="connsiteY51" fmla="*/ 432000 h 432000"/>
              <a:gd name="connsiteX52" fmla="*/ 182472 w 1842862"/>
              <a:gd name="connsiteY52" fmla="*/ 432000 h 432000"/>
              <a:gd name="connsiteX53" fmla="*/ 116002 w 1842862"/>
              <a:gd name="connsiteY53" fmla="*/ 432000 h 432000"/>
              <a:gd name="connsiteX54" fmla="*/ 165829 w 1842862"/>
              <a:gd name="connsiteY54" fmla="*/ 0 h 432000"/>
              <a:gd name="connsiteX55" fmla="*/ 270764 w 1842862"/>
              <a:gd name="connsiteY55" fmla="*/ 0 h 432000"/>
              <a:gd name="connsiteX56" fmla="*/ 104935 w 1842862"/>
              <a:gd name="connsiteY56" fmla="*/ 432000 h 432000"/>
              <a:gd name="connsiteX57" fmla="*/ 0 w 1842862"/>
              <a:gd name="connsiteY57" fmla="*/ 432000 h 4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42862" h="432000">
                <a:moveTo>
                  <a:pt x="1799397" y="0"/>
                </a:moveTo>
                <a:lnTo>
                  <a:pt x="1842862" y="0"/>
                </a:lnTo>
                <a:lnTo>
                  <a:pt x="1677032" y="432000"/>
                </a:lnTo>
                <a:lnTo>
                  <a:pt x="1633568" y="432000"/>
                </a:lnTo>
                <a:close/>
                <a:moveTo>
                  <a:pt x="1672932" y="0"/>
                </a:moveTo>
                <a:lnTo>
                  <a:pt x="1721932" y="0"/>
                </a:lnTo>
                <a:lnTo>
                  <a:pt x="1556103" y="432000"/>
                </a:lnTo>
                <a:lnTo>
                  <a:pt x="1507103" y="432000"/>
                </a:lnTo>
                <a:close/>
                <a:moveTo>
                  <a:pt x="1546469" y="0"/>
                </a:moveTo>
                <a:lnTo>
                  <a:pt x="1601000" y="0"/>
                </a:lnTo>
                <a:lnTo>
                  <a:pt x="1435172" y="432000"/>
                </a:lnTo>
                <a:lnTo>
                  <a:pt x="1380640" y="432000"/>
                </a:lnTo>
                <a:close/>
                <a:moveTo>
                  <a:pt x="1420006" y="0"/>
                </a:moveTo>
                <a:lnTo>
                  <a:pt x="1480070" y="0"/>
                </a:lnTo>
                <a:lnTo>
                  <a:pt x="1314241" y="432000"/>
                </a:lnTo>
                <a:lnTo>
                  <a:pt x="1254176" y="432000"/>
                </a:lnTo>
                <a:close/>
                <a:moveTo>
                  <a:pt x="1293541" y="0"/>
                </a:moveTo>
                <a:lnTo>
                  <a:pt x="1359140" y="0"/>
                </a:lnTo>
                <a:lnTo>
                  <a:pt x="1193311" y="432000"/>
                </a:lnTo>
                <a:lnTo>
                  <a:pt x="1127712" y="432000"/>
                </a:lnTo>
                <a:close/>
                <a:moveTo>
                  <a:pt x="1167078" y="0"/>
                </a:moveTo>
                <a:lnTo>
                  <a:pt x="1238209" y="0"/>
                </a:lnTo>
                <a:lnTo>
                  <a:pt x="1072380" y="432000"/>
                </a:lnTo>
                <a:lnTo>
                  <a:pt x="1001249" y="432000"/>
                </a:lnTo>
                <a:close/>
                <a:moveTo>
                  <a:pt x="1040614" y="0"/>
                </a:moveTo>
                <a:lnTo>
                  <a:pt x="1117278" y="0"/>
                </a:lnTo>
                <a:lnTo>
                  <a:pt x="951449" y="432000"/>
                </a:lnTo>
                <a:lnTo>
                  <a:pt x="874784" y="432000"/>
                </a:lnTo>
                <a:close/>
                <a:moveTo>
                  <a:pt x="914150" y="0"/>
                </a:moveTo>
                <a:lnTo>
                  <a:pt x="996348" y="0"/>
                </a:lnTo>
                <a:lnTo>
                  <a:pt x="830519" y="432000"/>
                </a:lnTo>
                <a:lnTo>
                  <a:pt x="748321" y="432000"/>
                </a:lnTo>
                <a:close/>
                <a:moveTo>
                  <a:pt x="787687" y="0"/>
                </a:moveTo>
                <a:lnTo>
                  <a:pt x="875418" y="0"/>
                </a:lnTo>
                <a:lnTo>
                  <a:pt x="709588" y="432000"/>
                </a:lnTo>
                <a:lnTo>
                  <a:pt x="621857" y="432000"/>
                </a:lnTo>
                <a:close/>
                <a:moveTo>
                  <a:pt x="661223" y="0"/>
                </a:moveTo>
                <a:lnTo>
                  <a:pt x="754487" y="0"/>
                </a:lnTo>
                <a:lnTo>
                  <a:pt x="588658" y="432000"/>
                </a:lnTo>
                <a:lnTo>
                  <a:pt x="495394" y="432000"/>
                </a:lnTo>
                <a:close/>
                <a:moveTo>
                  <a:pt x="534759" y="0"/>
                </a:moveTo>
                <a:lnTo>
                  <a:pt x="633556" y="0"/>
                </a:lnTo>
                <a:lnTo>
                  <a:pt x="467727" y="432000"/>
                </a:lnTo>
                <a:lnTo>
                  <a:pt x="368930" y="432000"/>
                </a:lnTo>
                <a:close/>
                <a:moveTo>
                  <a:pt x="408296" y="0"/>
                </a:moveTo>
                <a:lnTo>
                  <a:pt x="512626" y="0"/>
                </a:lnTo>
                <a:lnTo>
                  <a:pt x="346797" y="432000"/>
                </a:lnTo>
                <a:lnTo>
                  <a:pt x="242467" y="432000"/>
                </a:lnTo>
                <a:close/>
                <a:moveTo>
                  <a:pt x="281831" y="0"/>
                </a:moveTo>
                <a:lnTo>
                  <a:pt x="348301" y="0"/>
                </a:lnTo>
                <a:lnTo>
                  <a:pt x="391696" y="0"/>
                </a:lnTo>
                <a:lnTo>
                  <a:pt x="225867" y="432000"/>
                </a:lnTo>
                <a:lnTo>
                  <a:pt x="182472" y="432000"/>
                </a:lnTo>
                <a:lnTo>
                  <a:pt x="116002" y="432000"/>
                </a:lnTo>
                <a:close/>
                <a:moveTo>
                  <a:pt x="165829" y="0"/>
                </a:moveTo>
                <a:lnTo>
                  <a:pt x="270764" y="0"/>
                </a:lnTo>
                <a:lnTo>
                  <a:pt x="104935" y="432000"/>
                </a:lnTo>
                <a:lnTo>
                  <a:pt x="0" y="43200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4" name="Content Placeholder 2">
            <a:extLst>
              <a:ext uri="{FF2B5EF4-FFF2-40B4-BE49-F238E27FC236}">
                <a16:creationId xmlns:a16="http://schemas.microsoft.com/office/drawing/2014/main" id="{9C3B7EFF-FD8E-9622-7A51-CB24AB39A58A}"/>
              </a:ext>
            </a:extLst>
          </p:cNvPr>
          <p:cNvSpPr>
            <a:spLocks noGrp="1"/>
          </p:cNvSpPr>
          <p:nvPr>
            <p:ph idx="15" hasCustomPrompt="1"/>
          </p:nvPr>
        </p:nvSpPr>
        <p:spPr>
          <a:xfrm>
            <a:off x="851836" y="1437753"/>
            <a:ext cx="7663515" cy="324000"/>
          </a:xfrm>
          <a:noFill/>
        </p:spPr>
        <p:txBody>
          <a:bodyPr anchor="ctr">
            <a:noAutofit/>
          </a:bodyPr>
          <a:lstStyle>
            <a:lvl1pPr marL="0" indent="0">
              <a:buNone/>
              <a:defRPr sz="1350">
                <a:solidFill>
                  <a:schemeClr val="bg1"/>
                </a:solidFill>
              </a:defRPr>
            </a:lvl1pPr>
            <a:lvl2pPr>
              <a:defRPr sz="1200"/>
            </a:lvl2pPr>
            <a:lvl3pPr>
              <a:defRPr sz="1050"/>
            </a:lvl3pPr>
            <a:lvl4pPr>
              <a:defRPr sz="900"/>
            </a:lvl4pPr>
            <a:lvl5pPr>
              <a:defRPr sz="900"/>
            </a:lvl5pPr>
          </a:lstStyle>
          <a:p>
            <a:pPr lvl="0"/>
            <a:r>
              <a:rPr lang="en-GB" dirty="0"/>
              <a:t>Objective/Milestone Title</a:t>
            </a:r>
          </a:p>
        </p:txBody>
      </p:sp>
    </p:spTree>
    <p:extLst>
      <p:ext uri="{BB962C8B-B14F-4D97-AF65-F5344CB8AC3E}">
        <p14:creationId xmlns:p14="http://schemas.microsoft.com/office/powerpoint/2010/main" val="4030233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sts and Schedul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ABE79D0-F189-9185-C4C3-242B7FDCDC61}"/>
              </a:ext>
            </a:extLst>
          </p:cNvPr>
          <p:cNvSpPr>
            <a:spLocks noGrp="1"/>
          </p:cNvSpPr>
          <p:nvPr>
            <p:ph type="dt" sz="half" idx="10"/>
          </p:nvPr>
        </p:nvSpPr>
        <p:spPr/>
        <p:txBody>
          <a:bodyPr/>
          <a:lstStyle/>
          <a:p>
            <a:fld id="{20E7E1CA-0B85-4029-BD77-370775284303}" type="datetimeFigureOut">
              <a:rPr lang="en-GB" smtClean="0"/>
              <a:t>06/07/2025</a:t>
            </a:fld>
            <a:endParaRPr lang="en-GB"/>
          </a:p>
        </p:txBody>
      </p:sp>
      <p:sp>
        <p:nvSpPr>
          <p:cNvPr id="4" name="Footer Placeholder 3">
            <a:extLst>
              <a:ext uri="{FF2B5EF4-FFF2-40B4-BE49-F238E27FC236}">
                <a16:creationId xmlns:a16="http://schemas.microsoft.com/office/drawing/2014/main" id="{81952393-6F07-7D2A-DDE4-B2C46327CB6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87A7F8-8E22-CA0A-BD19-EAB16064A1F2}"/>
              </a:ext>
            </a:extLst>
          </p:cNvPr>
          <p:cNvSpPr>
            <a:spLocks noGrp="1"/>
          </p:cNvSpPr>
          <p:nvPr>
            <p:ph type="sldNum" sz="quarter" idx="12"/>
          </p:nvPr>
        </p:nvSpPr>
        <p:spPr/>
        <p:txBody>
          <a:bodyPr/>
          <a:lstStyle/>
          <a:p>
            <a:fld id="{A8B622F5-0015-455B-B26F-CD5FED884B59}" type="slidenum">
              <a:rPr lang="en-GB" smtClean="0"/>
              <a:t>‹#›</a:t>
            </a:fld>
            <a:endParaRPr lang="en-GB"/>
          </a:p>
        </p:txBody>
      </p:sp>
      <p:sp>
        <p:nvSpPr>
          <p:cNvPr id="6" name="TextBox 5">
            <a:extLst>
              <a:ext uri="{FF2B5EF4-FFF2-40B4-BE49-F238E27FC236}">
                <a16:creationId xmlns:a16="http://schemas.microsoft.com/office/drawing/2014/main" id="{A1746028-9F11-23A6-0C81-A4CC591D394A}"/>
              </a:ext>
            </a:extLst>
          </p:cNvPr>
          <p:cNvSpPr txBox="1"/>
          <p:nvPr userDrawn="1"/>
        </p:nvSpPr>
        <p:spPr>
          <a:xfrm>
            <a:off x="628649" y="959571"/>
            <a:ext cx="7935917"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050" i="1">
                <a:solidFill>
                  <a:srgbClr val="061F57"/>
                </a:solidFill>
                <a:effectLst/>
                <a:latin typeface="+mn-lt"/>
                <a:ea typeface="Arial" panose="020B0604020202020204" pitchFamily="34" charset="0"/>
                <a:cs typeface="Times New Roman" panose="02020603050405020304" pitchFamily="18" charset="0"/>
              </a:rPr>
              <a:t>Summarise how each work package measured against the expected costs and schedule.</a:t>
            </a:r>
          </a:p>
        </p:txBody>
      </p:sp>
      <p:sp>
        <p:nvSpPr>
          <p:cNvPr id="7" name="Title 1">
            <a:extLst>
              <a:ext uri="{FF2B5EF4-FFF2-40B4-BE49-F238E27FC236}">
                <a16:creationId xmlns:a16="http://schemas.microsoft.com/office/drawing/2014/main" id="{8F32B4D4-B373-290E-12A4-FA5E1B5C0A1A}"/>
              </a:ext>
            </a:extLst>
          </p:cNvPr>
          <p:cNvSpPr txBox="1">
            <a:spLocks/>
          </p:cNvSpPr>
          <p:nvPr userDrawn="1"/>
        </p:nvSpPr>
        <p:spPr>
          <a:xfrm>
            <a:off x="623699" y="481761"/>
            <a:ext cx="7940826" cy="57833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a:t>Costs &amp; Schedule</a:t>
            </a:r>
          </a:p>
        </p:txBody>
      </p:sp>
    </p:spTree>
    <p:extLst>
      <p:ext uri="{BB962C8B-B14F-4D97-AF65-F5344CB8AC3E}">
        <p14:creationId xmlns:p14="http://schemas.microsoft.com/office/powerpoint/2010/main" val="4252178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s Orange">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6577434-66B4-9DC7-1F2F-132A3CC0C3A7}"/>
              </a:ext>
            </a:extLst>
          </p:cNvPr>
          <p:cNvSpPr/>
          <p:nvPr userDrawn="1"/>
        </p:nvSpPr>
        <p:spPr>
          <a:xfrm>
            <a:off x="0" y="4412278"/>
            <a:ext cx="9144000" cy="731222"/>
          </a:xfrm>
          <a:custGeom>
            <a:avLst/>
            <a:gdLst>
              <a:gd name="connsiteX0" fmla="*/ 0 w 4229100"/>
              <a:gd name="connsiteY0" fmla="*/ 0 h 974963"/>
              <a:gd name="connsiteX1" fmla="*/ 3817288 w 4229100"/>
              <a:gd name="connsiteY1" fmla="*/ 0 h 974963"/>
              <a:gd name="connsiteX2" fmla="*/ 4229100 w 4229100"/>
              <a:gd name="connsiteY2" fmla="*/ 0 h 974963"/>
              <a:gd name="connsiteX3" fmla="*/ 4229100 w 4229100"/>
              <a:gd name="connsiteY3" fmla="*/ 974963 h 974963"/>
              <a:gd name="connsiteX4" fmla="*/ 3817288 w 4229100"/>
              <a:gd name="connsiteY4" fmla="*/ 974963 h 974963"/>
              <a:gd name="connsiteX5" fmla="*/ 0 w 4229100"/>
              <a:gd name="connsiteY5" fmla="*/ 974963 h 97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9100" h="974963">
                <a:moveTo>
                  <a:pt x="0" y="0"/>
                </a:moveTo>
                <a:lnTo>
                  <a:pt x="3817288" y="0"/>
                </a:lnTo>
                <a:lnTo>
                  <a:pt x="4229100" y="0"/>
                </a:lnTo>
                <a:lnTo>
                  <a:pt x="4229100" y="974963"/>
                </a:lnTo>
                <a:lnTo>
                  <a:pt x="3817288" y="974963"/>
                </a:lnTo>
                <a:lnTo>
                  <a:pt x="0" y="974963"/>
                </a:lnTo>
                <a:close/>
              </a:path>
            </a:pathLst>
          </a:custGeom>
          <a:solidFill>
            <a:srgbClr val="F28D3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2" name="Title 1">
            <a:extLst>
              <a:ext uri="{FF2B5EF4-FFF2-40B4-BE49-F238E27FC236}">
                <a16:creationId xmlns:a16="http://schemas.microsoft.com/office/drawing/2014/main" id="{0642D6F0-0A19-71AC-654C-DF9CFBFF32C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9981C42-9A3F-1ED6-5E0E-618EDE032DEA}"/>
              </a:ext>
            </a:extLst>
          </p:cNvPr>
          <p:cNvSpPr>
            <a:spLocks noGrp="1"/>
          </p:cNvSpPr>
          <p:nvPr>
            <p:ph type="dt" sz="half" idx="10"/>
          </p:nvPr>
        </p:nvSpPr>
        <p:spPr/>
        <p:txBody>
          <a:bodyPr/>
          <a:lstStyle/>
          <a:p>
            <a:fld id="{20E7E1CA-0B85-4029-BD77-370775284303}" type="datetimeFigureOut">
              <a:rPr lang="en-GB" smtClean="0"/>
              <a:t>06/07/2025</a:t>
            </a:fld>
            <a:endParaRPr lang="en-GB"/>
          </a:p>
        </p:txBody>
      </p:sp>
      <p:sp>
        <p:nvSpPr>
          <p:cNvPr id="4" name="Footer Placeholder 3">
            <a:extLst>
              <a:ext uri="{FF2B5EF4-FFF2-40B4-BE49-F238E27FC236}">
                <a16:creationId xmlns:a16="http://schemas.microsoft.com/office/drawing/2014/main" id="{043B2293-E9DD-123D-6FD8-171243916B3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675A76-9020-3614-8AEB-FAA2B5C1D32E}"/>
              </a:ext>
            </a:extLst>
          </p:cNvPr>
          <p:cNvSpPr>
            <a:spLocks noGrp="1"/>
          </p:cNvSpPr>
          <p:nvPr>
            <p:ph type="sldNum" sz="quarter" idx="12"/>
          </p:nvPr>
        </p:nvSpPr>
        <p:spPr/>
        <p:txBody>
          <a:bodyPr/>
          <a:lstStyle/>
          <a:p>
            <a:fld id="{A8B622F5-0015-455B-B26F-CD5FED884B59}" type="slidenum">
              <a:rPr lang="en-GB" smtClean="0"/>
              <a:t>‹#›</a:t>
            </a:fld>
            <a:endParaRPr lang="en-GB"/>
          </a:p>
        </p:txBody>
      </p:sp>
      <p:pic>
        <p:nvPicPr>
          <p:cNvPr id="7" name="Picture 6">
            <a:extLst>
              <a:ext uri="{FF2B5EF4-FFF2-40B4-BE49-F238E27FC236}">
                <a16:creationId xmlns:a16="http://schemas.microsoft.com/office/drawing/2014/main" id="{DD1139BC-7066-84F6-7C70-5C39664BDF9F}"/>
              </a:ext>
            </a:extLst>
          </p:cNvPr>
          <p:cNvPicPr>
            <a:picLocks noChangeAspect="1"/>
          </p:cNvPicPr>
          <p:nvPr userDrawn="1"/>
        </p:nvPicPr>
        <p:blipFill>
          <a:blip r:embed="rId2"/>
          <a:stretch>
            <a:fillRect/>
          </a:stretch>
        </p:blipFill>
        <p:spPr>
          <a:xfrm>
            <a:off x="0" y="4411800"/>
            <a:ext cx="1680550" cy="731700"/>
          </a:xfrm>
          <a:prstGeom prst="rect">
            <a:avLst/>
          </a:prstGeom>
        </p:spPr>
      </p:pic>
      <p:sp>
        <p:nvSpPr>
          <p:cNvPr id="8" name="Content Placeholder 2">
            <a:extLst>
              <a:ext uri="{FF2B5EF4-FFF2-40B4-BE49-F238E27FC236}">
                <a16:creationId xmlns:a16="http://schemas.microsoft.com/office/drawing/2014/main" id="{3029630D-C996-8E6F-4BDD-AF6D7076CD85}"/>
              </a:ext>
            </a:extLst>
          </p:cNvPr>
          <p:cNvSpPr>
            <a:spLocks noGrp="1"/>
          </p:cNvSpPr>
          <p:nvPr>
            <p:ph idx="1"/>
          </p:nvPr>
        </p:nvSpPr>
        <p:spPr>
          <a:xfrm>
            <a:off x="628650" y="1369219"/>
            <a:ext cx="7886700" cy="27836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Free-form: Shape 10">
            <a:extLst>
              <a:ext uri="{FF2B5EF4-FFF2-40B4-BE49-F238E27FC236}">
                <a16:creationId xmlns:a16="http://schemas.microsoft.com/office/drawing/2014/main" id="{2987B02B-BEEF-E797-82A8-BC0C44921D61}"/>
              </a:ext>
            </a:extLst>
          </p:cNvPr>
          <p:cNvSpPr/>
          <p:nvPr userDrawn="1"/>
        </p:nvSpPr>
        <p:spPr>
          <a:xfrm>
            <a:off x="1584507" y="4412278"/>
            <a:ext cx="344486" cy="731222"/>
          </a:xfrm>
          <a:custGeom>
            <a:avLst/>
            <a:gdLst>
              <a:gd name="connsiteX0" fmla="*/ 374253 w 459314"/>
              <a:gd name="connsiteY0" fmla="*/ 0 h 974963"/>
              <a:gd name="connsiteX1" fmla="*/ 459314 w 459314"/>
              <a:gd name="connsiteY1" fmla="*/ 0 h 974963"/>
              <a:gd name="connsiteX2" fmla="*/ 85061 w 459314"/>
              <a:gd name="connsiteY2" fmla="*/ 974963 h 974963"/>
              <a:gd name="connsiteX3" fmla="*/ 0 w 459314"/>
              <a:gd name="connsiteY3" fmla="*/ 974963 h 974963"/>
            </a:gdLst>
            <a:ahLst/>
            <a:cxnLst>
              <a:cxn ang="0">
                <a:pos x="connsiteX0" y="connsiteY0"/>
              </a:cxn>
              <a:cxn ang="0">
                <a:pos x="connsiteX1" y="connsiteY1"/>
              </a:cxn>
              <a:cxn ang="0">
                <a:pos x="connsiteX2" y="connsiteY2"/>
              </a:cxn>
              <a:cxn ang="0">
                <a:pos x="connsiteX3" y="connsiteY3"/>
              </a:cxn>
            </a:cxnLst>
            <a:rect l="l" t="t" r="r" b="b"/>
            <a:pathLst>
              <a:path w="459314" h="974963">
                <a:moveTo>
                  <a:pt x="374253" y="0"/>
                </a:moveTo>
                <a:lnTo>
                  <a:pt x="459314" y="0"/>
                </a:lnTo>
                <a:lnTo>
                  <a:pt x="85061" y="974963"/>
                </a:lnTo>
                <a:lnTo>
                  <a:pt x="0" y="97496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Tree>
    <p:extLst>
      <p:ext uri="{BB962C8B-B14F-4D97-AF65-F5344CB8AC3E}">
        <p14:creationId xmlns:p14="http://schemas.microsoft.com/office/powerpoint/2010/main" val="308187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3887" y="1282304"/>
            <a:ext cx="7886700" cy="2139553"/>
          </a:xfrm>
        </p:spPr>
        <p:txBody>
          <a:bodyPr anchor="b"/>
          <a:lstStyle>
            <a:lvl1pPr>
              <a:defRPr sz="4500"/>
            </a:lvl1pPr>
          </a:lstStyle>
          <a:p>
            <a:pPr>
              <a:defRPr/>
            </a:pPr>
            <a:r>
              <a:rPr lang="en-US"/>
              <a:t>Click to edit Master title style</a:t>
            </a:r>
            <a:endParaRPr/>
          </a:p>
        </p:txBody>
      </p:sp>
      <p:sp>
        <p:nvSpPr>
          <p:cNvPr id="3" name="Text Placeholder 2"/>
          <p:cNvSpPr>
            <a:spLocks noGrp="1"/>
          </p:cNvSpPr>
          <p:nvPr>
            <p:ph type="body" idx="1"/>
          </p:nvPr>
        </p:nvSpPr>
        <p:spPr bwMode="auto">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defRPr/>
            </a:pPr>
            <a:r>
              <a:rPr lang="en-US"/>
              <a:t>Click to edit Master text styles</a:t>
            </a:r>
            <a:endParaRPr/>
          </a:p>
        </p:txBody>
      </p:sp>
      <p:sp>
        <p:nvSpPr>
          <p:cNvPr id="4" name="Date Placeholder 3"/>
          <p:cNvSpPr>
            <a:spLocks noGrp="1"/>
          </p:cNvSpPr>
          <p:nvPr>
            <p:ph type="dt" sz="half" idx="10"/>
          </p:nvPr>
        </p:nvSpPr>
        <p:spPr bwMode="auto"/>
        <p:txBody>
          <a:bodyPr/>
          <a:lstStyle/>
          <a:p>
            <a:pPr>
              <a:defRPr/>
            </a:pPr>
            <a:fld id="{E4CE75E1-B270-1347-B799-F130E8B1D001}" type="datetimeFigureOut">
              <a:rPr lang="en-US"/>
              <a:t>7/6/25</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C01E-0175-6B5A-DED2-066B4929EBC7}"/>
              </a:ext>
            </a:extLst>
          </p:cNvPr>
          <p:cNvSpPr>
            <a:spLocks noGrp="1"/>
          </p:cNvSpPr>
          <p:nvPr>
            <p:ph type="title"/>
          </p:nvPr>
        </p:nvSpPr>
        <p:spPr>
          <a:xfrm>
            <a:off x="623887"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4DDB4AA2-08DC-E340-9D14-135580EB329C}"/>
              </a:ext>
            </a:extLst>
          </p:cNvPr>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9BCBE6-41CA-EA82-E354-DD93FB9E9AA7}"/>
              </a:ext>
            </a:extLst>
          </p:cNvPr>
          <p:cNvSpPr>
            <a:spLocks noGrp="1"/>
          </p:cNvSpPr>
          <p:nvPr>
            <p:ph type="dt" sz="half" idx="10"/>
          </p:nvPr>
        </p:nvSpPr>
        <p:spPr/>
        <p:txBody>
          <a:bodyPr/>
          <a:lstStyle/>
          <a:p>
            <a:fld id="{20E7E1CA-0B85-4029-BD77-370775284303}" type="datetimeFigureOut">
              <a:rPr lang="en-GB" smtClean="0"/>
              <a:t>06/07/2025</a:t>
            </a:fld>
            <a:endParaRPr lang="en-GB"/>
          </a:p>
        </p:txBody>
      </p:sp>
      <p:sp>
        <p:nvSpPr>
          <p:cNvPr id="5" name="Footer Placeholder 4">
            <a:extLst>
              <a:ext uri="{FF2B5EF4-FFF2-40B4-BE49-F238E27FC236}">
                <a16:creationId xmlns:a16="http://schemas.microsoft.com/office/drawing/2014/main" id="{41D97798-7067-B4FC-3FB5-68E3DB4CE3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E4E6B4-D0B8-7259-0251-DB2F55EF124D}"/>
              </a:ext>
            </a:extLst>
          </p:cNvPr>
          <p:cNvSpPr>
            <a:spLocks noGrp="1"/>
          </p:cNvSpPr>
          <p:nvPr>
            <p:ph type="sldNum" sz="quarter" idx="12"/>
          </p:nvPr>
        </p:nvSpPr>
        <p:spPr/>
        <p:txBody>
          <a:bodyPr/>
          <a:lstStyle/>
          <a:p>
            <a:fld id="{A8B622F5-0015-455B-B26F-CD5FED884B59}" type="slidenum">
              <a:rPr lang="en-GB" smtClean="0"/>
              <a:t>‹#›</a:t>
            </a:fld>
            <a:endParaRPr lang="en-GB"/>
          </a:p>
        </p:txBody>
      </p:sp>
    </p:spTree>
    <p:extLst>
      <p:ext uri="{BB962C8B-B14F-4D97-AF65-F5344CB8AC3E}">
        <p14:creationId xmlns:p14="http://schemas.microsoft.com/office/powerpoint/2010/main" val="17633529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FE88C-C389-3CA7-AB9E-0ABCC8C089A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D982EAC-CEDC-9854-74EF-5D7D26BA30B7}"/>
              </a:ext>
            </a:extLst>
          </p:cNvPr>
          <p:cNvSpPr>
            <a:spLocks noGrp="1"/>
          </p:cNvSpPr>
          <p:nvPr>
            <p:ph sz="half" idx="1"/>
          </p:nvPr>
        </p:nvSpPr>
        <p:spPr>
          <a:xfrm>
            <a:off x="6286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CFE3A17-43AA-1573-2951-3D7B8F44D94C}"/>
              </a:ext>
            </a:extLst>
          </p:cNvPr>
          <p:cNvSpPr>
            <a:spLocks noGrp="1"/>
          </p:cNvSpPr>
          <p:nvPr>
            <p:ph sz="half" idx="2"/>
          </p:nvPr>
        </p:nvSpPr>
        <p:spPr>
          <a:xfrm>
            <a:off x="46291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2CDB937-00AF-7911-A513-C8BAF6207F7F}"/>
              </a:ext>
            </a:extLst>
          </p:cNvPr>
          <p:cNvSpPr>
            <a:spLocks noGrp="1"/>
          </p:cNvSpPr>
          <p:nvPr>
            <p:ph type="dt" sz="half" idx="10"/>
          </p:nvPr>
        </p:nvSpPr>
        <p:spPr/>
        <p:txBody>
          <a:bodyPr/>
          <a:lstStyle/>
          <a:p>
            <a:fld id="{20E7E1CA-0B85-4029-BD77-370775284303}" type="datetimeFigureOut">
              <a:rPr lang="en-GB" smtClean="0"/>
              <a:t>06/07/2025</a:t>
            </a:fld>
            <a:endParaRPr lang="en-GB"/>
          </a:p>
        </p:txBody>
      </p:sp>
      <p:sp>
        <p:nvSpPr>
          <p:cNvPr id="6" name="Footer Placeholder 5">
            <a:extLst>
              <a:ext uri="{FF2B5EF4-FFF2-40B4-BE49-F238E27FC236}">
                <a16:creationId xmlns:a16="http://schemas.microsoft.com/office/drawing/2014/main" id="{31B2B3B9-3AC9-0B91-924F-0D3B7852E62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B95EEA-3511-F2D7-28EE-3C2B6160D35D}"/>
              </a:ext>
            </a:extLst>
          </p:cNvPr>
          <p:cNvSpPr>
            <a:spLocks noGrp="1"/>
          </p:cNvSpPr>
          <p:nvPr>
            <p:ph type="sldNum" sz="quarter" idx="12"/>
          </p:nvPr>
        </p:nvSpPr>
        <p:spPr/>
        <p:txBody>
          <a:bodyPr/>
          <a:lstStyle/>
          <a:p>
            <a:fld id="{A8B622F5-0015-455B-B26F-CD5FED884B59}" type="slidenum">
              <a:rPr lang="en-GB" smtClean="0"/>
              <a:t>‹#›</a:t>
            </a:fld>
            <a:endParaRPr lang="en-GB"/>
          </a:p>
        </p:txBody>
      </p:sp>
    </p:spTree>
    <p:extLst>
      <p:ext uri="{BB962C8B-B14F-4D97-AF65-F5344CB8AC3E}">
        <p14:creationId xmlns:p14="http://schemas.microsoft.com/office/powerpoint/2010/main" val="36910647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34E5-2A6B-AC8E-95D5-F8A1BBD6D8F9}"/>
              </a:ext>
            </a:extLst>
          </p:cNvPr>
          <p:cNvSpPr>
            <a:spLocks noGrp="1"/>
          </p:cNvSpPr>
          <p:nvPr>
            <p:ph type="title"/>
          </p:nvPr>
        </p:nvSpPr>
        <p:spPr>
          <a:xfrm>
            <a:off x="629841" y="273844"/>
            <a:ext cx="7886700" cy="994172"/>
          </a:xfrm>
        </p:spPr>
        <p:txBody>
          <a:bodyPr/>
          <a:lstStyle/>
          <a:p>
            <a:r>
              <a:rPr lang="en-GB"/>
              <a:t>Click to edit Master title style</a:t>
            </a:r>
          </a:p>
        </p:txBody>
      </p:sp>
      <p:sp>
        <p:nvSpPr>
          <p:cNvPr id="3" name="Text Placeholder 2">
            <a:extLst>
              <a:ext uri="{FF2B5EF4-FFF2-40B4-BE49-F238E27FC236}">
                <a16:creationId xmlns:a16="http://schemas.microsoft.com/office/drawing/2014/main" id="{43DCDCAC-0CE7-F917-F7FE-80615E158347}"/>
              </a:ext>
            </a:extLst>
          </p:cNvPr>
          <p:cNvSpPr>
            <a:spLocks noGrp="1"/>
          </p:cNvSpPr>
          <p:nvPr>
            <p:ph type="body" idx="1"/>
          </p:nvPr>
        </p:nvSpPr>
        <p:spPr>
          <a:xfrm>
            <a:off x="629842" y="1260873"/>
            <a:ext cx="3790677" cy="49291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222FBB9F-522F-2F09-2707-DFE9673CB3D1}"/>
              </a:ext>
            </a:extLst>
          </p:cNvPr>
          <p:cNvSpPr>
            <a:spLocks noGrp="1"/>
          </p:cNvSpPr>
          <p:nvPr>
            <p:ph sz="half" idx="2"/>
          </p:nvPr>
        </p:nvSpPr>
        <p:spPr>
          <a:xfrm>
            <a:off x="629842" y="1878806"/>
            <a:ext cx="3790677" cy="2763441"/>
          </a:xfrm>
        </p:spPr>
        <p:txBody>
          <a:bodyPr>
            <a:normAutofit/>
          </a:bodyPr>
          <a:lstStyle>
            <a:lvl1pPr>
              <a:defRPr sz="1500"/>
            </a:lvl1pPr>
            <a:lvl2pPr>
              <a:defRPr sz="1350"/>
            </a:lvl2pPr>
            <a:lvl3pPr>
              <a:defRPr sz="12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7A60F9D-967A-75FC-26B8-8E4943656295}"/>
              </a:ext>
            </a:extLst>
          </p:cNvPr>
          <p:cNvSpPr>
            <a:spLocks noGrp="1"/>
          </p:cNvSpPr>
          <p:nvPr>
            <p:ph type="body" sz="quarter" idx="3"/>
          </p:nvPr>
        </p:nvSpPr>
        <p:spPr>
          <a:xfrm>
            <a:off x="4723483" y="1260873"/>
            <a:ext cx="3793058" cy="49291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CAA3D826-EC80-27D8-A575-8075A6CD9108}"/>
              </a:ext>
            </a:extLst>
          </p:cNvPr>
          <p:cNvSpPr>
            <a:spLocks noGrp="1"/>
          </p:cNvSpPr>
          <p:nvPr>
            <p:ph sz="quarter" idx="4"/>
          </p:nvPr>
        </p:nvSpPr>
        <p:spPr>
          <a:xfrm>
            <a:off x="4723483" y="1878806"/>
            <a:ext cx="3793058" cy="2763441"/>
          </a:xfrm>
        </p:spPr>
        <p:txBody>
          <a:bodyPr>
            <a:normAutofit/>
          </a:bodyPr>
          <a:lstStyle>
            <a:lvl1pPr>
              <a:defRPr sz="1500"/>
            </a:lvl1pPr>
            <a:lvl2pPr>
              <a:defRPr sz="1350"/>
            </a:lvl2pPr>
            <a:lvl3pPr>
              <a:defRPr sz="1200"/>
            </a:lvl3pPr>
            <a:lvl4pPr>
              <a:defRPr sz="1050"/>
            </a:lvl4pPr>
            <a:lvl5pPr>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69BFDD3-E9E4-E690-9C14-A746F6BE8E96}"/>
              </a:ext>
            </a:extLst>
          </p:cNvPr>
          <p:cNvSpPr>
            <a:spLocks noGrp="1"/>
          </p:cNvSpPr>
          <p:nvPr>
            <p:ph type="dt" sz="half" idx="10"/>
          </p:nvPr>
        </p:nvSpPr>
        <p:spPr/>
        <p:txBody>
          <a:bodyPr/>
          <a:lstStyle/>
          <a:p>
            <a:fld id="{20E7E1CA-0B85-4029-BD77-370775284303}" type="datetimeFigureOut">
              <a:rPr lang="en-GB" smtClean="0"/>
              <a:t>06/07/2025</a:t>
            </a:fld>
            <a:endParaRPr lang="en-GB"/>
          </a:p>
        </p:txBody>
      </p:sp>
      <p:sp>
        <p:nvSpPr>
          <p:cNvPr id="8" name="Footer Placeholder 7">
            <a:extLst>
              <a:ext uri="{FF2B5EF4-FFF2-40B4-BE49-F238E27FC236}">
                <a16:creationId xmlns:a16="http://schemas.microsoft.com/office/drawing/2014/main" id="{4DCD6604-A395-53D0-B965-2619B27486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E72200-3045-41DC-D4BB-8C2435AB63AC}"/>
              </a:ext>
            </a:extLst>
          </p:cNvPr>
          <p:cNvSpPr>
            <a:spLocks noGrp="1"/>
          </p:cNvSpPr>
          <p:nvPr>
            <p:ph type="sldNum" sz="quarter" idx="12"/>
          </p:nvPr>
        </p:nvSpPr>
        <p:spPr/>
        <p:txBody>
          <a:bodyPr/>
          <a:lstStyle/>
          <a:p>
            <a:fld id="{A8B622F5-0015-455B-B26F-CD5FED884B59}" type="slidenum">
              <a:rPr lang="en-GB" smtClean="0"/>
              <a:t>‹#›</a:t>
            </a:fld>
            <a:endParaRPr lang="en-GB"/>
          </a:p>
        </p:txBody>
      </p:sp>
    </p:spTree>
    <p:extLst>
      <p:ext uri="{BB962C8B-B14F-4D97-AF65-F5344CB8AC3E}">
        <p14:creationId xmlns:p14="http://schemas.microsoft.com/office/powerpoint/2010/main" val="38166531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E97F3-B2AF-56F7-ADAC-49C6907A137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0169123D-54CF-B314-FA9E-4A05EE814C0B}"/>
              </a:ext>
            </a:extLst>
          </p:cNvPr>
          <p:cNvSpPr>
            <a:spLocks noGrp="1"/>
          </p:cNvSpPr>
          <p:nvPr>
            <p:ph type="dt" sz="half" idx="10"/>
          </p:nvPr>
        </p:nvSpPr>
        <p:spPr/>
        <p:txBody>
          <a:bodyPr/>
          <a:lstStyle/>
          <a:p>
            <a:fld id="{20E7E1CA-0B85-4029-BD77-370775284303}" type="datetimeFigureOut">
              <a:rPr lang="en-GB" smtClean="0"/>
              <a:t>06/07/2025</a:t>
            </a:fld>
            <a:endParaRPr lang="en-GB"/>
          </a:p>
        </p:txBody>
      </p:sp>
      <p:sp>
        <p:nvSpPr>
          <p:cNvPr id="4" name="Footer Placeholder 3">
            <a:extLst>
              <a:ext uri="{FF2B5EF4-FFF2-40B4-BE49-F238E27FC236}">
                <a16:creationId xmlns:a16="http://schemas.microsoft.com/office/drawing/2014/main" id="{3EB4689A-CB5C-DBE2-7F30-0CEAE0D5C4B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6A456D-5C58-95D9-86C7-9A733141F60A}"/>
              </a:ext>
            </a:extLst>
          </p:cNvPr>
          <p:cNvSpPr>
            <a:spLocks noGrp="1"/>
          </p:cNvSpPr>
          <p:nvPr>
            <p:ph type="sldNum" sz="quarter" idx="12"/>
          </p:nvPr>
        </p:nvSpPr>
        <p:spPr/>
        <p:txBody>
          <a:bodyPr/>
          <a:lstStyle/>
          <a:p>
            <a:fld id="{A8B622F5-0015-455B-B26F-CD5FED884B59}" type="slidenum">
              <a:rPr lang="en-GB" smtClean="0"/>
              <a:t>‹#›</a:t>
            </a:fld>
            <a:endParaRPr lang="en-GB"/>
          </a:p>
        </p:txBody>
      </p:sp>
    </p:spTree>
    <p:extLst>
      <p:ext uri="{BB962C8B-B14F-4D97-AF65-F5344CB8AC3E}">
        <p14:creationId xmlns:p14="http://schemas.microsoft.com/office/powerpoint/2010/main" val="1806503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E8685-AC4D-656A-5FE3-0701D9A5AA8B}"/>
              </a:ext>
            </a:extLst>
          </p:cNvPr>
          <p:cNvSpPr>
            <a:spLocks noGrp="1"/>
          </p:cNvSpPr>
          <p:nvPr userDrawn="1">
            <p:ph type="dt" sz="half" idx="10"/>
          </p:nvPr>
        </p:nvSpPr>
        <p:spPr/>
        <p:txBody>
          <a:bodyPr/>
          <a:lstStyle/>
          <a:p>
            <a:fld id="{20E7E1CA-0B85-4029-BD77-370775284303}" type="datetimeFigureOut">
              <a:rPr lang="en-GB" smtClean="0"/>
              <a:t>06/07/2025</a:t>
            </a:fld>
            <a:endParaRPr lang="en-GB"/>
          </a:p>
        </p:txBody>
      </p:sp>
      <p:sp>
        <p:nvSpPr>
          <p:cNvPr id="3" name="Footer Placeholder 2">
            <a:extLst>
              <a:ext uri="{FF2B5EF4-FFF2-40B4-BE49-F238E27FC236}">
                <a16:creationId xmlns:a16="http://schemas.microsoft.com/office/drawing/2014/main" id="{D3569F9C-39EA-F4AE-5512-292D6A1DF406}"/>
              </a:ext>
            </a:extLst>
          </p:cNvPr>
          <p:cNvSpPr>
            <a:spLocks noGrp="1"/>
          </p:cNvSpPr>
          <p:nvPr userDrawn="1">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848063A-1570-274C-3D7F-9F0D90C28B97}"/>
              </a:ext>
            </a:extLst>
          </p:cNvPr>
          <p:cNvSpPr>
            <a:spLocks noGrp="1"/>
          </p:cNvSpPr>
          <p:nvPr userDrawn="1">
            <p:ph type="sldNum" sz="quarter" idx="12"/>
          </p:nvPr>
        </p:nvSpPr>
        <p:spPr/>
        <p:txBody>
          <a:bodyPr/>
          <a:lstStyle/>
          <a:p>
            <a:fld id="{A8B622F5-0015-455B-B26F-CD5FED884B59}" type="slidenum">
              <a:rPr lang="en-GB" smtClean="0"/>
              <a:t>‹#›</a:t>
            </a:fld>
            <a:endParaRPr lang="en-GB"/>
          </a:p>
        </p:txBody>
      </p:sp>
    </p:spTree>
    <p:extLst>
      <p:ext uri="{BB962C8B-B14F-4D97-AF65-F5344CB8AC3E}">
        <p14:creationId xmlns:p14="http://schemas.microsoft.com/office/powerpoint/2010/main" val="2757428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D2C0-A032-4906-5521-EA916F74FA62}"/>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45B2ACAA-AEF1-D361-9B9D-6B8F6782427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C289E58-3134-71C9-4299-D7B3B1E18D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E4CC2255-A60D-29E3-6B90-1E4978CC2563}"/>
              </a:ext>
            </a:extLst>
          </p:cNvPr>
          <p:cNvSpPr>
            <a:spLocks noGrp="1"/>
          </p:cNvSpPr>
          <p:nvPr>
            <p:ph type="dt" sz="half" idx="10"/>
          </p:nvPr>
        </p:nvSpPr>
        <p:spPr/>
        <p:txBody>
          <a:bodyPr/>
          <a:lstStyle/>
          <a:p>
            <a:fld id="{20E7E1CA-0B85-4029-BD77-370775284303}" type="datetimeFigureOut">
              <a:rPr lang="en-GB" smtClean="0"/>
              <a:t>06/07/2025</a:t>
            </a:fld>
            <a:endParaRPr lang="en-GB"/>
          </a:p>
        </p:txBody>
      </p:sp>
      <p:sp>
        <p:nvSpPr>
          <p:cNvPr id="6" name="Footer Placeholder 5">
            <a:extLst>
              <a:ext uri="{FF2B5EF4-FFF2-40B4-BE49-F238E27FC236}">
                <a16:creationId xmlns:a16="http://schemas.microsoft.com/office/drawing/2014/main" id="{0F8D374B-3CA7-8794-6E28-96814D0343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041B52-8F56-ED36-D9D1-07C7CAB24B9D}"/>
              </a:ext>
            </a:extLst>
          </p:cNvPr>
          <p:cNvSpPr>
            <a:spLocks noGrp="1"/>
          </p:cNvSpPr>
          <p:nvPr>
            <p:ph type="sldNum" sz="quarter" idx="12"/>
          </p:nvPr>
        </p:nvSpPr>
        <p:spPr/>
        <p:txBody>
          <a:bodyPr/>
          <a:lstStyle/>
          <a:p>
            <a:fld id="{A8B622F5-0015-455B-B26F-CD5FED884B59}" type="slidenum">
              <a:rPr lang="en-GB" smtClean="0"/>
              <a:t>‹#›</a:t>
            </a:fld>
            <a:endParaRPr lang="en-GB"/>
          </a:p>
        </p:txBody>
      </p:sp>
    </p:spTree>
    <p:extLst>
      <p:ext uri="{BB962C8B-B14F-4D97-AF65-F5344CB8AC3E}">
        <p14:creationId xmlns:p14="http://schemas.microsoft.com/office/powerpoint/2010/main" val="38734472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2E89-3E32-D132-911D-F97026158579}"/>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1FBF29F3-E7BB-23BE-EEB1-FC1E7CB6D79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B8BDAD3-59CC-08AF-7CD1-D5D51F2F50F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84E732D-BE88-F438-939B-DB18116EB1B1}"/>
              </a:ext>
            </a:extLst>
          </p:cNvPr>
          <p:cNvSpPr>
            <a:spLocks noGrp="1"/>
          </p:cNvSpPr>
          <p:nvPr>
            <p:ph type="dt" sz="half" idx="10"/>
          </p:nvPr>
        </p:nvSpPr>
        <p:spPr/>
        <p:txBody>
          <a:bodyPr/>
          <a:lstStyle/>
          <a:p>
            <a:fld id="{20E7E1CA-0B85-4029-BD77-370775284303}" type="datetimeFigureOut">
              <a:rPr lang="en-GB" smtClean="0"/>
              <a:t>06/07/2025</a:t>
            </a:fld>
            <a:endParaRPr lang="en-GB"/>
          </a:p>
        </p:txBody>
      </p:sp>
      <p:sp>
        <p:nvSpPr>
          <p:cNvPr id="6" name="Footer Placeholder 5">
            <a:extLst>
              <a:ext uri="{FF2B5EF4-FFF2-40B4-BE49-F238E27FC236}">
                <a16:creationId xmlns:a16="http://schemas.microsoft.com/office/drawing/2014/main" id="{C69676D6-E2B6-1F4C-B07B-1871BD13D9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3AC6C6-1459-A26D-A6AE-999C2BD46C1E}"/>
              </a:ext>
            </a:extLst>
          </p:cNvPr>
          <p:cNvSpPr>
            <a:spLocks noGrp="1"/>
          </p:cNvSpPr>
          <p:nvPr>
            <p:ph type="sldNum" sz="quarter" idx="12"/>
          </p:nvPr>
        </p:nvSpPr>
        <p:spPr/>
        <p:txBody>
          <a:bodyPr/>
          <a:lstStyle/>
          <a:p>
            <a:fld id="{A8B622F5-0015-455B-B26F-CD5FED884B59}" type="slidenum">
              <a:rPr lang="en-GB" smtClean="0"/>
              <a:t>‹#›</a:t>
            </a:fld>
            <a:endParaRPr lang="en-GB"/>
          </a:p>
        </p:txBody>
      </p:sp>
    </p:spTree>
    <p:extLst>
      <p:ext uri="{BB962C8B-B14F-4D97-AF65-F5344CB8AC3E}">
        <p14:creationId xmlns:p14="http://schemas.microsoft.com/office/powerpoint/2010/main" val="2972569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D2A48-C236-EAF5-2FC4-FFF5399EC3C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247A801-4CDB-3EB3-4687-7A047EA0F3C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34E96F6-C1C9-AD12-9C38-7C837ABD6623}"/>
              </a:ext>
            </a:extLst>
          </p:cNvPr>
          <p:cNvSpPr>
            <a:spLocks noGrp="1"/>
          </p:cNvSpPr>
          <p:nvPr>
            <p:ph type="dt" sz="half" idx="10"/>
          </p:nvPr>
        </p:nvSpPr>
        <p:spPr/>
        <p:txBody>
          <a:bodyPr/>
          <a:lstStyle/>
          <a:p>
            <a:fld id="{20E7E1CA-0B85-4029-BD77-370775284303}" type="datetimeFigureOut">
              <a:rPr lang="en-GB" smtClean="0"/>
              <a:t>06/07/2025</a:t>
            </a:fld>
            <a:endParaRPr lang="en-GB"/>
          </a:p>
        </p:txBody>
      </p:sp>
      <p:sp>
        <p:nvSpPr>
          <p:cNvPr id="5" name="Footer Placeholder 4">
            <a:extLst>
              <a:ext uri="{FF2B5EF4-FFF2-40B4-BE49-F238E27FC236}">
                <a16:creationId xmlns:a16="http://schemas.microsoft.com/office/drawing/2014/main" id="{6BF1E027-A30D-A144-0FBD-1B04A53B02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8CA9FE-BCEA-2F3B-902F-F1DFA88FA3F2}"/>
              </a:ext>
            </a:extLst>
          </p:cNvPr>
          <p:cNvSpPr>
            <a:spLocks noGrp="1"/>
          </p:cNvSpPr>
          <p:nvPr>
            <p:ph type="sldNum" sz="quarter" idx="12"/>
          </p:nvPr>
        </p:nvSpPr>
        <p:spPr/>
        <p:txBody>
          <a:bodyPr/>
          <a:lstStyle/>
          <a:p>
            <a:fld id="{A8B622F5-0015-455B-B26F-CD5FED884B59}" type="slidenum">
              <a:rPr lang="en-GB" smtClean="0"/>
              <a:t>‹#›</a:t>
            </a:fld>
            <a:endParaRPr lang="en-GB"/>
          </a:p>
        </p:txBody>
      </p:sp>
    </p:spTree>
    <p:extLst>
      <p:ext uri="{BB962C8B-B14F-4D97-AF65-F5344CB8AC3E}">
        <p14:creationId xmlns:p14="http://schemas.microsoft.com/office/powerpoint/2010/main" val="24944306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9DABE7-4378-9859-9ACC-777890B02A44}"/>
              </a:ext>
            </a:extLst>
          </p:cNvPr>
          <p:cNvSpPr>
            <a:spLocks noGrp="1"/>
          </p:cNvSpPr>
          <p:nvPr>
            <p:ph type="title" orient="vert"/>
          </p:nvPr>
        </p:nvSpPr>
        <p:spPr>
          <a:xfrm>
            <a:off x="6543675" y="273843"/>
            <a:ext cx="1971675" cy="4358879"/>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2B1A5F8-42DE-EAE5-E1DB-A54DCE31B9FF}"/>
              </a:ext>
            </a:extLst>
          </p:cNvPr>
          <p:cNvSpPr>
            <a:spLocks noGrp="1"/>
          </p:cNvSpPr>
          <p:nvPr>
            <p:ph type="body" orient="vert" idx="1"/>
          </p:nvPr>
        </p:nvSpPr>
        <p:spPr>
          <a:xfrm>
            <a:off x="628650" y="273843"/>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1B36D3-4CA1-97C4-281D-03758B1EB878}"/>
              </a:ext>
            </a:extLst>
          </p:cNvPr>
          <p:cNvSpPr>
            <a:spLocks noGrp="1"/>
          </p:cNvSpPr>
          <p:nvPr>
            <p:ph type="dt" sz="half" idx="10"/>
          </p:nvPr>
        </p:nvSpPr>
        <p:spPr/>
        <p:txBody>
          <a:bodyPr/>
          <a:lstStyle/>
          <a:p>
            <a:fld id="{20E7E1CA-0B85-4029-BD77-370775284303}" type="datetimeFigureOut">
              <a:rPr lang="en-GB" smtClean="0"/>
              <a:t>06/07/2025</a:t>
            </a:fld>
            <a:endParaRPr lang="en-GB"/>
          </a:p>
        </p:txBody>
      </p:sp>
      <p:sp>
        <p:nvSpPr>
          <p:cNvPr id="5" name="Footer Placeholder 4">
            <a:extLst>
              <a:ext uri="{FF2B5EF4-FFF2-40B4-BE49-F238E27FC236}">
                <a16:creationId xmlns:a16="http://schemas.microsoft.com/office/drawing/2014/main" id="{CF4A883E-3532-2055-87A4-2A5D5623A7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73FBBE-8009-0233-B716-D3B48229A522}"/>
              </a:ext>
            </a:extLst>
          </p:cNvPr>
          <p:cNvSpPr>
            <a:spLocks noGrp="1"/>
          </p:cNvSpPr>
          <p:nvPr>
            <p:ph type="sldNum" sz="quarter" idx="12"/>
          </p:nvPr>
        </p:nvSpPr>
        <p:spPr/>
        <p:txBody>
          <a:bodyPr/>
          <a:lstStyle/>
          <a:p>
            <a:fld id="{A8B622F5-0015-455B-B26F-CD5FED884B59}" type="slidenum">
              <a:rPr lang="en-GB" smtClean="0"/>
              <a:t>‹#›</a:t>
            </a:fld>
            <a:endParaRPr lang="en-GB"/>
          </a:p>
        </p:txBody>
      </p:sp>
    </p:spTree>
    <p:extLst>
      <p:ext uri="{BB962C8B-B14F-4D97-AF65-F5344CB8AC3E}">
        <p14:creationId xmlns:p14="http://schemas.microsoft.com/office/powerpoint/2010/main" val="406318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sz="half" idx="1"/>
          </p:nvPr>
        </p:nvSpPr>
        <p:spPr bwMode="auto">
          <a:xfrm>
            <a:off x="628650" y="1369218"/>
            <a:ext cx="3886200" cy="3263504"/>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Content Placeholder 3"/>
          <p:cNvSpPr>
            <a:spLocks noGrp="1"/>
          </p:cNvSpPr>
          <p:nvPr>
            <p:ph sz="half" idx="2"/>
          </p:nvPr>
        </p:nvSpPr>
        <p:spPr bwMode="auto">
          <a:xfrm>
            <a:off x="4629150" y="1369218"/>
            <a:ext cx="3886200" cy="3263504"/>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Date Placeholder 4"/>
          <p:cNvSpPr>
            <a:spLocks noGrp="1"/>
          </p:cNvSpPr>
          <p:nvPr>
            <p:ph type="dt" sz="half" idx="10"/>
          </p:nvPr>
        </p:nvSpPr>
        <p:spPr bwMode="auto"/>
        <p:txBody>
          <a:bodyPr/>
          <a:lstStyle/>
          <a:p>
            <a:pPr>
              <a:defRPr/>
            </a:pPr>
            <a:fld id="{E4CE75E1-B270-1347-B799-F130E8B1D001}" type="datetimeFigureOut">
              <a:rPr lang="en-US"/>
              <a:t>7/6/25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273844"/>
            <a:ext cx="7886700" cy="994172"/>
          </a:xfrm>
        </p:spPr>
        <p:txBody>
          <a:bodyPr/>
          <a:lstStyle/>
          <a:p>
            <a:pPr>
              <a:defRPr/>
            </a:pPr>
            <a:r>
              <a:rPr lang="en-US"/>
              <a:t>Click to edit Master title style</a:t>
            </a:r>
            <a:endParaRPr/>
          </a:p>
        </p:txBody>
      </p:sp>
      <p:sp>
        <p:nvSpPr>
          <p:cNvPr id="3" name="Text Placeholder 2"/>
          <p:cNvSpPr>
            <a:spLocks noGrp="1"/>
          </p:cNvSpPr>
          <p:nvPr>
            <p:ph type="body" idx="1"/>
          </p:nvPr>
        </p:nvSpPr>
        <p:spPr bwMode="auto">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629842" y="1878806"/>
            <a:ext cx="3868340" cy="2763441"/>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Text Placeholder 4"/>
          <p:cNvSpPr>
            <a:spLocks noGrp="1"/>
          </p:cNvSpPr>
          <p:nvPr>
            <p:ph type="body" sz="quarter" idx="3"/>
          </p:nvPr>
        </p:nvSpPr>
        <p:spPr bwMode="auto">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4629150" y="1878806"/>
            <a:ext cx="3887391" cy="2763441"/>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6"/>
          <p:cNvSpPr>
            <a:spLocks noGrp="1"/>
          </p:cNvSpPr>
          <p:nvPr>
            <p:ph type="dt" sz="half" idx="10"/>
          </p:nvPr>
        </p:nvSpPr>
        <p:spPr bwMode="auto"/>
        <p:txBody>
          <a:bodyPr/>
          <a:lstStyle/>
          <a:p>
            <a:pPr>
              <a:defRPr/>
            </a:pPr>
            <a:fld id="{E4CE75E1-B270-1347-B799-F130E8B1D001}" type="datetimeFigureOut">
              <a:rPr lang="en-US"/>
              <a:t>7/6/25</a:t>
            </a:fld>
            <a:endParaRPr lang="en-US"/>
          </a:p>
        </p:txBody>
      </p:sp>
      <p:sp>
        <p:nvSpPr>
          <p:cNvPr id="8" name="Footer Placeholder 7"/>
          <p:cNvSpPr>
            <a:spLocks noGrp="1"/>
          </p:cNvSpPr>
          <p:nvPr>
            <p:ph type="ftr" sz="quarter" idx="11"/>
          </p:nvPr>
        </p:nvSpPr>
        <p:spPr bwMode="auto"/>
        <p:txBody>
          <a:bodyPr/>
          <a:lstStyle/>
          <a:p>
            <a:pPr>
              <a:defRPr/>
            </a:pPr>
            <a:endParaRPr lang="en-US"/>
          </a:p>
        </p:txBody>
      </p:sp>
      <p:sp>
        <p:nvSpPr>
          <p:cNvPr id="9" name="Slide Number Placeholder 8"/>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Date Placeholder 2"/>
          <p:cNvSpPr>
            <a:spLocks noGrp="1"/>
          </p:cNvSpPr>
          <p:nvPr>
            <p:ph type="dt" sz="half" idx="10"/>
          </p:nvPr>
        </p:nvSpPr>
        <p:spPr bwMode="auto"/>
        <p:txBody>
          <a:bodyPr/>
          <a:lstStyle/>
          <a:p>
            <a:pPr>
              <a:defRPr/>
            </a:pPr>
            <a:fld id="{E4CE75E1-B270-1347-B799-F130E8B1D001}" type="datetimeFigureOut">
              <a:rPr lang="en-US"/>
              <a:t>7/6/25</a:t>
            </a:fld>
            <a:endParaRPr lang="en-US"/>
          </a:p>
        </p:txBody>
      </p:sp>
      <p:sp>
        <p:nvSpPr>
          <p:cNvPr id="4" name="Footer Placeholder 3"/>
          <p:cNvSpPr>
            <a:spLocks noGrp="1"/>
          </p:cNvSpPr>
          <p:nvPr>
            <p:ph type="ftr" sz="quarter" idx="11"/>
          </p:nvPr>
        </p:nvSpPr>
        <p:spPr bwMode="auto"/>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E4CE75E1-B270-1347-B799-F130E8B1D001}" type="datetimeFigureOut">
              <a:rPr lang="en-US"/>
              <a:t>7/6/25</a:t>
            </a:fld>
            <a:endParaRPr lang="en-US"/>
          </a:p>
        </p:txBody>
      </p:sp>
      <p:sp>
        <p:nvSpPr>
          <p:cNvPr id="3" name="Footer Placeholder 2"/>
          <p:cNvSpPr>
            <a:spLocks noGrp="1"/>
          </p:cNvSpPr>
          <p:nvPr>
            <p:ph type="ftr" sz="quarter" idx="11"/>
          </p:nvPr>
        </p:nvSpPr>
        <p:spPr bwMode="auto"/>
        <p:txBody>
          <a:bodyPr/>
          <a:lstStyle/>
          <a:p>
            <a:pPr>
              <a:defRPr/>
            </a:pPr>
            <a:endParaRPr lang="en-US"/>
          </a:p>
        </p:txBody>
      </p:sp>
      <p:sp>
        <p:nvSpPr>
          <p:cNvPr id="4" name="Slide Number Placeholder 3"/>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342900"/>
            <a:ext cx="2949178" cy="1200150"/>
          </a:xfrm>
        </p:spPr>
        <p:txBody>
          <a:bodyPr anchor="b"/>
          <a:lstStyle>
            <a:lvl1pPr>
              <a:defRPr sz="2400"/>
            </a:lvl1pPr>
          </a:lstStyle>
          <a:p>
            <a:pPr>
              <a:defRPr/>
            </a:pPr>
            <a:r>
              <a:rPr lang="en-US"/>
              <a:t>Click to edit Master title style</a:t>
            </a:r>
            <a:endParaRPr/>
          </a:p>
        </p:txBody>
      </p:sp>
      <p:sp>
        <p:nvSpPr>
          <p:cNvPr id="3" name="Content Placeholder 2"/>
          <p:cNvSpPr>
            <a:spLocks noGrp="1"/>
          </p:cNvSpPr>
          <p:nvPr>
            <p:ph idx="1"/>
          </p:nvPr>
        </p:nvSpPr>
        <p:spPr bwMode="auto">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Text Placeholder 3"/>
          <p:cNvSpPr>
            <a:spLocks noGrp="1"/>
          </p:cNvSpPr>
          <p:nvPr>
            <p:ph type="body" sz="half" idx="2"/>
          </p:nvPr>
        </p:nvSpPr>
        <p:spPr bwMode="auto">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E4CE75E1-B270-1347-B799-F130E8B1D001}" type="datetimeFigureOut">
              <a:rPr lang="en-US"/>
              <a:t>7/6/25</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30282661-DEC2-3049-921A-D32C50A327E6}"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3.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628650" y="273844"/>
            <a:ext cx="7886700" cy="994172"/>
          </a:xfrm>
          <a:prstGeom prst="rect">
            <a:avLst/>
          </a:prstGeom>
        </p:spPr>
        <p:txBody>
          <a:bodyPr vert="horz" lIns="91440" tIns="45720" rIns="91440" bIns="45720" rtlCol="0" anchor="ctr">
            <a:normAutofit/>
          </a:bodyPr>
          <a:lstStyle/>
          <a:p>
            <a:pPr>
              <a:defRPr/>
            </a:pPr>
            <a:r>
              <a:rPr lang="en-US" dirty="0"/>
              <a:t>Click to edit Master title style</a:t>
            </a:r>
            <a:endParaRPr dirty="0"/>
          </a:p>
        </p:txBody>
      </p:sp>
      <p:sp>
        <p:nvSpPr>
          <p:cNvPr id="3" name="Text Placeholder 2"/>
          <p:cNvSpPr>
            <a:spLocks noGrp="1"/>
          </p:cNvSpPr>
          <p:nvPr>
            <p:ph type="body" idx="1"/>
          </p:nvPr>
        </p:nvSpPr>
        <p:spPr bwMode="auto">
          <a:xfrm>
            <a:off x="628650" y="1369219"/>
            <a:ext cx="7886700" cy="2757938"/>
          </a:xfrm>
          <a:prstGeom prst="rect">
            <a:avLst/>
          </a:prstGeom>
        </p:spPr>
        <p:txBody>
          <a:bodyPr vert="horz" lIns="91440" tIns="45720" rIns="91440" bIns="45720" rtlCol="0">
            <a:normAutofit/>
          </a:bodyPr>
          <a:lstStyle/>
          <a:p>
            <a:pPr lvl="0">
              <a:defRPr/>
            </a:pPr>
            <a:r>
              <a:rPr lang="en-US" dirty="0"/>
              <a:t>Click to 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a:p>
            <a:pPr lvl="4">
              <a:defRPr/>
            </a:pPr>
            <a:r>
              <a:rPr lang="en-US" dirty="0"/>
              <a:t>Fifth level</a:t>
            </a:r>
            <a:endParaRPr dirty="0"/>
          </a:p>
        </p:txBody>
      </p:sp>
      <p:sp>
        <p:nvSpPr>
          <p:cNvPr id="4" name="Date Placeholder 3"/>
          <p:cNvSpPr>
            <a:spLocks noGrp="1"/>
          </p:cNvSpPr>
          <p:nvPr>
            <p:ph type="dt" sz="half" idx="2"/>
          </p:nvPr>
        </p:nvSpPr>
        <p:spPr bwMode="auto">
          <a:xfrm>
            <a:off x="628650" y="4807159"/>
            <a:ext cx="2057400" cy="273844"/>
          </a:xfrm>
          <a:prstGeom prst="rect">
            <a:avLst/>
          </a:prstGeom>
        </p:spPr>
        <p:txBody>
          <a:bodyPr vert="horz" lIns="91440" tIns="45720" rIns="91440" bIns="45720" rtlCol="0" anchor="ctr"/>
          <a:lstStyle>
            <a:lvl1pPr algn="l">
              <a:defRPr sz="900" b="0" i="0">
                <a:solidFill>
                  <a:schemeClr val="tx1">
                    <a:tint val="82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fld id="{E4CE75E1-B270-1347-B799-F130E8B1D001}" type="datetimeFigureOut">
              <a:rPr lang="en-US" smtClean="0"/>
              <a:pPr>
                <a:defRPr/>
              </a:pPr>
              <a:t>7/6/25</a:t>
            </a:fld>
            <a:endParaRPr lang="en-US" dirty="0"/>
          </a:p>
        </p:txBody>
      </p:sp>
      <p:sp>
        <p:nvSpPr>
          <p:cNvPr id="5" name="Footer Placeholder 4"/>
          <p:cNvSpPr>
            <a:spLocks noGrp="1"/>
          </p:cNvSpPr>
          <p:nvPr>
            <p:ph type="ftr" sz="quarter" idx="3"/>
          </p:nvPr>
        </p:nvSpPr>
        <p:spPr bwMode="auto">
          <a:xfrm>
            <a:off x="3028950" y="4807159"/>
            <a:ext cx="3086100" cy="273844"/>
          </a:xfrm>
          <a:prstGeom prst="rect">
            <a:avLst/>
          </a:prstGeom>
        </p:spPr>
        <p:txBody>
          <a:bodyPr vert="horz" lIns="91440" tIns="45720" rIns="91440" bIns="45720" rtlCol="0" anchor="ctr"/>
          <a:lstStyle>
            <a:lvl1pPr algn="ctr">
              <a:defRPr sz="900" b="0" i="0">
                <a:solidFill>
                  <a:schemeClr val="tx1">
                    <a:tint val="82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endParaRPr lang="en-US" dirty="0"/>
          </a:p>
        </p:txBody>
      </p:sp>
      <p:sp>
        <p:nvSpPr>
          <p:cNvPr id="6" name="Slide Number Placeholder 5"/>
          <p:cNvSpPr>
            <a:spLocks noGrp="1"/>
          </p:cNvSpPr>
          <p:nvPr>
            <p:ph type="sldNum" sz="quarter" idx="4"/>
          </p:nvPr>
        </p:nvSpPr>
        <p:spPr bwMode="auto">
          <a:xfrm>
            <a:off x="6457950" y="4807159"/>
            <a:ext cx="2057400" cy="273844"/>
          </a:xfrm>
          <a:prstGeom prst="rect">
            <a:avLst/>
          </a:prstGeom>
        </p:spPr>
        <p:txBody>
          <a:bodyPr vert="horz" lIns="91440" tIns="45720" rIns="91440" bIns="45720" rtlCol="0" anchor="ctr"/>
          <a:lstStyle>
            <a:lvl1pPr algn="r">
              <a:defRPr sz="900" b="0" i="0">
                <a:solidFill>
                  <a:schemeClr val="tx1">
                    <a:tint val="82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pPr>
              <a:defRPr/>
            </a:pPr>
            <a:fld id="{30282661-DEC2-3049-921A-D32C50A327E6}" type="slidenum">
              <a:rPr lang="en-US" smtClean="0"/>
              <a:pPr>
                <a:defRPr/>
              </a:pPr>
              <a:t>‹#›</a:t>
            </a:fld>
            <a:endParaRPr lang="en-US" dirty="0"/>
          </a:p>
        </p:txBody>
      </p:sp>
      <p:pic>
        <p:nvPicPr>
          <p:cNvPr id="7" name="Picture 6"/>
          <p:cNvPicPr>
            <a:picLocks noChangeAspect="1"/>
          </p:cNvPicPr>
          <p:nvPr userDrawn="1"/>
        </p:nvPicPr>
        <p:blipFill>
          <a:blip r:embed="rId16"/>
          <a:stretch/>
        </p:blipFill>
        <p:spPr bwMode="auto">
          <a:xfrm>
            <a:off x="-305" y="1"/>
            <a:ext cx="9143996" cy="25717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hf hdr="0" ftr="0" dt="0"/>
  <p:txStyles>
    <p:titleStyle>
      <a:lvl1pPr algn="l" defTabSz="685800">
        <a:lnSpc>
          <a:spcPct val="90000"/>
        </a:lnSpc>
        <a:spcBef>
          <a:spcPts val="0"/>
        </a:spcBef>
        <a:buNone/>
        <a:defRPr sz="33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171450" indent="-171450" algn="l" defTabSz="685800">
        <a:lnSpc>
          <a:spcPct val="90000"/>
        </a:lnSpc>
        <a:spcBef>
          <a:spcPts val="750"/>
        </a:spcBef>
        <a:buFont typeface="Arial"/>
        <a:buChar char="•"/>
        <a:defRPr sz="21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514350" indent="-171450" algn="l" defTabSz="685800">
        <a:lnSpc>
          <a:spcPct val="90000"/>
        </a:lnSpc>
        <a:spcBef>
          <a:spcPts val="375"/>
        </a:spcBef>
        <a:buFont typeface="Arial"/>
        <a:buChar char="•"/>
        <a:defRPr sz="18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857250" indent="-171450" algn="l" defTabSz="685800">
        <a:lnSpc>
          <a:spcPct val="90000"/>
        </a:lnSpc>
        <a:spcBef>
          <a:spcPts val="375"/>
        </a:spcBef>
        <a:buFont typeface="Arial"/>
        <a:buChar char="•"/>
        <a:defRPr sz="15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200150" indent="-171450" algn="l" defTabSz="685800">
        <a:lnSpc>
          <a:spcPct val="90000"/>
        </a:lnSpc>
        <a:spcBef>
          <a:spcPts val="375"/>
        </a:spcBef>
        <a:buFont typeface="Arial"/>
        <a:buChar char="•"/>
        <a:defRPr sz="135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543050" indent="-171450" algn="l" defTabSz="685800">
        <a:lnSpc>
          <a:spcPct val="90000"/>
        </a:lnSpc>
        <a:spcBef>
          <a:spcPts val="375"/>
        </a:spcBef>
        <a:buFont typeface="Arial"/>
        <a:buChar char="•"/>
        <a:defRPr sz="135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452438" y="357188"/>
            <a:ext cx="8239125" cy="5374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452438" y="1593189"/>
            <a:ext cx="8239125" cy="3096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4500563" y="4839383"/>
            <a:ext cx="195566" cy="206467"/>
          </a:xfrm>
          <a:prstGeom prst="rect">
            <a:avLst/>
          </a:prstGeom>
          <a:ln w="12700">
            <a:miter lim="400000"/>
          </a:ln>
        </p:spPr>
        <p:txBody>
          <a:bodyPr wrap="none" lIns="50800" tIns="50800" rIns="50800" bIns="50800" anchor="b">
            <a:spAutoFit/>
          </a:bodyPr>
          <a:lstStyle>
            <a:lvl1pPr defTabSz="219075">
              <a:defRPr sz="675"/>
            </a:lvl1pPr>
          </a:lstStyle>
          <a:p>
            <a:fld id="{86CB4B4D-7CA3-9044-876B-883B54F8677D}" type="slidenum">
              <a:t>‹#›</a:t>
            </a:fld>
            <a:endParaRPr/>
          </a:p>
        </p:txBody>
      </p:sp>
    </p:spTree>
    <p:extLst>
      <p:ext uri="{BB962C8B-B14F-4D97-AF65-F5344CB8AC3E}">
        <p14:creationId xmlns:p14="http://schemas.microsoft.com/office/powerpoint/2010/main" val="3388480237"/>
      </p:ext>
    </p:extLst>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ransition spd="med"/>
  <p:txStyles>
    <p:titleStyle>
      <a:lvl1pPr marL="0" marR="0" indent="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1pPr>
      <a:lvl2pPr marL="0" marR="0" indent="1714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2pPr>
      <a:lvl3pPr marL="0" marR="0" indent="3429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3pPr>
      <a:lvl4pPr marL="0" marR="0" indent="5143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4pPr>
      <a:lvl5pPr marL="0" marR="0" indent="6858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5pPr>
      <a:lvl6pPr marL="0" marR="0" indent="8572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6pPr>
      <a:lvl7pPr marL="0" marR="0" indent="10287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7pPr>
      <a:lvl8pPr marL="0" marR="0" indent="120015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8pPr>
      <a:lvl9pPr marL="0" marR="0" indent="1371600" algn="l" defTabSz="914377" rtl="0" latinLnBrk="0">
        <a:lnSpc>
          <a:spcPct val="80000"/>
        </a:lnSpc>
        <a:spcBef>
          <a:spcPts val="0"/>
        </a:spcBef>
        <a:spcAft>
          <a:spcPts val="0"/>
        </a:spcAft>
        <a:buClrTx/>
        <a:buSzTx/>
        <a:buFontTx/>
        <a:buNone/>
        <a:tabLst/>
        <a:defRPr sz="3188" b="1" i="0" u="none" strike="noStrike" cap="none" spc="-64" baseline="0">
          <a:solidFill>
            <a:srgbClr val="FFFFFF"/>
          </a:solidFill>
          <a:uFillTx/>
          <a:latin typeface="+mn-lt"/>
          <a:ea typeface="+mn-ea"/>
          <a:cs typeface="+mn-cs"/>
          <a:sym typeface="Helvetica Neue"/>
        </a:defRPr>
      </a:lvl9pPr>
    </p:titleStyle>
    <p:bodyStyle>
      <a:lvl1pPr marL="2286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1pPr>
      <a:lvl2pPr marL="4572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2pPr>
      <a:lvl3pPr marL="6858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3pPr>
      <a:lvl4pPr marL="9144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4pPr>
      <a:lvl5pPr marL="11430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5pPr>
      <a:lvl6pPr marL="13716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6pPr>
      <a:lvl7pPr marL="16002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7pPr>
      <a:lvl8pPr marL="18288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8pPr>
      <a:lvl9pPr marL="20574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FFFFFF"/>
          </a:solidFill>
          <a:uFillTx/>
          <a:latin typeface="+mn-lt"/>
          <a:ea typeface="+mn-ea"/>
          <a:cs typeface="+mn-cs"/>
          <a:sym typeface="Helvetica Neue"/>
        </a:defRPr>
      </a:lvl9pPr>
    </p:bodyStyle>
    <p:otherStyle>
      <a:lvl1pPr marL="0" marR="0" indent="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1pPr>
      <a:lvl2pPr marL="0" marR="0" indent="1714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2pPr>
      <a:lvl3pPr marL="0" marR="0" indent="3429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3pPr>
      <a:lvl4pPr marL="0" marR="0" indent="5143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4pPr>
      <a:lvl5pPr marL="0" marR="0" indent="6858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5pPr>
      <a:lvl6pPr marL="0" marR="0" indent="8572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6pPr>
      <a:lvl7pPr marL="0" marR="0" indent="10287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7pPr>
      <a:lvl8pPr marL="0" marR="0" indent="12001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8pPr>
      <a:lvl9pPr marL="0" marR="0" indent="13716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id="{52B15458-7BFD-BBFA-C1BE-C4A3DACBDAC1}"/>
              </a:ext>
            </a:extLst>
          </p:cNvPr>
          <p:cNvSpPr/>
          <p:nvPr userDrawn="1"/>
        </p:nvSpPr>
        <p:spPr>
          <a:xfrm>
            <a:off x="1460596" y="4618321"/>
            <a:ext cx="7683404" cy="525179"/>
          </a:xfrm>
          <a:custGeom>
            <a:avLst/>
            <a:gdLst>
              <a:gd name="connsiteX0" fmla="*/ 1838646 w 10244538"/>
              <a:gd name="connsiteY0" fmla="*/ 2929 h 700238"/>
              <a:gd name="connsiteX1" fmla="*/ 1916111 w 10244538"/>
              <a:gd name="connsiteY1" fmla="*/ 2929 h 700238"/>
              <a:gd name="connsiteX2" fmla="*/ 1649563 w 10244538"/>
              <a:gd name="connsiteY2" fmla="*/ 697309 h 700238"/>
              <a:gd name="connsiteX3" fmla="*/ 1572098 w 10244538"/>
              <a:gd name="connsiteY3" fmla="*/ 697309 h 700238"/>
              <a:gd name="connsiteX4" fmla="*/ 1717714 w 10244538"/>
              <a:gd name="connsiteY4" fmla="*/ 2929 h 700238"/>
              <a:gd name="connsiteX5" fmla="*/ 1789646 w 10244538"/>
              <a:gd name="connsiteY5" fmla="*/ 2929 h 700238"/>
              <a:gd name="connsiteX6" fmla="*/ 1523098 w 10244538"/>
              <a:gd name="connsiteY6" fmla="*/ 697309 h 700238"/>
              <a:gd name="connsiteX7" fmla="*/ 1451167 w 10244538"/>
              <a:gd name="connsiteY7" fmla="*/ 697309 h 700238"/>
              <a:gd name="connsiteX8" fmla="*/ 1475854 w 10244538"/>
              <a:gd name="connsiteY8" fmla="*/ 2929 h 700238"/>
              <a:gd name="connsiteX9" fmla="*/ 1536720 w 10244538"/>
              <a:gd name="connsiteY9" fmla="*/ 2929 h 700238"/>
              <a:gd name="connsiteX10" fmla="*/ 1270172 w 10244538"/>
              <a:gd name="connsiteY10" fmla="*/ 697308 h 700238"/>
              <a:gd name="connsiteX11" fmla="*/ 1209306 w 10244538"/>
              <a:gd name="connsiteY11" fmla="*/ 697309 h 700238"/>
              <a:gd name="connsiteX12" fmla="*/ 750270 w 10244538"/>
              <a:gd name="connsiteY12" fmla="*/ 2929 h 700238"/>
              <a:gd name="connsiteX13" fmla="*/ 777937 w 10244538"/>
              <a:gd name="connsiteY13" fmla="*/ 2929 h 700238"/>
              <a:gd name="connsiteX14" fmla="*/ 511389 w 10244538"/>
              <a:gd name="connsiteY14" fmla="*/ 697309 h 700238"/>
              <a:gd name="connsiteX15" fmla="*/ 483723 w 10244538"/>
              <a:gd name="connsiteY15" fmla="*/ 697309 h 700238"/>
              <a:gd name="connsiteX16" fmla="*/ 266547 w 10244538"/>
              <a:gd name="connsiteY16" fmla="*/ 2929 h 700238"/>
              <a:gd name="connsiteX17" fmla="*/ 272080 w 10244538"/>
              <a:gd name="connsiteY17" fmla="*/ 2929 h 700238"/>
              <a:gd name="connsiteX18" fmla="*/ 5533 w 10244538"/>
              <a:gd name="connsiteY18" fmla="*/ 697309 h 700238"/>
              <a:gd name="connsiteX19" fmla="*/ 0 w 10244538"/>
              <a:gd name="connsiteY19" fmla="*/ 697308 h 700238"/>
              <a:gd name="connsiteX20" fmla="*/ 1596784 w 10244538"/>
              <a:gd name="connsiteY20" fmla="*/ 2928 h 700238"/>
              <a:gd name="connsiteX21" fmla="*/ 1663183 w 10244538"/>
              <a:gd name="connsiteY21" fmla="*/ 2928 h 700238"/>
              <a:gd name="connsiteX22" fmla="*/ 1396635 w 10244538"/>
              <a:gd name="connsiteY22" fmla="*/ 697309 h 700238"/>
              <a:gd name="connsiteX23" fmla="*/ 1330237 w 10244538"/>
              <a:gd name="connsiteY23" fmla="*/ 697309 h 700238"/>
              <a:gd name="connsiteX24" fmla="*/ 1410255 w 10244538"/>
              <a:gd name="connsiteY24" fmla="*/ 2928 h 700238"/>
              <a:gd name="connsiteX25" fmla="*/ 1143708 w 10244538"/>
              <a:gd name="connsiteY25" fmla="*/ 697308 h 700238"/>
              <a:gd name="connsiteX26" fmla="*/ 1088376 w 10244538"/>
              <a:gd name="connsiteY26" fmla="*/ 697308 h 700238"/>
              <a:gd name="connsiteX27" fmla="*/ 1354923 w 10244538"/>
              <a:gd name="connsiteY27" fmla="*/ 2929 h 700238"/>
              <a:gd name="connsiteX28" fmla="*/ 1233992 w 10244538"/>
              <a:gd name="connsiteY28" fmla="*/ 2928 h 700238"/>
              <a:gd name="connsiteX29" fmla="*/ 1283792 w 10244538"/>
              <a:gd name="connsiteY29" fmla="*/ 2929 h 700238"/>
              <a:gd name="connsiteX30" fmla="*/ 1017245 w 10244538"/>
              <a:gd name="connsiteY30" fmla="*/ 697308 h 700238"/>
              <a:gd name="connsiteX31" fmla="*/ 967445 w 10244538"/>
              <a:gd name="connsiteY31" fmla="*/ 697309 h 700238"/>
              <a:gd name="connsiteX32" fmla="*/ 1157328 w 10244538"/>
              <a:gd name="connsiteY32" fmla="*/ 2928 h 700238"/>
              <a:gd name="connsiteX33" fmla="*/ 890780 w 10244538"/>
              <a:gd name="connsiteY33" fmla="*/ 697308 h 700238"/>
              <a:gd name="connsiteX34" fmla="*/ 846514 w 10244538"/>
              <a:gd name="connsiteY34" fmla="*/ 697309 h 700238"/>
              <a:gd name="connsiteX35" fmla="*/ 1113062 w 10244538"/>
              <a:gd name="connsiteY35" fmla="*/ 2929 h 700238"/>
              <a:gd name="connsiteX36" fmla="*/ 992132 w 10244538"/>
              <a:gd name="connsiteY36" fmla="*/ 2928 h 700238"/>
              <a:gd name="connsiteX37" fmla="*/ 1030864 w 10244538"/>
              <a:gd name="connsiteY37" fmla="*/ 2929 h 700238"/>
              <a:gd name="connsiteX38" fmla="*/ 764316 w 10244538"/>
              <a:gd name="connsiteY38" fmla="*/ 697309 h 700238"/>
              <a:gd name="connsiteX39" fmla="*/ 725584 w 10244538"/>
              <a:gd name="connsiteY39" fmla="*/ 697308 h 700238"/>
              <a:gd name="connsiteX40" fmla="*/ 904401 w 10244538"/>
              <a:gd name="connsiteY40" fmla="*/ 2928 h 700238"/>
              <a:gd name="connsiteX41" fmla="*/ 637853 w 10244538"/>
              <a:gd name="connsiteY41" fmla="*/ 697308 h 700238"/>
              <a:gd name="connsiteX42" fmla="*/ 604654 w 10244538"/>
              <a:gd name="connsiteY42" fmla="*/ 697309 h 700238"/>
              <a:gd name="connsiteX43" fmla="*/ 871201 w 10244538"/>
              <a:gd name="connsiteY43" fmla="*/ 2929 h 700238"/>
              <a:gd name="connsiteX44" fmla="*/ 629340 w 10244538"/>
              <a:gd name="connsiteY44" fmla="*/ 2928 h 700238"/>
              <a:gd name="connsiteX45" fmla="*/ 651473 w 10244538"/>
              <a:gd name="connsiteY45" fmla="*/ 2929 h 700238"/>
              <a:gd name="connsiteX46" fmla="*/ 384926 w 10244538"/>
              <a:gd name="connsiteY46" fmla="*/ 697308 h 700238"/>
              <a:gd name="connsiteX47" fmla="*/ 362793 w 10244538"/>
              <a:gd name="connsiteY47" fmla="*/ 697309 h 700238"/>
              <a:gd name="connsiteX48" fmla="*/ 525010 w 10244538"/>
              <a:gd name="connsiteY48" fmla="*/ 2928 h 700238"/>
              <a:gd name="connsiteX49" fmla="*/ 258462 w 10244538"/>
              <a:gd name="connsiteY49" fmla="*/ 697309 h 700238"/>
              <a:gd name="connsiteX50" fmla="*/ 241862 w 10244538"/>
              <a:gd name="connsiteY50" fmla="*/ 697309 h 700238"/>
              <a:gd name="connsiteX51" fmla="*/ 508410 w 10244538"/>
              <a:gd name="connsiteY51" fmla="*/ 2929 h 700238"/>
              <a:gd name="connsiteX52" fmla="*/ 387478 w 10244538"/>
              <a:gd name="connsiteY52" fmla="*/ 2928 h 700238"/>
              <a:gd name="connsiteX53" fmla="*/ 398545 w 10244538"/>
              <a:gd name="connsiteY53" fmla="*/ 2929 h 700238"/>
              <a:gd name="connsiteX54" fmla="*/ 131997 w 10244538"/>
              <a:gd name="connsiteY54" fmla="*/ 697309 h 700238"/>
              <a:gd name="connsiteX55" fmla="*/ 120930 w 10244538"/>
              <a:gd name="connsiteY55" fmla="*/ 697309 h 700238"/>
              <a:gd name="connsiteX56" fmla="*/ 1991626 w 10244538"/>
              <a:gd name="connsiteY56" fmla="*/ 0 h 700238"/>
              <a:gd name="connsiteX57" fmla="*/ 2287398 w 10244538"/>
              <a:gd name="connsiteY57" fmla="*/ 0 h 700238"/>
              <a:gd name="connsiteX58" fmla="*/ 5318012 w 10244538"/>
              <a:gd name="connsiteY58" fmla="*/ 0 h 700238"/>
              <a:gd name="connsiteX59" fmla="*/ 5613784 w 10244538"/>
              <a:gd name="connsiteY59" fmla="*/ 0 h 700238"/>
              <a:gd name="connsiteX60" fmla="*/ 8234258 w 10244538"/>
              <a:gd name="connsiteY60" fmla="*/ 0 h 700238"/>
              <a:gd name="connsiteX61" fmla="*/ 8530030 w 10244538"/>
              <a:gd name="connsiteY61" fmla="*/ 0 h 700238"/>
              <a:gd name="connsiteX62" fmla="*/ 10244538 w 10244538"/>
              <a:gd name="connsiteY62" fmla="*/ 0 h 700238"/>
              <a:gd name="connsiteX63" fmla="*/ 10244538 w 10244538"/>
              <a:gd name="connsiteY63" fmla="*/ 700238 h 700238"/>
              <a:gd name="connsiteX64" fmla="*/ 8530030 w 10244538"/>
              <a:gd name="connsiteY64" fmla="*/ 700238 h 700238"/>
              <a:gd name="connsiteX65" fmla="*/ 8234258 w 10244538"/>
              <a:gd name="connsiteY65" fmla="*/ 700238 h 700238"/>
              <a:gd name="connsiteX66" fmla="*/ 5344988 w 10244538"/>
              <a:gd name="connsiteY66" fmla="*/ 700238 h 700238"/>
              <a:gd name="connsiteX67" fmla="*/ 5049217 w 10244538"/>
              <a:gd name="connsiteY67" fmla="*/ 700238 h 700238"/>
              <a:gd name="connsiteX68" fmla="*/ 2018602 w 10244538"/>
              <a:gd name="connsiteY68" fmla="*/ 700238 h 700238"/>
              <a:gd name="connsiteX69" fmla="*/ 1722830 w 10244538"/>
              <a:gd name="connsiteY69" fmla="*/ 700238 h 700238"/>
              <a:gd name="connsiteX70" fmla="*/ 1723955 w 10244538"/>
              <a:gd name="connsiteY70" fmla="*/ 697308 h 700238"/>
              <a:gd name="connsiteX71" fmla="*/ 1693028 w 10244538"/>
              <a:gd name="connsiteY71" fmla="*/ 697308 h 700238"/>
              <a:gd name="connsiteX72" fmla="*/ 1959576 w 10244538"/>
              <a:gd name="connsiteY72" fmla="*/ 2928 h 700238"/>
              <a:gd name="connsiteX73" fmla="*/ 1990502 w 10244538"/>
              <a:gd name="connsiteY73" fmla="*/ 2928 h 70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244538" h="700238">
                <a:moveTo>
                  <a:pt x="1838646" y="2929"/>
                </a:moveTo>
                <a:lnTo>
                  <a:pt x="1916111" y="2929"/>
                </a:lnTo>
                <a:lnTo>
                  <a:pt x="1649563" y="697309"/>
                </a:lnTo>
                <a:lnTo>
                  <a:pt x="1572098" y="697309"/>
                </a:lnTo>
                <a:close/>
                <a:moveTo>
                  <a:pt x="1717714" y="2929"/>
                </a:moveTo>
                <a:lnTo>
                  <a:pt x="1789646" y="2929"/>
                </a:lnTo>
                <a:lnTo>
                  <a:pt x="1523098" y="697309"/>
                </a:lnTo>
                <a:lnTo>
                  <a:pt x="1451167" y="697309"/>
                </a:lnTo>
                <a:close/>
                <a:moveTo>
                  <a:pt x="1475854" y="2929"/>
                </a:moveTo>
                <a:lnTo>
                  <a:pt x="1536720" y="2929"/>
                </a:lnTo>
                <a:lnTo>
                  <a:pt x="1270172" y="697308"/>
                </a:lnTo>
                <a:lnTo>
                  <a:pt x="1209306" y="697309"/>
                </a:lnTo>
                <a:close/>
                <a:moveTo>
                  <a:pt x="750270" y="2929"/>
                </a:moveTo>
                <a:lnTo>
                  <a:pt x="777937" y="2929"/>
                </a:lnTo>
                <a:lnTo>
                  <a:pt x="511389" y="697309"/>
                </a:lnTo>
                <a:lnTo>
                  <a:pt x="483723" y="697309"/>
                </a:lnTo>
                <a:close/>
                <a:moveTo>
                  <a:pt x="266547" y="2929"/>
                </a:moveTo>
                <a:lnTo>
                  <a:pt x="272080" y="2929"/>
                </a:lnTo>
                <a:lnTo>
                  <a:pt x="5533" y="697309"/>
                </a:lnTo>
                <a:lnTo>
                  <a:pt x="0" y="697308"/>
                </a:lnTo>
                <a:close/>
                <a:moveTo>
                  <a:pt x="1596784" y="2928"/>
                </a:moveTo>
                <a:lnTo>
                  <a:pt x="1663183" y="2928"/>
                </a:lnTo>
                <a:lnTo>
                  <a:pt x="1396635" y="697309"/>
                </a:lnTo>
                <a:lnTo>
                  <a:pt x="1330237" y="697309"/>
                </a:lnTo>
                <a:close/>
                <a:moveTo>
                  <a:pt x="1410255" y="2928"/>
                </a:moveTo>
                <a:lnTo>
                  <a:pt x="1143708" y="697308"/>
                </a:lnTo>
                <a:lnTo>
                  <a:pt x="1088376" y="697308"/>
                </a:lnTo>
                <a:lnTo>
                  <a:pt x="1354923" y="2929"/>
                </a:lnTo>
                <a:close/>
                <a:moveTo>
                  <a:pt x="1233992" y="2928"/>
                </a:moveTo>
                <a:lnTo>
                  <a:pt x="1283792" y="2929"/>
                </a:lnTo>
                <a:lnTo>
                  <a:pt x="1017245" y="697308"/>
                </a:lnTo>
                <a:lnTo>
                  <a:pt x="967445" y="697309"/>
                </a:lnTo>
                <a:close/>
                <a:moveTo>
                  <a:pt x="1157328" y="2928"/>
                </a:moveTo>
                <a:lnTo>
                  <a:pt x="890780" y="697308"/>
                </a:lnTo>
                <a:lnTo>
                  <a:pt x="846514" y="697309"/>
                </a:lnTo>
                <a:lnTo>
                  <a:pt x="1113062" y="2929"/>
                </a:lnTo>
                <a:close/>
                <a:moveTo>
                  <a:pt x="992132" y="2928"/>
                </a:moveTo>
                <a:lnTo>
                  <a:pt x="1030864" y="2929"/>
                </a:lnTo>
                <a:lnTo>
                  <a:pt x="764316" y="697309"/>
                </a:lnTo>
                <a:lnTo>
                  <a:pt x="725584" y="697308"/>
                </a:lnTo>
                <a:close/>
                <a:moveTo>
                  <a:pt x="904401" y="2928"/>
                </a:moveTo>
                <a:lnTo>
                  <a:pt x="637853" y="697308"/>
                </a:lnTo>
                <a:lnTo>
                  <a:pt x="604654" y="697309"/>
                </a:lnTo>
                <a:lnTo>
                  <a:pt x="871201" y="2929"/>
                </a:lnTo>
                <a:close/>
                <a:moveTo>
                  <a:pt x="629340" y="2928"/>
                </a:moveTo>
                <a:lnTo>
                  <a:pt x="651473" y="2929"/>
                </a:lnTo>
                <a:lnTo>
                  <a:pt x="384926" y="697308"/>
                </a:lnTo>
                <a:lnTo>
                  <a:pt x="362793" y="697309"/>
                </a:lnTo>
                <a:close/>
                <a:moveTo>
                  <a:pt x="525010" y="2928"/>
                </a:moveTo>
                <a:lnTo>
                  <a:pt x="258462" y="697309"/>
                </a:lnTo>
                <a:lnTo>
                  <a:pt x="241862" y="697309"/>
                </a:lnTo>
                <a:lnTo>
                  <a:pt x="508410" y="2929"/>
                </a:lnTo>
                <a:close/>
                <a:moveTo>
                  <a:pt x="387478" y="2928"/>
                </a:moveTo>
                <a:lnTo>
                  <a:pt x="398545" y="2929"/>
                </a:lnTo>
                <a:lnTo>
                  <a:pt x="131997" y="697309"/>
                </a:lnTo>
                <a:lnTo>
                  <a:pt x="120930" y="697309"/>
                </a:lnTo>
                <a:close/>
                <a:moveTo>
                  <a:pt x="1991626" y="0"/>
                </a:moveTo>
                <a:lnTo>
                  <a:pt x="2287398" y="0"/>
                </a:lnTo>
                <a:lnTo>
                  <a:pt x="5318012" y="0"/>
                </a:lnTo>
                <a:lnTo>
                  <a:pt x="5613784" y="0"/>
                </a:lnTo>
                <a:lnTo>
                  <a:pt x="8234258" y="0"/>
                </a:lnTo>
                <a:lnTo>
                  <a:pt x="8530030" y="0"/>
                </a:lnTo>
                <a:lnTo>
                  <a:pt x="10244538" y="0"/>
                </a:lnTo>
                <a:lnTo>
                  <a:pt x="10244538" y="700238"/>
                </a:lnTo>
                <a:lnTo>
                  <a:pt x="8530030" y="700238"/>
                </a:lnTo>
                <a:lnTo>
                  <a:pt x="8234258" y="700238"/>
                </a:lnTo>
                <a:lnTo>
                  <a:pt x="5344988" y="700238"/>
                </a:lnTo>
                <a:lnTo>
                  <a:pt x="5049217" y="700238"/>
                </a:lnTo>
                <a:lnTo>
                  <a:pt x="2018602" y="700238"/>
                </a:lnTo>
                <a:lnTo>
                  <a:pt x="1722830" y="700238"/>
                </a:lnTo>
                <a:lnTo>
                  <a:pt x="1723955" y="697308"/>
                </a:lnTo>
                <a:lnTo>
                  <a:pt x="1693028" y="697308"/>
                </a:lnTo>
                <a:lnTo>
                  <a:pt x="1959576" y="2928"/>
                </a:lnTo>
                <a:lnTo>
                  <a:pt x="1990502" y="292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2" name="Title Placeholder 1">
            <a:extLst>
              <a:ext uri="{FF2B5EF4-FFF2-40B4-BE49-F238E27FC236}">
                <a16:creationId xmlns:a16="http://schemas.microsoft.com/office/drawing/2014/main" id="{7295D334-6007-6A75-950C-1B91BF06F8E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AFD50CC-BEB6-7633-DCED-9CE29224B04D}"/>
              </a:ext>
            </a:extLst>
          </p:cNvPr>
          <p:cNvSpPr>
            <a:spLocks noGrp="1"/>
          </p:cNvSpPr>
          <p:nvPr>
            <p:ph type="body" idx="1"/>
          </p:nvPr>
        </p:nvSpPr>
        <p:spPr>
          <a:xfrm>
            <a:off x="628650" y="1369219"/>
            <a:ext cx="7886700" cy="29741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80D0E8-8A7E-9034-F761-A53145EDBACB}"/>
              </a:ext>
            </a:extLst>
          </p:cNvPr>
          <p:cNvSpPr>
            <a:spLocks noGrp="1"/>
          </p:cNvSpPr>
          <p:nvPr>
            <p:ph type="dt" sz="half" idx="2"/>
          </p:nvPr>
        </p:nvSpPr>
        <p:spPr>
          <a:xfrm>
            <a:off x="3048000" y="4767263"/>
            <a:ext cx="1707387" cy="273844"/>
          </a:xfrm>
          <a:prstGeom prst="rect">
            <a:avLst/>
          </a:prstGeom>
        </p:spPr>
        <p:txBody>
          <a:bodyPr vert="horz" lIns="91440" tIns="45720" rIns="91440" bIns="45720" rtlCol="0" anchor="ctr"/>
          <a:lstStyle>
            <a:lvl1pPr algn="l">
              <a:defRPr sz="900">
                <a:solidFill>
                  <a:schemeClr val="bg1"/>
                </a:solidFill>
              </a:defRPr>
            </a:lvl1pPr>
          </a:lstStyle>
          <a:p>
            <a:fld id="{20E7E1CA-0B85-4029-BD77-370775284303}" type="datetimeFigureOut">
              <a:rPr lang="en-GB" smtClean="0"/>
              <a:pPr/>
              <a:t>06/07/2025</a:t>
            </a:fld>
            <a:endParaRPr lang="en-GB"/>
          </a:p>
        </p:txBody>
      </p:sp>
      <p:sp>
        <p:nvSpPr>
          <p:cNvPr id="5" name="Footer Placeholder 4">
            <a:extLst>
              <a:ext uri="{FF2B5EF4-FFF2-40B4-BE49-F238E27FC236}">
                <a16:creationId xmlns:a16="http://schemas.microsoft.com/office/drawing/2014/main" id="{E196153F-BA17-62E3-1691-1872E47C8843}"/>
              </a:ext>
            </a:extLst>
          </p:cNvPr>
          <p:cNvSpPr>
            <a:spLocks noGrp="1"/>
          </p:cNvSpPr>
          <p:nvPr>
            <p:ph type="ftr" sz="quarter" idx="3"/>
          </p:nvPr>
        </p:nvSpPr>
        <p:spPr>
          <a:xfrm>
            <a:off x="4956557" y="4767263"/>
            <a:ext cx="3086100" cy="273844"/>
          </a:xfrm>
          <a:prstGeom prst="rect">
            <a:avLst/>
          </a:prstGeom>
        </p:spPr>
        <p:txBody>
          <a:bodyPr vert="horz" lIns="91440" tIns="45720" rIns="91440" bIns="45720" rtlCol="0" anchor="ctr"/>
          <a:lstStyle>
            <a:lvl1pPr algn="ctr">
              <a:defRPr sz="900">
                <a:solidFill>
                  <a:schemeClr val="bg1"/>
                </a:solidFill>
              </a:defRPr>
            </a:lvl1pPr>
          </a:lstStyle>
          <a:p>
            <a:endParaRPr lang="en-GB"/>
          </a:p>
        </p:txBody>
      </p:sp>
      <p:sp>
        <p:nvSpPr>
          <p:cNvPr id="6" name="Slide Number Placeholder 5">
            <a:extLst>
              <a:ext uri="{FF2B5EF4-FFF2-40B4-BE49-F238E27FC236}">
                <a16:creationId xmlns:a16="http://schemas.microsoft.com/office/drawing/2014/main" id="{38F1EB68-1A24-DE2E-3F3B-4144B7D30C06}"/>
              </a:ext>
            </a:extLst>
          </p:cNvPr>
          <p:cNvSpPr>
            <a:spLocks noGrp="1"/>
          </p:cNvSpPr>
          <p:nvPr>
            <p:ph type="sldNum" sz="quarter" idx="4"/>
          </p:nvPr>
        </p:nvSpPr>
        <p:spPr>
          <a:xfrm>
            <a:off x="8243825" y="4767263"/>
            <a:ext cx="639827" cy="273844"/>
          </a:xfrm>
          <a:prstGeom prst="rect">
            <a:avLst/>
          </a:prstGeom>
        </p:spPr>
        <p:txBody>
          <a:bodyPr vert="horz" lIns="91440" tIns="45720" rIns="91440" bIns="45720" rtlCol="0" anchor="ctr"/>
          <a:lstStyle>
            <a:lvl1pPr algn="r">
              <a:defRPr sz="900">
                <a:solidFill>
                  <a:schemeClr val="bg1"/>
                </a:solidFill>
              </a:defRPr>
            </a:lvl1pPr>
          </a:lstStyle>
          <a:p>
            <a:fld id="{A8B622F5-0015-455B-B26F-CD5FED884B59}" type="slidenum">
              <a:rPr lang="en-GB" smtClean="0"/>
              <a:pPr/>
              <a:t>‹#›</a:t>
            </a:fld>
            <a:endParaRPr lang="en-GB"/>
          </a:p>
        </p:txBody>
      </p:sp>
      <p:pic>
        <p:nvPicPr>
          <p:cNvPr id="2052" name="Picture 4">
            <a:extLst>
              <a:ext uri="{FF2B5EF4-FFF2-40B4-BE49-F238E27FC236}">
                <a16:creationId xmlns:a16="http://schemas.microsoft.com/office/drawing/2014/main" id="{6BFB66DC-0D5E-2278-ACD7-87D7FB5FE1A3}"/>
              </a:ext>
            </a:extLst>
          </p:cNvPr>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t="18519" b="18519"/>
          <a:stretch/>
        </p:blipFill>
        <p:spPr bwMode="auto">
          <a:xfrm>
            <a:off x="226720" y="4669518"/>
            <a:ext cx="1193266" cy="42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40444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Tx/>
        <a:buBlip>
          <a:blip r:embed="rId22"/>
        </a:buBlip>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tif"/><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tif"/><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tif"/><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0.tif"/><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28.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3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7.xml"/><Relationship Id="rId1" Type="http://schemas.openxmlformats.org/officeDocument/2006/relationships/slideLayout" Target="../slideLayouts/slideLayout29.xml"/><Relationship Id="rId5" Type="http://schemas.openxmlformats.org/officeDocument/2006/relationships/image" Target="../media/image42.jp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3" Type="http://schemas.openxmlformats.org/officeDocument/2006/relationships/hyperlink" Target="https://primacommunit-uvj8528.slack.com/team/U037QA7SEG7" TargetMode="External"/><Relationship Id="rId18" Type="http://schemas.openxmlformats.org/officeDocument/2006/relationships/hyperlink" Target="https://primacommunit-uvj8528.slack.com/team/U08GTQKPYS3" TargetMode="External"/><Relationship Id="rId26" Type="http://schemas.openxmlformats.org/officeDocument/2006/relationships/hyperlink" Target="https://primacommunit-uvj8528.slack.com/team/U038USL31SL" TargetMode="External"/><Relationship Id="rId3" Type="http://schemas.openxmlformats.org/officeDocument/2006/relationships/hyperlink" Target="https://primacommunit-uvj8528.slack.com/archives/C08FR1RL6NM" TargetMode="External"/><Relationship Id="rId21" Type="http://schemas.openxmlformats.org/officeDocument/2006/relationships/hyperlink" Target="https://primacommunit-uvj8528.slack.com/team/U08FYJEHF5H" TargetMode="External"/><Relationship Id="rId34" Type="http://schemas.openxmlformats.org/officeDocument/2006/relationships/hyperlink" Target="https://primacommunit-uvj8528.slack.com/archives/C08EZADKALQ" TargetMode="External"/><Relationship Id="rId7" Type="http://schemas.openxmlformats.org/officeDocument/2006/relationships/hyperlink" Target="https://primacommunit-uvj8528.slack.com/team/U038NHYFM1N" TargetMode="External"/><Relationship Id="rId12" Type="http://schemas.openxmlformats.org/officeDocument/2006/relationships/hyperlink" Target="https://primacommunit-uvj8528.slack.com/team/U0385EANDPV" TargetMode="External"/><Relationship Id="rId17" Type="http://schemas.openxmlformats.org/officeDocument/2006/relationships/hyperlink" Target="https://primacommunit-uvj8528.slack.com/team/U08FJ9RFE64" TargetMode="External"/><Relationship Id="rId25" Type="http://schemas.openxmlformats.org/officeDocument/2006/relationships/hyperlink" Target="https://primacommunit-uvj8528.slack.com/team/U08G6SR5P97" TargetMode="External"/><Relationship Id="rId33" Type="http://schemas.openxmlformats.org/officeDocument/2006/relationships/hyperlink" Target="https://primacommunit-uvj8528.slack.com/team/U08EZER5R6K" TargetMode="External"/><Relationship Id="rId2" Type="http://schemas.openxmlformats.org/officeDocument/2006/relationships/notesSlide" Target="../notesSlides/notesSlide29.xml"/><Relationship Id="rId16" Type="http://schemas.openxmlformats.org/officeDocument/2006/relationships/hyperlink" Target="https://primacommunit-uvj8528.slack.com/team/U038VJZFZ5W" TargetMode="External"/><Relationship Id="rId20" Type="http://schemas.openxmlformats.org/officeDocument/2006/relationships/hyperlink" Target="https://primacommunit-uvj8528.slack.com/team/U037VP29DB6" TargetMode="External"/><Relationship Id="rId29" Type="http://schemas.openxmlformats.org/officeDocument/2006/relationships/hyperlink" Target="https://primacommunit-uvj8528.slack.com/team/U037Q36E755" TargetMode="External"/><Relationship Id="rId1" Type="http://schemas.openxmlformats.org/officeDocument/2006/relationships/slideLayout" Target="../slideLayouts/slideLayout13.xml"/><Relationship Id="rId6" Type="http://schemas.openxmlformats.org/officeDocument/2006/relationships/hyperlink" Target="https://primacommunit-uvj8528.slack.com/team/U08GU01P717" TargetMode="External"/><Relationship Id="rId11" Type="http://schemas.openxmlformats.org/officeDocument/2006/relationships/hyperlink" Target="https://primacommunit-uvj8528.slack.com/archives/C08ETR6MR53" TargetMode="External"/><Relationship Id="rId24" Type="http://schemas.openxmlformats.org/officeDocument/2006/relationships/hyperlink" Target="https://primacommunit-uvj8528.slack.com/team/U0386F9AULA" TargetMode="External"/><Relationship Id="rId32" Type="http://schemas.openxmlformats.org/officeDocument/2006/relationships/hyperlink" Target="https://primacommunit-uvj8528.slack.com/team/U08FYERDV60" TargetMode="External"/><Relationship Id="rId5" Type="http://schemas.openxmlformats.org/officeDocument/2006/relationships/hyperlink" Target="https://primacommunit-uvj8528.slack.com/team/U08G2E21RHN" TargetMode="External"/><Relationship Id="rId15" Type="http://schemas.openxmlformats.org/officeDocument/2006/relationships/hyperlink" Target="https://primacommunit-uvj8528.slack.com/team/U038J2UNYC9" TargetMode="External"/><Relationship Id="rId23" Type="http://schemas.openxmlformats.org/officeDocument/2006/relationships/hyperlink" Target="https://primacommunit-uvj8528.slack.com/archives/C08ENQBJ54Z" TargetMode="External"/><Relationship Id="rId28" Type="http://schemas.openxmlformats.org/officeDocument/2006/relationships/hyperlink" Target="https://primacommunit-uvj8528.slack.com/team/U08FLFFUY58" TargetMode="External"/><Relationship Id="rId36" Type="http://schemas.openxmlformats.org/officeDocument/2006/relationships/hyperlink" Target="https://ui.adsabs.harvard.edu/abs/2023arXiv231020572M/abstract" TargetMode="External"/><Relationship Id="rId10" Type="http://schemas.openxmlformats.org/officeDocument/2006/relationships/hyperlink" Target="https://primacommunit-uvj8528.slack.com/team/U037PPF1PSB" TargetMode="External"/><Relationship Id="rId19" Type="http://schemas.openxmlformats.org/officeDocument/2006/relationships/hyperlink" Target="https://primacommunit-uvj8528.slack.com/archives/C08EA7DF6V9" TargetMode="External"/><Relationship Id="rId31" Type="http://schemas.openxmlformats.org/officeDocument/2006/relationships/hyperlink" Target="https://primacommunit-uvj8528.slack.com/team/U038J7T8M97" TargetMode="External"/><Relationship Id="rId4" Type="http://schemas.openxmlformats.org/officeDocument/2006/relationships/hyperlink" Target="https://primacommunit-uvj8528.slack.com/team/U03858Y09GS" TargetMode="External"/><Relationship Id="rId9" Type="http://schemas.openxmlformats.org/officeDocument/2006/relationships/hyperlink" Target="https://primacommunit-uvj8528.slack.com/team/U037Y29QL0N" TargetMode="External"/><Relationship Id="rId14" Type="http://schemas.openxmlformats.org/officeDocument/2006/relationships/hyperlink" Target="https://primacommunit-uvj8528.slack.com/archives/C08EZ9YMM1N" TargetMode="External"/><Relationship Id="rId22" Type="http://schemas.openxmlformats.org/officeDocument/2006/relationships/hyperlink" Target="https://primacommunit-uvj8528.slack.com/team/U038K4TJZLZ" TargetMode="External"/><Relationship Id="rId27" Type="http://schemas.openxmlformats.org/officeDocument/2006/relationships/hyperlink" Target="https://primacommunit-uvj8528.slack.com/archives/C08EA7MG9QB" TargetMode="External"/><Relationship Id="rId30" Type="http://schemas.openxmlformats.org/officeDocument/2006/relationships/hyperlink" Target="https://primacommunit-uvj8528.slack.com/archives/C08EAJL4QRG" TargetMode="External"/><Relationship Id="rId35" Type="http://schemas.openxmlformats.org/officeDocument/2006/relationships/hyperlink" Target="https://primacommunit-uvj8528.slack.com/team/U037XQW0WES" TargetMode="External"/><Relationship Id="rId8" Type="http://schemas.openxmlformats.org/officeDocument/2006/relationships/hyperlink" Target="https://primacommunit-uvj8528.slack.com/archives/C08EPA0H1C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43.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43.xml"/><Relationship Id="rId4" Type="http://schemas.openxmlformats.org/officeDocument/2006/relationships/hyperlink" Target="https://doi.org/10.1093/mnras/stae1539"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prima.ipac.caltech.edu/" TargetMode="External"/><Relationship Id="rId7"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hyperlink" Target="mailto:PRIMA-NEWS-UK@JISCMAIL.AC.U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hyperlink" Target="https://ui.adsabs.harvard.edu/abs/2023arXiv231020572M/abstract"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mailto:amoullet@nrao.edu"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hyperlink" Target="mailto:denis.burgarella@lam.fr"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rima.ipac.caltech.edu/"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603DDDAD-A4AF-E762-6857-F992BCD74FE5}"/>
            </a:ext>
          </a:extLst>
        </p:cNvPr>
        <p:cNvGrpSpPr/>
        <p:nvPr/>
      </p:nvGrpSpPr>
      <p:grpSpPr>
        <a:xfrm>
          <a:off x="0" y="0"/>
          <a:ext cx="0" cy="0"/>
          <a:chOff x="0" y="0"/>
          <a:chExt cx="0" cy="0"/>
        </a:xfrm>
      </p:grpSpPr>
      <p:pic>
        <p:nvPicPr>
          <p:cNvPr id="104" name="Google Shape;104;p1">
            <a:extLst>
              <a:ext uri="{FF2B5EF4-FFF2-40B4-BE49-F238E27FC236}">
                <a16:creationId xmlns:a16="http://schemas.microsoft.com/office/drawing/2014/main" id="{C2E6B076-4E6D-FDF3-9BF8-5A8B7B7C236F}"/>
              </a:ext>
            </a:extLst>
          </p:cNvPr>
          <p:cNvPicPr preferRelativeResize="0"/>
          <p:nvPr/>
        </p:nvPicPr>
        <p:blipFill rotWithShape="1">
          <a:blip r:embed="rId3">
            <a:alphaModFix/>
          </a:blip>
          <a:srcRect/>
          <a:stretch/>
        </p:blipFill>
        <p:spPr>
          <a:xfrm>
            <a:off x="0" y="4561257"/>
            <a:ext cx="9144000" cy="515155"/>
          </a:xfrm>
          <a:prstGeom prst="rect">
            <a:avLst/>
          </a:prstGeom>
          <a:noFill/>
          <a:ln>
            <a:noFill/>
          </a:ln>
        </p:spPr>
      </p:pic>
      <p:pic>
        <p:nvPicPr>
          <p:cNvPr id="105" name="Google Shape;105;p1" descr="A satellite in space with stars&#10;&#10;Description automatically generated">
            <a:extLst>
              <a:ext uri="{FF2B5EF4-FFF2-40B4-BE49-F238E27FC236}">
                <a16:creationId xmlns:a16="http://schemas.microsoft.com/office/drawing/2014/main" id="{8165C2C8-4D4B-B407-7A34-220CEC558978}"/>
              </a:ext>
            </a:extLst>
          </p:cNvPr>
          <p:cNvPicPr preferRelativeResize="0"/>
          <p:nvPr/>
        </p:nvPicPr>
        <p:blipFill rotWithShape="1">
          <a:blip r:embed="rId4">
            <a:alphaModFix/>
          </a:blip>
          <a:srcRect/>
          <a:stretch/>
        </p:blipFill>
        <p:spPr>
          <a:xfrm>
            <a:off x="301558" y="1141867"/>
            <a:ext cx="3931306" cy="3278981"/>
          </a:xfrm>
          <a:prstGeom prst="rect">
            <a:avLst/>
          </a:prstGeom>
          <a:noFill/>
          <a:ln>
            <a:noFill/>
          </a:ln>
        </p:spPr>
      </p:pic>
      <p:pic>
        <p:nvPicPr>
          <p:cNvPr id="106" name="Google Shape;106;p1" descr="Qr code&#10;&#10;AI-generated content may be incorrect.">
            <a:extLst>
              <a:ext uri="{FF2B5EF4-FFF2-40B4-BE49-F238E27FC236}">
                <a16:creationId xmlns:a16="http://schemas.microsoft.com/office/drawing/2014/main" id="{C8A4DF9F-8D54-6E3B-D1EE-7281AC3A8B50}"/>
              </a:ext>
            </a:extLst>
          </p:cNvPr>
          <p:cNvPicPr preferRelativeResize="0"/>
          <p:nvPr/>
        </p:nvPicPr>
        <p:blipFill rotWithShape="1">
          <a:blip r:embed="rId5">
            <a:alphaModFix/>
          </a:blip>
          <a:srcRect/>
          <a:stretch/>
        </p:blipFill>
        <p:spPr>
          <a:xfrm>
            <a:off x="7474758" y="2712032"/>
            <a:ext cx="1669242" cy="1669242"/>
          </a:xfrm>
          <a:prstGeom prst="rect">
            <a:avLst/>
          </a:prstGeom>
          <a:noFill/>
          <a:ln>
            <a:noFill/>
          </a:ln>
        </p:spPr>
      </p:pic>
      <p:pic>
        <p:nvPicPr>
          <p:cNvPr id="1026" name="Picture 2">
            <a:extLst>
              <a:ext uri="{FF2B5EF4-FFF2-40B4-BE49-F238E27FC236}">
                <a16:creationId xmlns:a16="http://schemas.microsoft.com/office/drawing/2014/main" id="{7CB7E509-53BB-EBFA-3003-FED875B93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490" y="1141397"/>
            <a:ext cx="4852510" cy="14557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47F726-A429-0AC3-B949-3AC2629752A7}"/>
              </a:ext>
            </a:extLst>
          </p:cNvPr>
          <p:cNvSpPr txBox="1"/>
          <p:nvPr/>
        </p:nvSpPr>
        <p:spPr>
          <a:xfrm>
            <a:off x="4291490" y="2943520"/>
            <a:ext cx="4572000" cy="1477328"/>
          </a:xfrm>
          <a:prstGeom prst="rect">
            <a:avLst/>
          </a:prstGeom>
          <a:noFill/>
        </p:spPr>
        <p:txBody>
          <a:bodyPr wrap="square">
            <a:spAutoFit/>
          </a:bodyPr>
          <a:lstStyle/>
          <a:p>
            <a:pPr rtl="0"/>
            <a:r>
              <a:rPr lang="en-US" sz="14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Seb Oliver</a:t>
            </a:r>
            <a:r>
              <a:rPr lang="en-US" sz="14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a:t>
            </a:r>
          </a:p>
          <a:p>
            <a:pPr rtl="0"/>
            <a:r>
              <a:rPr lang="en-GB" sz="2000" b="0" dirty="0">
                <a:effectLst/>
              </a:rPr>
              <a:t>PRIMA Science Affiliate</a:t>
            </a:r>
          </a:p>
          <a:p>
            <a:pPr rtl="0"/>
            <a:r>
              <a:rPr lang="en-GB" sz="14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rPr>
              <a:t>PI of UKSA funded PRIMA-UK project</a:t>
            </a:r>
          </a:p>
          <a:p>
            <a:pPr rtl="0"/>
            <a:r>
              <a:rPr lang="en-US" sz="14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University of Sussex</a:t>
            </a:r>
          </a:p>
          <a:p>
            <a:pPr rtl="0"/>
            <a:endParaRPr lang="en-US" sz="14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r>
              <a:rPr lang="en-US" sz="14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7</a:t>
            </a:r>
            <a:r>
              <a:rPr lang="en-US" sz="1400" baseline="300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th</a:t>
            </a:r>
            <a:r>
              <a:rPr lang="en-US" sz="14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July 2025</a:t>
            </a:r>
            <a:endParaRPr lang="en-US"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486338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3"/>
          <a:srcRect l="11271" r="24804"/>
          <a:stretch>
            <a:fillRect/>
          </a:stretch>
        </p:blipFill>
        <p:spPr>
          <a:xfrm>
            <a:off x="3324114" y="-183322"/>
            <a:ext cx="5811264" cy="5440293"/>
          </a:xfrm>
          <a:prstGeom prst="rect">
            <a:avLst/>
          </a:prstGeom>
          <a:ln w="12700">
            <a:miter lim="400000"/>
          </a:ln>
        </p:spPr>
      </p:pic>
      <p:sp>
        <p:nvSpPr>
          <p:cNvPr id="196" name="Rectangle"/>
          <p:cNvSpPr/>
          <p:nvPr/>
        </p:nvSpPr>
        <p:spPr>
          <a:xfrm>
            <a:off x="7262585" y="-187120"/>
            <a:ext cx="1923650" cy="5440292"/>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197" name="Screenshot 2023-08-15 at 1.46.59 PM.png" descr="Screenshot 2023-08-15 at 1.46.59 PM.png"/>
          <p:cNvPicPr>
            <a:picLocks noChangeAspect="1"/>
          </p:cNvPicPr>
          <p:nvPr/>
        </p:nvPicPr>
        <p:blipFill>
          <a:blip r:embed="rId4"/>
          <a:srcRect l="476" t="18760" r="82520"/>
          <a:stretch>
            <a:fillRect/>
          </a:stretch>
        </p:blipFill>
        <p:spPr>
          <a:xfrm>
            <a:off x="1595320" y="-63718"/>
            <a:ext cx="1636387" cy="5195614"/>
          </a:xfrm>
          <a:prstGeom prst="rect">
            <a:avLst/>
          </a:prstGeom>
          <a:ln w="12700">
            <a:miter lim="400000"/>
          </a:ln>
        </p:spPr>
      </p:pic>
      <p:pic>
        <p:nvPicPr>
          <p:cNvPr id="198" name="Screenshot 2023-08-18 at 11.31.19 AM.png" descr="Screenshot 2023-08-18 at 11.31.19 AM.png"/>
          <p:cNvPicPr>
            <a:picLocks/>
          </p:cNvPicPr>
          <p:nvPr/>
        </p:nvPicPr>
        <p:blipFill>
          <a:blip r:embed="rId5"/>
          <a:srcRect l="36534" t="76594" b="17893"/>
          <a:stretch>
            <a:fillRect/>
          </a:stretch>
        </p:blipFill>
        <p:spPr>
          <a:xfrm rot="16200000" flipH="1">
            <a:off x="619268" y="2593144"/>
            <a:ext cx="5315763" cy="127187"/>
          </a:xfrm>
          <a:prstGeom prst="rect">
            <a:avLst/>
          </a:prstGeom>
          <a:ln w="12700">
            <a:miter lim="400000"/>
          </a:ln>
        </p:spPr>
      </p:pic>
      <p:sp>
        <p:nvSpPr>
          <p:cNvPr id="199" name="Shape"/>
          <p:cNvSpPr/>
          <p:nvPr/>
        </p:nvSpPr>
        <p:spPr>
          <a:xfrm>
            <a:off x="1747362" y="1714184"/>
            <a:ext cx="1572679" cy="3414713"/>
          </a:xfrm>
          <a:custGeom>
            <a:avLst/>
            <a:gdLst/>
            <a:ahLst/>
            <a:cxnLst>
              <a:cxn ang="0">
                <a:pos x="wd2" y="hd2"/>
              </a:cxn>
              <a:cxn ang="5400000">
                <a:pos x="wd2" y="hd2"/>
              </a:cxn>
              <a:cxn ang="10800000">
                <a:pos x="wd2" y="hd2"/>
              </a:cxn>
              <a:cxn ang="16200000">
                <a:pos x="wd2" y="hd2"/>
              </a:cxn>
            </a:cxnLst>
            <a:rect l="0" t="0" r="r" b="b"/>
            <a:pathLst>
              <a:path w="21531" h="21600" extrusionOk="0">
                <a:moveTo>
                  <a:pt x="21531" y="0"/>
                </a:moveTo>
                <a:lnTo>
                  <a:pt x="11004" y="13"/>
                </a:lnTo>
                <a:cubicBezTo>
                  <a:pt x="11084" y="116"/>
                  <a:pt x="11111" y="225"/>
                  <a:pt x="11088" y="331"/>
                </a:cubicBezTo>
                <a:cubicBezTo>
                  <a:pt x="11070" y="411"/>
                  <a:pt x="11023" y="492"/>
                  <a:pt x="10898" y="553"/>
                </a:cubicBezTo>
                <a:cubicBezTo>
                  <a:pt x="10730" y="636"/>
                  <a:pt x="10479" y="653"/>
                  <a:pt x="10247" y="674"/>
                </a:cubicBezTo>
                <a:cubicBezTo>
                  <a:pt x="10011" y="695"/>
                  <a:pt x="9776" y="723"/>
                  <a:pt x="9542" y="759"/>
                </a:cubicBezTo>
                <a:cubicBezTo>
                  <a:pt x="9524" y="879"/>
                  <a:pt x="9413" y="991"/>
                  <a:pt x="9231" y="1077"/>
                </a:cubicBezTo>
                <a:cubicBezTo>
                  <a:pt x="9013" y="1179"/>
                  <a:pt x="8715" y="1231"/>
                  <a:pt x="8459" y="1310"/>
                </a:cubicBezTo>
                <a:cubicBezTo>
                  <a:pt x="8136" y="1409"/>
                  <a:pt x="7881" y="1548"/>
                  <a:pt x="7723" y="1711"/>
                </a:cubicBezTo>
                <a:cubicBezTo>
                  <a:pt x="7298" y="1758"/>
                  <a:pt x="6916" y="1861"/>
                  <a:pt x="6613" y="2006"/>
                </a:cubicBezTo>
                <a:cubicBezTo>
                  <a:pt x="6421" y="2098"/>
                  <a:pt x="6247" y="2215"/>
                  <a:pt x="5985" y="2242"/>
                </a:cubicBezTo>
                <a:cubicBezTo>
                  <a:pt x="5810" y="2260"/>
                  <a:pt x="5606" y="2248"/>
                  <a:pt x="5528" y="2325"/>
                </a:cubicBezTo>
                <a:cubicBezTo>
                  <a:pt x="5362" y="2489"/>
                  <a:pt x="6011" y="2543"/>
                  <a:pt x="5969" y="2691"/>
                </a:cubicBezTo>
                <a:cubicBezTo>
                  <a:pt x="5949" y="2762"/>
                  <a:pt x="5785" y="2797"/>
                  <a:pt x="5706" y="2856"/>
                </a:cubicBezTo>
                <a:cubicBezTo>
                  <a:pt x="5527" y="2991"/>
                  <a:pt x="5825" y="3168"/>
                  <a:pt x="5640" y="3302"/>
                </a:cubicBezTo>
                <a:cubicBezTo>
                  <a:pt x="5556" y="3363"/>
                  <a:pt x="5391" y="3390"/>
                  <a:pt x="5310" y="3452"/>
                </a:cubicBezTo>
                <a:cubicBezTo>
                  <a:pt x="5164" y="3563"/>
                  <a:pt x="5348" y="3690"/>
                  <a:pt x="5468" y="3810"/>
                </a:cubicBezTo>
                <a:cubicBezTo>
                  <a:pt x="5566" y="3907"/>
                  <a:pt x="5612" y="4014"/>
                  <a:pt x="5577" y="4120"/>
                </a:cubicBezTo>
                <a:cubicBezTo>
                  <a:pt x="5545" y="4215"/>
                  <a:pt x="5449" y="4303"/>
                  <a:pt x="5422" y="4398"/>
                </a:cubicBezTo>
                <a:cubicBezTo>
                  <a:pt x="5391" y="4512"/>
                  <a:pt x="5460" y="4628"/>
                  <a:pt x="5618" y="4719"/>
                </a:cubicBezTo>
                <a:lnTo>
                  <a:pt x="3802" y="5178"/>
                </a:lnTo>
                <a:cubicBezTo>
                  <a:pt x="3540" y="5213"/>
                  <a:pt x="3290" y="5265"/>
                  <a:pt x="3061" y="5333"/>
                </a:cubicBezTo>
                <a:cubicBezTo>
                  <a:pt x="2782" y="5415"/>
                  <a:pt x="2536" y="5521"/>
                  <a:pt x="2359" y="5650"/>
                </a:cubicBezTo>
                <a:cubicBezTo>
                  <a:pt x="2247" y="5731"/>
                  <a:pt x="2162" y="5822"/>
                  <a:pt x="2006" y="5887"/>
                </a:cubicBezTo>
                <a:cubicBezTo>
                  <a:pt x="1759" y="5990"/>
                  <a:pt x="1365" y="6012"/>
                  <a:pt x="1217" y="6154"/>
                </a:cubicBezTo>
                <a:cubicBezTo>
                  <a:pt x="1094" y="6272"/>
                  <a:pt x="1208" y="6401"/>
                  <a:pt x="1245" y="6524"/>
                </a:cubicBezTo>
                <a:cubicBezTo>
                  <a:pt x="1284" y="6653"/>
                  <a:pt x="1240" y="6786"/>
                  <a:pt x="1117" y="6905"/>
                </a:cubicBezTo>
                <a:cubicBezTo>
                  <a:pt x="834" y="7392"/>
                  <a:pt x="592" y="7882"/>
                  <a:pt x="385" y="8375"/>
                </a:cubicBezTo>
                <a:cubicBezTo>
                  <a:pt x="243" y="8714"/>
                  <a:pt x="138" y="9070"/>
                  <a:pt x="54" y="9400"/>
                </a:cubicBezTo>
                <a:cubicBezTo>
                  <a:pt x="-29" y="9726"/>
                  <a:pt x="-69" y="10046"/>
                  <a:pt x="334" y="10326"/>
                </a:cubicBezTo>
                <a:cubicBezTo>
                  <a:pt x="453" y="10409"/>
                  <a:pt x="613" y="10481"/>
                  <a:pt x="685" y="10573"/>
                </a:cubicBezTo>
                <a:cubicBezTo>
                  <a:pt x="778" y="10695"/>
                  <a:pt x="718" y="10831"/>
                  <a:pt x="872" y="10941"/>
                </a:cubicBezTo>
                <a:cubicBezTo>
                  <a:pt x="1010" y="11039"/>
                  <a:pt x="1280" y="11076"/>
                  <a:pt x="1433" y="11168"/>
                </a:cubicBezTo>
                <a:cubicBezTo>
                  <a:pt x="1600" y="11268"/>
                  <a:pt x="1592" y="11403"/>
                  <a:pt x="1667" y="11524"/>
                </a:cubicBezTo>
                <a:cubicBezTo>
                  <a:pt x="1739" y="11639"/>
                  <a:pt x="1875" y="11731"/>
                  <a:pt x="1997" y="11834"/>
                </a:cubicBezTo>
                <a:cubicBezTo>
                  <a:pt x="2114" y="11933"/>
                  <a:pt x="2212" y="12042"/>
                  <a:pt x="2329" y="12143"/>
                </a:cubicBezTo>
                <a:cubicBezTo>
                  <a:pt x="2508" y="12296"/>
                  <a:pt x="2730" y="12437"/>
                  <a:pt x="2990" y="12564"/>
                </a:cubicBezTo>
                <a:cubicBezTo>
                  <a:pt x="4483" y="13250"/>
                  <a:pt x="6031" y="13910"/>
                  <a:pt x="7631" y="14542"/>
                </a:cubicBezTo>
                <a:cubicBezTo>
                  <a:pt x="9210" y="15166"/>
                  <a:pt x="10843" y="15763"/>
                  <a:pt x="12306" y="16447"/>
                </a:cubicBezTo>
                <a:cubicBezTo>
                  <a:pt x="14028" y="17253"/>
                  <a:pt x="15488" y="18164"/>
                  <a:pt x="16977" y="19059"/>
                </a:cubicBezTo>
                <a:cubicBezTo>
                  <a:pt x="18404" y="19917"/>
                  <a:pt x="19530" y="20918"/>
                  <a:pt x="21359" y="21600"/>
                </a:cubicBezTo>
                <a:lnTo>
                  <a:pt x="21531" y="0"/>
                </a:lnTo>
                <a:close/>
              </a:path>
            </a:pathLst>
          </a:custGeom>
          <a:solidFill>
            <a:srgbClr val="FFFFFF">
              <a:alpha val="79687"/>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200" name="The…"/>
          <p:cNvSpPr txBox="1"/>
          <p:nvPr/>
        </p:nvSpPr>
        <p:spPr>
          <a:xfrm>
            <a:off x="1793708" y="1910512"/>
            <a:ext cx="1466010" cy="2058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The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majority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of light from dusty objects is emitted at far-infrared wavelengths</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and can only be observed from space</a:t>
            </a:r>
          </a:p>
        </p:txBody>
      </p:sp>
      <p:sp>
        <p:nvSpPr>
          <p:cNvPr id="201" name="10 μm"/>
          <p:cNvSpPr txBox="1"/>
          <p:nvPr/>
        </p:nvSpPr>
        <p:spPr>
          <a:xfrm>
            <a:off x="3381563" y="51365"/>
            <a:ext cx="455254"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000" b="1">
                <a:solidFill>
                  <a:srgbClr val="000000"/>
                </a:solidFill>
              </a:defRPr>
            </a:lvl1pPr>
          </a:lstStyle>
          <a:p>
            <a:pPr algn="ctr" defTabSz="914377" rtl="0" hangingPunct="0"/>
            <a:r>
              <a:rPr sz="1125">
                <a:latin typeface="Helvetica Neue"/>
                <a:ea typeface="Helvetica Neue"/>
                <a:cs typeface="Helvetica Neue"/>
                <a:sym typeface="Helvetica Neue"/>
              </a:rPr>
              <a:t>10 μm</a:t>
            </a:r>
          </a:p>
        </p:txBody>
      </p:sp>
      <p:sp>
        <p:nvSpPr>
          <p:cNvPr id="202" name="100 μm"/>
          <p:cNvSpPr txBox="1"/>
          <p:nvPr/>
        </p:nvSpPr>
        <p:spPr>
          <a:xfrm>
            <a:off x="3381207" y="3951080"/>
            <a:ext cx="535403"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100 μm</a:t>
            </a:r>
          </a:p>
        </p:txBody>
      </p:sp>
      <p:sp>
        <p:nvSpPr>
          <p:cNvPr id="203" name="20 μm"/>
          <p:cNvSpPr txBox="1"/>
          <p:nvPr/>
        </p:nvSpPr>
        <p:spPr>
          <a:xfrm>
            <a:off x="3381563" y="1190090"/>
            <a:ext cx="455254"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000" b="1">
                <a:solidFill>
                  <a:srgbClr val="000000"/>
                </a:solidFill>
              </a:defRPr>
            </a:lvl1pPr>
          </a:lstStyle>
          <a:p>
            <a:pPr algn="ctr" defTabSz="914377" rtl="0" hangingPunct="0"/>
            <a:r>
              <a:rPr sz="1125">
                <a:latin typeface="Helvetica Neue"/>
                <a:ea typeface="Helvetica Neue"/>
                <a:cs typeface="Helvetica Neue"/>
                <a:sym typeface="Helvetica Neue"/>
              </a:rPr>
              <a:t>20 μm</a:t>
            </a:r>
          </a:p>
        </p:txBody>
      </p:sp>
      <p:sp>
        <p:nvSpPr>
          <p:cNvPr id="204" name="30 μm"/>
          <p:cNvSpPr txBox="1"/>
          <p:nvPr/>
        </p:nvSpPr>
        <p:spPr>
          <a:xfrm>
            <a:off x="3381563" y="1894940"/>
            <a:ext cx="455254"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30 μm</a:t>
            </a:r>
          </a:p>
        </p:txBody>
      </p:sp>
      <p:sp>
        <p:nvSpPr>
          <p:cNvPr id="205" name="40 μm"/>
          <p:cNvSpPr txBox="1"/>
          <p:nvPr/>
        </p:nvSpPr>
        <p:spPr>
          <a:xfrm>
            <a:off x="3381563" y="2380715"/>
            <a:ext cx="455254"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40 μm</a:t>
            </a:r>
          </a:p>
        </p:txBody>
      </p:sp>
      <p:sp>
        <p:nvSpPr>
          <p:cNvPr id="206" name="50 μm"/>
          <p:cNvSpPr txBox="1"/>
          <p:nvPr/>
        </p:nvSpPr>
        <p:spPr>
          <a:xfrm>
            <a:off x="3381563" y="2742665"/>
            <a:ext cx="455254"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50 μm</a:t>
            </a:r>
          </a:p>
        </p:txBody>
      </p:sp>
      <p:pic>
        <p:nvPicPr>
          <p:cNvPr id="208" name="vert_lockup_white_color.png" descr="vert_lockup_white_color.png"/>
          <p:cNvPicPr>
            <a:picLocks noChangeAspect="1"/>
          </p:cNvPicPr>
          <p:nvPr/>
        </p:nvPicPr>
        <p:blipFill>
          <a:blip r:embed="rId6"/>
          <a:stretch>
            <a:fillRect/>
          </a:stretch>
        </p:blipFill>
        <p:spPr>
          <a:xfrm>
            <a:off x="-398822" y="-79400"/>
            <a:ext cx="2999594" cy="2999594"/>
          </a:xfrm>
          <a:prstGeom prst="rect">
            <a:avLst/>
          </a:prstGeom>
          <a:ln w="12700">
            <a:miter lim="400000"/>
          </a:ln>
        </p:spPr>
      </p:pic>
      <p:sp>
        <p:nvSpPr>
          <p:cNvPr id="2" name="PRIMA’s 1.8m aperture will be crygenically cooled to 4.5 K">
            <a:extLst>
              <a:ext uri="{FF2B5EF4-FFF2-40B4-BE49-F238E27FC236}">
                <a16:creationId xmlns:a16="http://schemas.microsoft.com/office/drawing/2014/main" id="{8C58E984-52DD-89B1-F4C2-DC0EF8DEDFA8}"/>
              </a:ext>
            </a:extLst>
          </p:cNvPr>
          <p:cNvSpPr txBox="1"/>
          <p:nvPr/>
        </p:nvSpPr>
        <p:spPr>
          <a:xfrm>
            <a:off x="7548680" y="2848463"/>
            <a:ext cx="1583134" cy="900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l">
              <a:defRPr sz="5000"/>
            </a:lvl1pPr>
          </a:lstStyle>
          <a:p>
            <a:r>
              <a:rPr lang="en-US" sz="1400" dirty="0"/>
              <a:t>50% of light ever emitted by stars is re-processed by dust!</a:t>
            </a:r>
            <a:endParaRPr sz="1400"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Image" descr="Image"/>
          <p:cNvPicPr>
            <a:picLocks noChangeAspect="1"/>
          </p:cNvPicPr>
          <p:nvPr/>
        </p:nvPicPr>
        <p:blipFill>
          <a:blip r:embed="rId3"/>
          <a:srcRect l="11271" r="24804"/>
          <a:stretch>
            <a:fillRect/>
          </a:stretch>
        </p:blipFill>
        <p:spPr>
          <a:xfrm>
            <a:off x="3324114" y="-183322"/>
            <a:ext cx="5811264" cy="5440293"/>
          </a:xfrm>
          <a:prstGeom prst="rect">
            <a:avLst/>
          </a:prstGeom>
          <a:ln w="12700">
            <a:miter lim="400000"/>
          </a:ln>
        </p:spPr>
      </p:pic>
      <p:sp>
        <p:nvSpPr>
          <p:cNvPr id="225" name="Rectangle"/>
          <p:cNvSpPr/>
          <p:nvPr/>
        </p:nvSpPr>
        <p:spPr>
          <a:xfrm>
            <a:off x="3266660" y="-4194"/>
            <a:ext cx="1000125" cy="5132838"/>
          </a:xfrm>
          <a:prstGeom prst="rect">
            <a:avLst/>
          </a:prstGeom>
          <a:solidFill>
            <a:srgbClr val="3535A8">
              <a:alpha val="5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226" name="Screenshot 2023-08-15 at 8.54.11 PM.png" descr="Screenshot 2023-08-15 at 8.54.11 PM.png"/>
          <p:cNvPicPr>
            <a:picLocks noChangeAspect="1"/>
          </p:cNvPicPr>
          <p:nvPr/>
        </p:nvPicPr>
        <p:blipFill>
          <a:blip r:embed="rId4"/>
          <a:srcRect l="14194" t="20041" r="8496" b="10114"/>
          <a:stretch>
            <a:fillRect/>
          </a:stretch>
        </p:blipFill>
        <p:spPr>
          <a:xfrm>
            <a:off x="3504655" y="565894"/>
            <a:ext cx="618989" cy="618983"/>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5" y="0"/>
                  <a:pt x="9837" y="0"/>
                </a:cubicBezTo>
                <a:close/>
              </a:path>
            </a:pathLst>
          </a:custGeom>
          <a:ln w="12700">
            <a:miter lim="400000"/>
          </a:ln>
        </p:spPr>
      </p:pic>
      <p:sp>
        <p:nvSpPr>
          <p:cNvPr id="227" name="75% of PRIMA observing time is dedicated to GO science"/>
          <p:cNvSpPr txBox="1"/>
          <p:nvPr/>
        </p:nvSpPr>
        <p:spPr>
          <a:xfrm>
            <a:off x="3406905" y="1895689"/>
            <a:ext cx="791926" cy="1250342"/>
          </a:xfrm>
          <a:prstGeom prst="rect">
            <a:avLst/>
          </a:prstGeom>
          <a:solidFill>
            <a:srgbClr val="000147">
              <a:alpha val="50000"/>
            </a:srgbClr>
          </a:solidFill>
          <a:ln w="635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75% of PRIMA observing time is dedicated to GO science</a:t>
            </a:r>
          </a:p>
        </p:txBody>
      </p:sp>
      <p:sp>
        <p:nvSpPr>
          <p:cNvPr id="228" name="GO Science"/>
          <p:cNvSpPr txBox="1"/>
          <p:nvPr/>
        </p:nvSpPr>
        <p:spPr>
          <a:xfrm>
            <a:off x="3396310" y="69304"/>
            <a:ext cx="791926"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GO Science</a:t>
            </a:r>
          </a:p>
        </p:txBody>
      </p:sp>
      <p:pic>
        <p:nvPicPr>
          <p:cNvPr id="229" name="Screenshot 2023-08-15 at 1.46.59 PM.png" descr="Screenshot 2023-08-15 at 1.46.59 PM.png"/>
          <p:cNvPicPr>
            <a:picLocks noChangeAspect="1"/>
          </p:cNvPicPr>
          <p:nvPr/>
        </p:nvPicPr>
        <p:blipFill>
          <a:blip r:embed="rId5"/>
          <a:srcRect l="476" t="18760" r="82520"/>
          <a:stretch>
            <a:fillRect/>
          </a:stretch>
        </p:blipFill>
        <p:spPr>
          <a:xfrm>
            <a:off x="1595320" y="-63718"/>
            <a:ext cx="1636387" cy="5195614"/>
          </a:xfrm>
          <a:prstGeom prst="rect">
            <a:avLst/>
          </a:prstGeom>
          <a:ln w="12700">
            <a:miter lim="400000"/>
          </a:ln>
        </p:spPr>
      </p:pic>
      <p:pic>
        <p:nvPicPr>
          <p:cNvPr id="230" name="Screenshot 2023-08-18 at 11.31.19 AM.png" descr="Screenshot 2023-08-18 at 11.31.19 AM.png"/>
          <p:cNvPicPr>
            <a:picLocks/>
          </p:cNvPicPr>
          <p:nvPr/>
        </p:nvPicPr>
        <p:blipFill>
          <a:blip r:embed="rId6"/>
          <a:srcRect l="36534" t="76594" b="17893"/>
          <a:stretch>
            <a:fillRect/>
          </a:stretch>
        </p:blipFill>
        <p:spPr>
          <a:xfrm rot="16200000" flipH="1">
            <a:off x="619268" y="2593144"/>
            <a:ext cx="5315763" cy="127187"/>
          </a:xfrm>
          <a:prstGeom prst="rect">
            <a:avLst/>
          </a:prstGeom>
          <a:ln w="12700">
            <a:miter lim="400000"/>
          </a:ln>
        </p:spPr>
      </p:pic>
      <p:sp>
        <p:nvSpPr>
          <p:cNvPr id="231" name="Shape"/>
          <p:cNvSpPr/>
          <p:nvPr/>
        </p:nvSpPr>
        <p:spPr>
          <a:xfrm>
            <a:off x="1747362" y="1714184"/>
            <a:ext cx="1572679" cy="3414713"/>
          </a:xfrm>
          <a:custGeom>
            <a:avLst/>
            <a:gdLst/>
            <a:ahLst/>
            <a:cxnLst>
              <a:cxn ang="0">
                <a:pos x="wd2" y="hd2"/>
              </a:cxn>
              <a:cxn ang="5400000">
                <a:pos x="wd2" y="hd2"/>
              </a:cxn>
              <a:cxn ang="10800000">
                <a:pos x="wd2" y="hd2"/>
              </a:cxn>
              <a:cxn ang="16200000">
                <a:pos x="wd2" y="hd2"/>
              </a:cxn>
            </a:cxnLst>
            <a:rect l="0" t="0" r="r" b="b"/>
            <a:pathLst>
              <a:path w="21531" h="21600" extrusionOk="0">
                <a:moveTo>
                  <a:pt x="21531" y="0"/>
                </a:moveTo>
                <a:lnTo>
                  <a:pt x="11004" y="13"/>
                </a:lnTo>
                <a:cubicBezTo>
                  <a:pt x="11084" y="116"/>
                  <a:pt x="11111" y="225"/>
                  <a:pt x="11088" y="331"/>
                </a:cubicBezTo>
                <a:cubicBezTo>
                  <a:pt x="11070" y="411"/>
                  <a:pt x="11023" y="492"/>
                  <a:pt x="10898" y="553"/>
                </a:cubicBezTo>
                <a:cubicBezTo>
                  <a:pt x="10730" y="636"/>
                  <a:pt x="10479" y="653"/>
                  <a:pt x="10247" y="674"/>
                </a:cubicBezTo>
                <a:cubicBezTo>
                  <a:pt x="10011" y="695"/>
                  <a:pt x="9776" y="723"/>
                  <a:pt x="9542" y="759"/>
                </a:cubicBezTo>
                <a:cubicBezTo>
                  <a:pt x="9524" y="879"/>
                  <a:pt x="9413" y="991"/>
                  <a:pt x="9231" y="1077"/>
                </a:cubicBezTo>
                <a:cubicBezTo>
                  <a:pt x="9013" y="1179"/>
                  <a:pt x="8715" y="1231"/>
                  <a:pt x="8459" y="1310"/>
                </a:cubicBezTo>
                <a:cubicBezTo>
                  <a:pt x="8136" y="1409"/>
                  <a:pt x="7881" y="1548"/>
                  <a:pt x="7723" y="1711"/>
                </a:cubicBezTo>
                <a:cubicBezTo>
                  <a:pt x="7298" y="1758"/>
                  <a:pt x="6916" y="1861"/>
                  <a:pt x="6613" y="2006"/>
                </a:cubicBezTo>
                <a:cubicBezTo>
                  <a:pt x="6421" y="2098"/>
                  <a:pt x="6247" y="2215"/>
                  <a:pt x="5985" y="2242"/>
                </a:cubicBezTo>
                <a:cubicBezTo>
                  <a:pt x="5810" y="2260"/>
                  <a:pt x="5606" y="2248"/>
                  <a:pt x="5528" y="2325"/>
                </a:cubicBezTo>
                <a:cubicBezTo>
                  <a:pt x="5362" y="2489"/>
                  <a:pt x="6011" y="2543"/>
                  <a:pt x="5969" y="2691"/>
                </a:cubicBezTo>
                <a:cubicBezTo>
                  <a:pt x="5949" y="2762"/>
                  <a:pt x="5785" y="2797"/>
                  <a:pt x="5706" y="2856"/>
                </a:cubicBezTo>
                <a:cubicBezTo>
                  <a:pt x="5527" y="2991"/>
                  <a:pt x="5825" y="3168"/>
                  <a:pt x="5640" y="3302"/>
                </a:cubicBezTo>
                <a:cubicBezTo>
                  <a:pt x="5556" y="3363"/>
                  <a:pt x="5391" y="3390"/>
                  <a:pt x="5310" y="3452"/>
                </a:cubicBezTo>
                <a:cubicBezTo>
                  <a:pt x="5164" y="3563"/>
                  <a:pt x="5348" y="3690"/>
                  <a:pt x="5468" y="3810"/>
                </a:cubicBezTo>
                <a:cubicBezTo>
                  <a:pt x="5566" y="3907"/>
                  <a:pt x="5612" y="4014"/>
                  <a:pt x="5577" y="4120"/>
                </a:cubicBezTo>
                <a:cubicBezTo>
                  <a:pt x="5545" y="4215"/>
                  <a:pt x="5449" y="4303"/>
                  <a:pt x="5422" y="4398"/>
                </a:cubicBezTo>
                <a:cubicBezTo>
                  <a:pt x="5391" y="4512"/>
                  <a:pt x="5460" y="4628"/>
                  <a:pt x="5618" y="4719"/>
                </a:cubicBezTo>
                <a:lnTo>
                  <a:pt x="3802" y="5178"/>
                </a:lnTo>
                <a:cubicBezTo>
                  <a:pt x="3540" y="5213"/>
                  <a:pt x="3290" y="5265"/>
                  <a:pt x="3061" y="5333"/>
                </a:cubicBezTo>
                <a:cubicBezTo>
                  <a:pt x="2782" y="5415"/>
                  <a:pt x="2536" y="5521"/>
                  <a:pt x="2359" y="5650"/>
                </a:cubicBezTo>
                <a:cubicBezTo>
                  <a:pt x="2247" y="5731"/>
                  <a:pt x="2162" y="5822"/>
                  <a:pt x="2006" y="5887"/>
                </a:cubicBezTo>
                <a:cubicBezTo>
                  <a:pt x="1759" y="5990"/>
                  <a:pt x="1365" y="6012"/>
                  <a:pt x="1217" y="6154"/>
                </a:cubicBezTo>
                <a:cubicBezTo>
                  <a:pt x="1094" y="6272"/>
                  <a:pt x="1208" y="6401"/>
                  <a:pt x="1245" y="6524"/>
                </a:cubicBezTo>
                <a:cubicBezTo>
                  <a:pt x="1284" y="6653"/>
                  <a:pt x="1240" y="6786"/>
                  <a:pt x="1117" y="6905"/>
                </a:cubicBezTo>
                <a:cubicBezTo>
                  <a:pt x="834" y="7392"/>
                  <a:pt x="592" y="7882"/>
                  <a:pt x="385" y="8375"/>
                </a:cubicBezTo>
                <a:cubicBezTo>
                  <a:pt x="243" y="8714"/>
                  <a:pt x="138" y="9070"/>
                  <a:pt x="54" y="9400"/>
                </a:cubicBezTo>
                <a:cubicBezTo>
                  <a:pt x="-29" y="9726"/>
                  <a:pt x="-69" y="10046"/>
                  <a:pt x="334" y="10326"/>
                </a:cubicBezTo>
                <a:cubicBezTo>
                  <a:pt x="453" y="10409"/>
                  <a:pt x="613" y="10481"/>
                  <a:pt x="685" y="10573"/>
                </a:cubicBezTo>
                <a:cubicBezTo>
                  <a:pt x="778" y="10695"/>
                  <a:pt x="718" y="10831"/>
                  <a:pt x="872" y="10941"/>
                </a:cubicBezTo>
                <a:cubicBezTo>
                  <a:pt x="1010" y="11039"/>
                  <a:pt x="1280" y="11076"/>
                  <a:pt x="1433" y="11168"/>
                </a:cubicBezTo>
                <a:cubicBezTo>
                  <a:pt x="1600" y="11268"/>
                  <a:pt x="1592" y="11403"/>
                  <a:pt x="1667" y="11524"/>
                </a:cubicBezTo>
                <a:cubicBezTo>
                  <a:pt x="1739" y="11639"/>
                  <a:pt x="1875" y="11731"/>
                  <a:pt x="1997" y="11834"/>
                </a:cubicBezTo>
                <a:cubicBezTo>
                  <a:pt x="2114" y="11933"/>
                  <a:pt x="2212" y="12042"/>
                  <a:pt x="2329" y="12143"/>
                </a:cubicBezTo>
                <a:cubicBezTo>
                  <a:pt x="2508" y="12296"/>
                  <a:pt x="2730" y="12437"/>
                  <a:pt x="2990" y="12564"/>
                </a:cubicBezTo>
                <a:cubicBezTo>
                  <a:pt x="4483" y="13250"/>
                  <a:pt x="6031" y="13910"/>
                  <a:pt x="7631" y="14542"/>
                </a:cubicBezTo>
                <a:cubicBezTo>
                  <a:pt x="9210" y="15166"/>
                  <a:pt x="10843" y="15763"/>
                  <a:pt x="12306" y="16447"/>
                </a:cubicBezTo>
                <a:cubicBezTo>
                  <a:pt x="14028" y="17253"/>
                  <a:pt x="15488" y="18164"/>
                  <a:pt x="16977" y="19059"/>
                </a:cubicBezTo>
                <a:cubicBezTo>
                  <a:pt x="18404" y="19917"/>
                  <a:pt x="19530" y="20918"/>
                  <a:pt x="21359" y="21600"/>
                </a:cubicBezTo>
                <a:lnTo>
                  <a:pt x="21531" y="0"/>
                </a:lnTo>
                <a:close/>
              </a:path>
            </a:pathLst>
          </a:custGeom>
          <a:solidFill>
            <a:srgbClr val="FFFFFF">
              <a:alpha val="79687"/>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232" name="The…"/>
          <p:cNvSpPr txBox="1"/>
          <p:nvPr/>
        </p:nvSpPr>
        <p:spPr>
          <a:xfrm>
            <a:off x="1793708" y="1910512"/>
            <a:ext cx="1466010" cy="2058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The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majority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of light from dusty objects is emitted at far-infrared wavelengths</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and can only be observed from space</a:t>
            </a:r>
          </a:p>
        </p:txBody>
      </p:sp>
      <p:sp>
        <p:nvSpPr>
          <p:cNvPr id="233" name="There are currently no operating or planned far-infrared missions"/>
          <p:cNvSpPr txBox="1"/>
          <p:nvPr/>
        </p:nvSpPr>
        <p:spPr>
          <a:xfrm>
            <a:off x="3427991" y="3488891"/>
            <a:ext cx="812783" cy="1245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defTabSz="914377" rtl="0" hangingPunct="0">
              <a:defRPr sz="2900" b="1"/>
            </a:pPr>
            <a:r>
              <a:rPr sz="1088" b="1">
                <a:solidFill>
                  <a:srgbClr val="FFFFFF"/>
                </a:solidFill>
                <a:latin typeface="Helvetica Neue"/>
                <a:ea typeface="Helvetica Neue"/>
                <a:cs typeface="Helvetica Neue"/>
                <a:sym typeface="Helvetica Neue"/>
              </a:rPr>
              <a:t>There are currently </a:t>
            </a:r>
            <a:r>
              <a:rPr sz="1313" b="1">
                <a:solidFill>
                  <a:srgbClr val="FFFFFF"/>
                </a:solidFill>
                <a:latin typeface="Helvetica Neue"/>
                <a:ea typeface="Helvetica Neue"/>
                <a:cs typeface="Helvetica Neue"/>
                <a:sym typeface="Helvetica Neue"/>
              </a:rPr>
              <a:t>no</a:t>
            </a:r>
            <a:r>
              <a:rPr sz="1088" b="1">
                <a:solidFill>
                  <a:srgbClr val="FFFFFF"/>
                </a:solidFill>
                <a:latin typeface="Helvetica Neue"/>
                <a:ea typeface="Helvetica Neue"/>
                <a:cs typeface="Helvetica Neue"/>
                <a:sym typeface="Helvetica Neue"/>
              </a:rPr>
              <a:t> operating or planned far-infrared missions</a:t>
            </a:r>
          </a:p>
        </p:txBody>
      </p:sp>
      <p:pic>
        <p:nvPicPr>
          <p:cNvPr id="235" name="vert_lockup_white_color.png" descr="vert_lockup_white_color.png"/>
          <p:cNvPicPr>
            <a:picLocks noChangeAspect="1"/>
          </p:cNvPicPr>
          <p:nvPr/>
        </p:nvPicPr>
        <p:blipFill>
          <a:blip r:embed="rId7"/>
          <a:stretch>
            <a:fillRect/>
          </a:stretch>
        </p:blipFill>
        <p:spPr>
          <a:xfrm>
            <a:off x="-398822" y="-79400"/>
            <a:ext cx="2999594" cy="2999594"/>
          </a:xfrm>
          <a:prstGeom prst="rect">
            <a:avLst/>
          </a:prstGeom>
          <a:ln w="12700">
            <a:miter lim="400000"/>
          </a:ln>
        </p:spPr>
      </p:pic>
      <p:sp>
        <p:nvSpPr>
          <p:cNvPr id="2" name="Rectangle">
            <a:extLst>
              <a:ext uri="{FF2B5EF4-FFF2-40B4-BE49-F238E27FC236}">
                <a16:creationId xmlns:a16="http://schemas.microsoft.com/office/drawing/2014/main" id="{3D911C25-A772-B68C-B517-DC2C8E60A1D6}"/>
              </a:ext>
            </a:extLst>
          </p:cNvPr>
          <p:cNvSpPr/>
          <p:nvPr/>
        </p:nvSpPr>
        <p:spPr>
          <a:xfrm>
            <a:off x="7262585" y="-187120"/>
            <a:ext cx="1923650" cy="5440292"/>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Image" descr="Image"/>
          <p:cNvPicPr>
            <a:picLocks noChangeAspect="1"/>
          </p:cNvPicPr>
          <p:nvPr/>
        </p:nvPicPr>
        <p:blipFill>
          <a:blip r:embed="rId3"/>
          <a:srcRect l="11271" r="24804"/>
          <a:stretch>
            <a:fillRect/>
          </a:stretch>
        </p:blipFill>
        <p:spPr>
          <a:xfrm>
            <a:off x="3324114" y="-183322"/>
            <a:ext cx="5811264" cy="5440293"/>
          </a:xfrm>
          <a:prstGeom prst="rect">
            <a:avLst/>
          </a:prstGeom>
          <a:ln w="12700">
            <a:miter lim="400000"/>
          </a:ln>
        </p:spPr>
      </p:pic>
      <p:sp>
        <p:nvSpPr>
          <p:cNvPr id="257" name="Rectangle"/>
          <p:cNvSpPr/>
          <p:nvPr/>
        </p:nvSpPr>
        <p:spPr>
          <a:xfrm>
            <a:off x="4264933" y="-4194"/>
            <a:ext cx="1000125" cy="5132838"/>
          </a:xfrm>
          <a:prstGeom prst="rect">
            <a:avLst/>
          </a:prstGeom>
          <a:solidFill>
            <a:srgbClr val="7F3896">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258" name="Screenshot 2023-08-15 at 3.49.42 PM.png" descr="Screenshot 2023-08-15 at 3.49.42 PM.png"/>
          <p:cNvPicPr>
            <a:picLocks noChangeAspect="1"/>
          </p:cNvPicPr>
          <p:nvPr/>
        </p:nvPicPr>
        <p:blipFill>
          <a:blip r:embed="rId4"/>
          <a:srcRect l="39489" t="19211" r="50581" b="70784"/>
          <a:stretch>
            <a:fillRect/>
          </a:stretch>
        </p:blipFill>
        <p:spPr>
          <a:xfrm>
            <a:off x="4397010" y="539800"/>
            <a:ext cx="657710" cy="652122"/>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7"/>
                  <a:pt x="2881" y="3017"/>
                </a:cubicBezTo>
                <a:cubicBezTo>
                  <a:pt x="-961" y="7039"/>
                  <a:pt x="-961" y="13557"/>
                  <a:pt x="2881" y="17579"/>
                </a:cubicBezTo>
                <a:cubicBezTo>
                  <a:pt x="6723" y="21600"/>
                  <a:pt x="12955" y="21600"/>
                  <a:pt x="16797" y="17579"/>
                </a:cubicBezTo>
                <a:cubicBezTo>
                  <a:pt x="20639" y="13557"/>
                  <a:pt x="20639" y="7039"/>
                  <a:pt x="16797" y="3017"/>
                </a:cubicBezTo>
                <a:cubicBezTo>
                  <a:pt x="14876" y="1007"/>
                  <a:pt x="12355" y="0"/>
                  <a:pt x="9837" y="0"/>
                </a:cubicBezTo>
                <a:close/>
              </a:path>
            </a:pathLst>
          </a:custGeom>
          <a:ln w="12700">
            <a:miter lim="400000"/>
          </a:ln>
        </p:spPr>
      </p:pic>
      <p:sp>
        <p:nvSpPr>
          <p:cNvPr id="259" name="Planet Formation"/>
          <p:cNvSpPr txBox="1"/>
          <p:nvPr/>
        </p:nvSpPr>
        <p:spPr>
          <a:xfrm>
            <a:off x="4333300" y="57205"/>
            <a:ext cx="791926"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Planet Formation</a:t>
            </a:r>
          </a:p>
        </p:txBody>
      </p:sp>
      <p:sp>
        <p:nvSpPr>
          <p:cNvPr id="260" name="Far-infrared tracers of the complete water reservoir in disks are the missing key to understand the origins of planets"/>
          <p:cNvSpPr txBox="1"/>
          <p:nvPr/>
        </p:nvSpPr>
        <p:spPr>
          <a:xfrm>
            <a:off x="4342916" y="3466343"/>
            <a:ext cx="846864" cy="1423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Far-infrared tracers of the complete water reservoir in disks are the missing key to understand the origins of planets</a:t>
            </a:r>
          </a:p>
        </p:txBody>
      </p:sp>
      <p:sp>
        <p:nvSpPr>
          <p:cNvPr id="261" name="Rectangle"/>
          <p:cNvSpPr/>
          <p:nvPr/>
        </p:nvSpPr>
        <p:spPr>
          <a:xfrm>
            <a:off x="3266660" y="-4194"/>
            <a:ext cx="1000125" cy="5132838"/>
          </a:xfrm>
          <a:prstGeom prst="rect">
            <a:avLst/>
          </a:prstGeom>
          <a:solidFill>
            <a:srgbClr val="3535A8">
              <a:alpha val="5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262" name="Screenshot 2023-08-15 at 8.54.11 PM.png" descr="Screenshot 2023-08-15 at 8.54.11 PM.png"/>
          <p:cNvPicPr>
            <a:picLocks noChangeAspect="1"/>
          </p:cNvPicPr>
          <p:nvPr/>
        </p:nvPicPr>
        <p:blipFill>
          <a:blip r:embed="rId5"/>
          <a:srcRect l="14194" t="20041" r="8496" b="10114"/>
          <a:stretch>
            <a:fillRect/>
          </a:stretch>
        </p:blipFill>
        <p:spPr>
          <a:xfrm>
            <a:off x="3504655" y="565894"/>
            <a:ext cx="618989" cy="618983"/>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5" y="0"/>
                  <a:pt x="9837" y="0"/>
                </a:cubicBezTo>
                <a:close/>
              </a:path>
            </a:pathLst>
          </a:custGeom>
          <a:ln w="12700">
            <a:miter lim="400000"/>
          </a:ln>
        </p:spPr>
      </p:pic>
      <p:sp>
        <p:nvSpPr>
          <p:cNvPr id="263" name="75% of PRIMA observing time is dedicated to GO science"/>
          <p:cNvSpPr txBox="1"/>
          <p:nvPr/>
        </p:nvSpPr>
        <p:spPr>
          <a:xfrm>
            <a:off x="3406905" y="1895689"/>
            <a:ext cx="791926" cy="1250342"/>
          </a:xfrm>
          <a:prstGeom prst="rect">
            <a:avLst/>
          </a:prstGeom>
          <a:solidFill>
            <a:srgbClr val="000147">
              <a:alpha val="50000"/>
            </a:srgbClr>
          </a:solidFill>
          <a:ln w="635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75% of PRIMA observing time is dedicated to GO science</a:t>
            </a:r>
          </a:p>
        </p:txBody>
      </p:sp>
      <p:sp>
        <p:nvSpPr>
          <p:cNvPr id="264" name="GO Science"/>
          <p:cNvSpPr txBox="1"/>
          <p:nvPr/>
        </p:nvSpPr>
        <p:spPr>
          <a:xfrm>
            <a:off x="3396310" y="69304"/>
            <a:ext cx="791926"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GO Science</a:t>
            </a:r>
          </a:p>
        </p:txBody>
      </p:sp>
      <p:pic>
        <p:nvPicPr>
          <p:cNvPr id="265" name="Screenshot 2023-08-15 at 1.46.59 PM.png" descr="Screenshot 2023-08-15 at 1.46.59 PM.png"/>
          <p:cNvPicPr>
            <a:picLocks noChangeAspect="1"/>
          </p:cNvPicPr>
          <p:nvPr/>
        </p:nvPicPr>
        <p:blipFill>
          <a:blip r:embed="rId6"/>
          <a:srcRect l="476" t="18760" r="82520"/>
          <a:stretch>
            <a:fillRect/>
          </a:stretch>
        </p:blipFill>
        <p:spPr>
          <a:xfrm>
            <a:off x="1595320" y="-63718"/>
            <a:ext cx="1636387" cy="5195614"/>
          </a:xfrm>
          <a:prstGeom prst="rect">
            <a:avLst/>
          </a:prstGeom>
          <a:ln w="12700">
            <a:miter lim="400000"/>
          </a:ln>
        </p:spPr>
      </p:pic>
      <p:pic>
        <p:nvPicPr>
          <p:cNvPr id="266" name="Screenshot 2023-08-18 at 11.31.19 AM.png" descr="Screenshot 2023-08-18 at 11.31.19 AM.png"/>
          <p:cNvPicPr>
            <a:picLocks/>
          </p:cNvPicPr>
          <p:nvPr/>
        </p:nvPicPr>
        <p:blipFill>
          <a:blip r:embed="rId7"/>
          <a:srcRect l="36534" t="76594" b="17893"/>
          <a:stretch>
            <a:fillRect/>
          </a:stretch>
        </p:blipFill>
        <p:spPr>
          <a:xfrm rot="16200000" flipH="1">
            <a:off x="619268" y="2593144"/>
            <a:ext cx="5315763" cy="127187"/>
          </a:xfrm>
          <a:prstGeom prst="rect">
            <a:avLst/>
          </a:prstGeom>
          <a:ln w="12700">
            <a:miter lim="400000"/>
          </a:ln>
        </p:spPr>
      </p:pic>
      <p:sp>
        <p:nvSpPr>
          <p:cNvPr id="267" name="Shape"/>
          <p:cNvSpPr/>
          <p:nvPr/>
        </p:nvSpPr>
        <p:spPr>
          <a:xfrm>
            <a:off x="1747362" y="1714184"/>
            <a:ext cx="1572679" cy="3414713"/>
          </a:xfrm>
          <a:custGeom>
            <a:avLst/>
            <a:gdLst/>
            <a:ahLst/>
            <a:cxnLst>
              <a:cxn ang="0">
                <a:pos x="wd2" y="hd2"/>
              </a:cxn>
              <a:cxn ang="5400000">
                <a:pos x="wd2" y="hd2"/>
              </a:cxn>
              <a:cxn ang="10800000">
                <a:pos x="wd2" y="hd2"/>
              </a:cxn>
              <a:cxn ang="16200000">
                <a:pos x="wd2" y="hd2"/>
              </a:cxn>
            </a:cxnLst>
            <a:rect l="0" t="0" r="r" b="b"/>
            <a:pathLst>
              <a:path w="21531" h="21600" extrusionOk="0">
                <a:moveTo>
                  <a:pt x="21531" y="0"/>
                </a:moveTo>
                <a:lnTo>
                  <a:pt x="11004" y="13"/>
                </a:lnTo>
                <a:cubicBezTo>
                  <a:pt x="11084" y="116"/>
                  <a:pt x="11111" y="225"/>
                  <a:pt x="11088" y="331"/>
                </a:cubicBezTo>
                <a:cubicBezTo>
                  <a:pt x="11070" y="411"/>
                  <a:pt x="11023" y="492"/>
                  <a:pt x="10898" y="553"/>
                </a:cubicBezTo>
                <a:cubicBezTo>
                  <a:pt x="10730" y="636"/>
                  <a:pt x="10479" y="653"/>
                  <a:pt x="10247" y="674"/>
                </a:cubicBezTo>
                <a:cubicBezTo>
                  <a:pt x="10011" y="695"/>
                  <a:pt x="9776" y="723"/>
                  <a:pt x="9542" y="759"/>
                </a:cubicBezTo>
                <a:cubicBezTo>
                  <a:pt x="9524" y="879"/>
                  <a:pt x="9413" y="991"/>
                  <a:pt x="9231" y="1077"/>
                </a:cubicBezTo>
                <a:cubicBezTo>
                  <a:pt x="9013" y="1179"/>
                  <a:pt x="8715" y="1231"/>
                  <a:pt x="8459" y="1310"/>
                </a:cubicBezTo>
                <a:cubicBezTo>
                  <a:pt x="8136" y="1409"/>
                  <a:pt x="7881" y="1548"/>
                  <a:pt x="7723" y="1711"/>
                </a:cubicBezTo>
                <a:cubicBezTo>
                  <a:pt x="7298" y="1758"/>
                  <a:pt x="6916" y="1861"/>
                  <a:pt x="6613" y="2006"/>
                </a:cubicBezTo>
                <a:cubicBezTo>
                  <a:pt x="6421" y="2098"/>
                  <a:pt x="6247" y="2215"/>
                  <a:pt x="5985" y="2242"/>
                </a:cubicBezTo>
                <a:cubicBezTo>
                  <a:pt x="5810" y="2260"/>
                  <a:pt x="5606" y="2248"/>
                  <a:pt x="5528" y="2325"/>
                </a:cubicBezTo>
                <a:cubicBezTo>
                  <a:pt x="5362" y="2489"/>
                  <a:pt x="6011" y="2543"/>
                  <a:pt x="5969" y="2691"/>
                </a:cubicBezTo>
                <a:cubicBezTo>
                  <a:pt x="5949" y="2762"/>
                  <a:pt x="5785" y="2797"/>
                  <a:pt x="5706" y="2856"/>
                </a:cubicBezTo>
                <a:cubicBezTo>
                  <a:pt x="5527" y="2991"/>
                  <a:pt x="5825" y="3168"/>
                  <a:pt x="5640" y="3302"/>
                </a:cubicBezTo>
                <a:cubicBezTo>
                  <a:pt x="5556" y="3363"/>
                  <a:pt x="5391" y="3390"/>
                  <a:pt x="5310" y="3452"/>
                </a:cubicBezTo>
                <a:cubicBezTo>
                  <a:pt x="5164" y="3563"/>
                  <a:pt x="5348" y="3690"/>
                  <a:pt x="5468" y="3810"/>
                </a:cubicBezTo>
                <a:cubicBezTo>
                  <a:pt x="5566" y="3907"/>
                  <a:pt x="5612" y="4014"/>
                  <a:pt x="5577" y="4120"/>
                </a:cubicBezTo>
                <a:cubicBezTo>
                  <a:pt x="5545" y="4215"/>
                  <a:pt x="5449" y="4303"/>
                  <a:pt x="5422" y="4398"/>
                </a:cubicBezTo>
                <a:cubicBezTo>
                  <a:pt x="5391" y="4512"/>
                  <a:pt x="5460" y="4628"/>
                  <a:pt x="5618" y="4719"/>
                </a:cubicBezTo>
                <a:lnTo>
                  <a:pt x="3802" y="5178"/>
                </a:lnTo>
                <a:cubicBezTo>
                  <a:pt x="3540" y="5213"/>
                  <a:pt x="3290" y="5265"/>
                  <a:pt x="3061" y="5333"/>
                </a:cubicBezTo>
                <a:cubicBezTo>
                  <a:pt x="2782" y="5415"/>
                  <a:pt x="2536" y="5521"/>
                  <a:pt x="2359" y="5650"/>
                </a:cubicBezTo>
                <a:cubicBezTo>
                  <a:pt x="2247" y="5731"/>
                  <a:pt x="2162" y="5822"/>
                  <a:pt x="2006" y="5887"/>
                </a:cubicBezTo>
                <a:cubicBezTo>
                  <a:pt x="1759" y="5990"/>
                  <a:pt x="1365" y="6012"/>
                  <a:pt x="1217" y="6154"/>
                </a:cubicBezTo>
                <a:cubicBezTo>
                  <a:pt x="1094" y="6272"/>
                  <a:pt x="1208" y="6401"/>
                  <a:pt x="1245" y="6524"/>
                </a:cubicBezTo>
                <a:cubicBezTo>
                  <a:pt x="1284" y="6653"/>
                  <a:pt x="1240" y="6786"/>
                  <a:pt x="1117" y="6905"/>
                </a:cubicBezTo>
                <a:cubicBezTo>
                  <a:pt x="834" y="7392"/>
                  <a:pt x="592" y="7882"/>
                  <a:pt x="385" y="8375"/>
                </a:cubicBezTo>
                <a:cubicBezTo>
                  <a:pt x="243" y="8714"/>
                  <a:pt x="138" y="9070"/>
                  <a:pt x="54" y="9400"/>
                </a:cubicBezTo>
                <a:cubicBezTo>
                  <a:pt x="-29" y="9726"/>
                  <a:pt x="-69" y="10046"/>
                  <a:pt x="334" y="10326"/>
                </a:cubicBezTo>
                <a:cubicBezTo>
                  <a:pt x="453" y="10409"/>
                  <a:pt x="613" y="10481"/>
                  <a:pt x="685" y="10573"/>
                </a:cubicBezTo>
                <a:cubicBezTo>
                  <a:pt x="778" y="10695"/>
                  <a:pt x="718" y="10831"/>
                  <a:pt x="872" y="10941"/>
                </a:cubicBezTo>
                <a:cubicBezTo>
                  <a:pt x="1010" y="11039"/>
                  <a:pt x="1280" y="11076"/>
                  <a:pt x="1433" y="11168"/>
                </a:cubicBezTo>
                <a:cubicBezTo>
                  <a:pt x="1600" y="11268"/>
                  <a:pt x="1592" y="11403"/>
                  <a:pt x="1667" y="11524"/>
                </a:cubicBezTo>
                <a:cubicBezTo>
                  <a:pt x="1739" y="11639"/>
                  <a:pt x="1875" y="11731"/>
                  <a:pt x="1997" y="11834"/>
                </a:cubicBezTo>
                <a:cubicBezTo>
                  <a:pt x="2114" y="11933"/>
                  <a:pt x="2212" y="12042"/>
                  <a:pt x="2329" y="12143"/>
                </a:cubicBezTo>
                <a:cubicBezTo>
                  <a:pt x="2508" y="12296"/>
                  <a:pt x="2730" y="12437"/>
                  <a:pt x="2990" y="12564"/>
                </a:cubicBezTo>
                <a:cubicBezTo>
                  <a:pt x="4483" y="13250"/>
                  <a:pt x="6031" y="13910"/>
                  <a:pt x="7631" y="14542"/>
                </a:cubicBezTo>
                <a:cubicBezTo>
                  <a:pt x="9210" y="15166"/>
                  <a:pt x="10843" y="15763"/>
                  <a:pt x="12306" y="16447"/>
                </a:cubicBezTo>
                <a:cubicBezTo>
                  <a:pt x="14028" y="17253"/>
                  <a:pt x="15488" y="18164"/>
                  <a:pt x="16977" y="19059"/>
                </a:cubicBezTo>
                <a:cubicBezTo>
                  <a:pt x="18404" y="19917"/>
                  <a:pt x="19530" y="20918"/>
                  <a:pt x="21359" y="21600"/>
                </a:cubicBezTo>
                <a:lnTo>
                  <a:pt x="21531" y="0"/>
                </a:lnTo>
                <a:close/>
              </a:path>
            </a:pathLst>
          </a:custGeom>
          <a:solidFill>
            <a:srgbClr val="FFFFFF">
              <a:alpha val="79687"/>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268" name="The…"/>
          <p:cNvSpPr txBox="1"/>
          <p:nvPr/>
        </p:nvSpPr>
        <p:spPr>
          <a:xfrm>
            <a:off x="1793708" y="1910512"/>
            <a:ext cx="1466010" cy="2058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The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majority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of light from dusty objects is emitted at far-infrared wavelengths</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and can only be observed from space</a:t>
            </a:r>
          </a:p>
        </p:txBody>
      </p:sp>
      <p:sp>
        <p:nvSpPr>
          <p:cNvPr id="269" name="PRIMA measures cool water (T &lt; 150 K) only seen in the far infrared"/>
          <p:cNvSpPr txBox="1"/>
          <p:nvPr/>
        </p:nvSpPr>
        <p:spPr>
          <a:xfrm>
            <a:off x="4337861" y="1889918"/>
            <a:ext cx="835508" cy="1261884"/>
          </a:xfrm>
          <a:prstGeom prst="rect">
            <a:avLst/>
          </a:prstGeom>
          <a:solidFill>
            <a:srgbClr val="000147">
              <a:alpha val="50000"/>
            </a:srgbClr>
          </a:solidFill>
          <a:ln w="635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defTabSz="914377" rtl="0" hangingPunct="0">
              <a:defRPr sz="3000" b="1"/>
            </a:pPr>
            <a:r>
              <a:rPr sz="1125" b="1">
                <a:solidFill>
                  <a:srgbClr val="FFFFFF"/>
                </a:solidFill>
                <a:latin typeface="Helvetica Neue"/>
                <a:ea typeface="Helvetica Neue"/>
                <a:cs typeface="Helvetica Neue"/>
                <a:sym typeface="Helvetica Neue"/>
              </a:rPr>
              <a:t>PRIMA measures cool water (T &lt; 150 K) </a:t>
            </a:r>
            <a:r>
              <a:rPr sz="1200" b="1">
                <a:solidFill>
                  <a:srgbClr val="FFFFFF"/>
                </a:solidFill>
                <a:latin typeface="Helvetica Neue"/>
                <a:ea typeface="Helvetica Neue"/>
                <a:cs typeface="Helvetica Neue"/>
                <a:sym typeface="Helvetica Neue"/>
              </a:rPr>
              <a:t>only</a:t>
            </a:r>
            <a:r>
              <a:rPr sz="1125" b="1">
                <a:solidFill>
                  <a:srgbClr val="FFFFFF"/>
                </a:solidFill>
                <a:latin typeface="Helvetica Neue"/>
                <a:ea typeface="Helvetica Neue"/>
                <a:cs typeface="Helvetica Neue"/>
                <a:sym typeface="Helvetica Neue"/>
              </a:rPr>
              <a:t> seen in the far infrared</a:t>
            </a:r>
          </a:p>
        </p:txBody>
      </p:sp>
      <p:sp>
        <p:nvSpPr>
          <p:cNvPr id="270" name="There are currently no operating or planned far-infrared missions"/>
          <p:cNvSpPr txBox="1"/>
          <p:nvPr/>
        </p:nvSpPr>
        <p:spPr>
          <a:xfrm>
            <a:off x="3427991" y="3488891"/>
            <a:ext cx="812783" cy="1245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defTabSz="914377" rtl="0" hangingPunct="0">
              <a:defRPr sz="2900" b="1"/>
            </a:pPr>
            <a:r>
              <a:rPr sz="1088" b="1">
                <a:solidFill>
                  <a:srgbClr val="FFFFFF"/>
                </a:solidFill>
                <a:latin typeface="Helvetica Neue"/>
                <a:ea typeface="Helvetica Neue"/>
                <a:cs typeface="Helvetica Neue"/>
                <a:sym typeface="Helvetica Neue"/>
              </a:rPr>
              <a:t>There are currently </a:t>
            </a:r>
            <a:r>
              <a:rPr sz="1313" b="1">
                <a:solidFill>
                  <a:srgbClr val="FFFFFF"/>
                </a:solidFill>
                <a:latin typeface="Helvetica Neue"/>
                <a:ea typeface="Helvetica Neue"/>
                <a:cs typeface="Helvetica Neue"/>
                <a:sym typeface="Helvetica Neue"/>
              </a:rPr>
              <a:t>no</a:t>
            </a:r>
            <a:r>
              <a:rPr sz="1088" b="1">
                <a:solidFill>
                  <a:srgbClr val="FFFFFF"/>
                </a:solidFill>
                <a:latin typeface="Helvetica Neue"/>
                <a:ea typeface="Helvetica Neue"/>
                <a:cs typeface="Helvetica Neue"/>
                <a:sym typeface="Helvetica Neue"/>
              </a:rPr>
              <a:t> operating or planned far-infrared missions</a:t>
            </a:r>
          </a:p>
        </p:txBody>
      </p:sp>
      <p:pic>
        <p:nvPicPr>
          <p:cNvPr id="272" name="vert_lockup_white_color.png" descr="vert_lockup_white_color.png"/>
          <p:cNvPicPr>
            <a:picLocks noChangeAspect="1"/>
          </p:cNvPicPr>
          <p:nvPr/>
        </p:nvPicPr>
        <p:blipFill>
          <a:blip r:embed="rId8"/>
          <a:stretch>
            <a:fillRect/>
          </a:stretch>
        </p:blipFill>
        <p:spPr>
          <a:xfrm>
            <a:off x="-398822" y="-79400"/>
            <a:ext cx="2999594" cy="2999594"/>
          </a:xfrm>
          <a:prstGeom prst="rect">
            <a:avLst/>
          </a:prstGeom>
          <a:ln w="12700">
            <a:miter lim="400000"/>
          </a:ln>
        </p:spPr>
      </p:pic>
      <p:sp>
        <p:nvSpPr>
          <p:cNvPr id="2" name="Rectangle">
            <a:extLst>
              <a:ext uri="{FF2B5EF4-FFF2-40B4-BE49-F238E27FC236}">
                <a16:creationId xmlns:a16="http://schemas.microsoft.com/office/drawing/2014/main" id="{CAC46D29-418B-9B51-ACC3-EB303E375057}"/>
              </a:ext>
            </a:extLst>
          </p:cNvPr>
          <p:cNvSpPr/>
          <p:nvPr/>
        </p:nvSpPr>
        <p:spPr>
          <a:xfrm>
            <a:off x="7262585" y="-187120"/>
            <a:ext cx="1923650" cy="5440292"/>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Image" descr="Image"/>
          <p:cNvPicPr>
            <a:picLocks noChangeAspect="1"/>
          </p:cNvPicPr>
          <p:nvPr/>
        </p:nvPicPr>
        <p:blipFill>
          <a:blip r:embed="rId3"/>
          <a:srcRect l="11271" r="24804"/>
          <a:stretch>
            <a:fillRect/>
          </a:stretch>
        </p:blipFill>
        <p:spPr>
          <a:xfrm>
            <a:off x="3324114" y="-183322"/>
            <a:ext cx="5811264" cy="5440293"/>
          </a:xfrm>
          <a:prstGeom prst="rect">
            <a:avLst/>
          </a:prstGeom>
          <a:ln w="12700">
            <a:miter lim="400000"/>
          </a:ln>
        </p:spPr>
      </p:pic>
      <p:sp>
        <p:nvSpPr>
          <p:cNvPr id="298" name="Rectangle"/>
          <p:cNvSpPr/>
          <p:nvPr/>
        </p:nvSpPr>
        <p:spPr>
          <a:xfrm>
            <a:off x="5268244" y="-4194"/>
            <a:ext cx="1000125" cy="5132838"/>
          </a:xfrm>
          <a:prstGeom prst="rect">
            <a:avLst/>
          </a:prstGeom>
          <a:solidFill>
            <a:srgbClr val="C14665">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00" name="Screenshot 2023-08-15 at 3.49.42 PM.png" descr="Screenshot 2023-08-15 at 3.49.42 PM.png"/>
          <p:cNvPicPr>
            <a:picLocks noChangeAspect="1"/>
          </p:cNvPicPr>
          <p:nvPr/>
        </p:nvPicPr>
        <p:blipFill>
          <a:blip r:embed="rId4"/>
          <a:srcRect l="25833" t="63782" r="64305" b="26199"/>
          <a:stretch>
            <a:fillRect/>
          </a:stretch>
        </p:blipFill>
        <p:spPr>
          <a:xfrm>
            <a:off x="5402598" y="551505"/>
            <a:ext cx="647824" cy="6477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3"/>
                  <a:pt x="2881" y="3014"/>
                </a:cubicBezTo>
                <a:cubicBezTo>
                  <a:pt x="-961" y="7036"/>
                  <a:pt x="-961" y="13557"/>
                  <a:pt x="2881" y="17579"/>
                </a:cubicBezTo>
                <a:cubicBezTo>
                  <a:pt x="6724" y="21600"/>
                  <a:pt x="12954" y="21600"/>
                  <a:pt x="16797" y="17579"/>
                </a:cubicBezTo>
                <a:cubicBezTo>
                  <a:pt x="20639" y="13557"/>
                  <a:pt x="20639" y="7036"/>
                  <a:pt x="16797" y="3014"/>
                </a:cubicBezTo>
                <a:cubicBezTo>
                  <a:pt x="14876" y="1003"/>
                  <a:pt x="12357" y="0"/>
                  <a:pt x="9839" y="0"/>
                </a:cubicBezTo>
                <a:close/>
              </a:path>
            </a:pathLst>
          </a:custGeom>
          <a:ln w="12700">
            <a:miter lim="400000"/>
          </a:ln>
        </p:spPr>
      </p:pic>
      <p:sp>
        <p:nvSpPr>
          <p:cNvPr id="301" name="Rectangle"/>
          <p:cNvSpPr/>
          <p:nvPr/>
        </p:nvSpPr>
        <p:spPr>
          <a:xfrm>
            <a:off x="4264933" y="-4194"/>
            <a:ext cx="1000125" cy="5132838"/>
          </a:xfrm>
          <a:prstGeom prst="rect">
            <a:avLst/>
          </a:prstGeom>
          <a:solidFill>
            <a:srgbClr val="7F3896">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02" name="Screenshot 2023-08-15 at 3.49.42 PM.png" descr="Screenshot 2023-08-15 at 3.49.42 PM.png"/>
          <p:cNvPicPr>
            <a:picLocks noChangeAspect="1"/>
          </p:cNvPicPr>
          <p:nvPr/>
        </p:nvPicPr>
        <p:blipFill>
          <a:blip r:embed="rId4"/>
          <a:srcRect l="39489" t="19211" r="50581" b="70784"/>
          <a:stretch>
            <a:fillRect/>
          </a:stretch>
        </p:blipFill>
        <p:spPr>
          <a:xfrm>
            <a:off x="4397010" y="539800"/>
            <a:ext cx="657710" cy="652122"/>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7"/>
                  <a:pt x="2881" y="3017"/>
                </a:cubicBezTo>
                <a:cubicBezTo>
                  <a:pt x="-961" y="7039"/>
                  <a:pt x="-961" y="13557"/>
                  <a:pt x="2881" y="17579"/>
                </a:cubicBezTo>
                <a:cubicBezTo>
                  <a:pt x="6723" y="21600"/>
                  <a:pt x="12955" y="21600"/>
                  <a:pt x="16797" y="17579"/>
                </a:cubicBezTo>
                <a:cubicBezTo>
                  <a:pt x="20639" y="13557"/>
                  <a:pt x="20639" y="7039"/>
                  <a:pt x="16797" y="3017"/>
                </a:cubicBezTo>
                <a:cubicBezTo>
                  <a:pt x="14876" y="1007"/>
                  <a:pt x="12355" y="0"/>
                  <a:pt x="9837" y="0"/>
                </a:cubicBezTo>
                <a:close/>
              </a:path>
            </a:pathLst>
          </a:custGeom>
          <a:ln w="12700">
            <a:miter lim="400000"/>
          </a:ln>
        </p:spPr>
      </p:pic>
      <p:sp>
        <p:nvSpPr>
          <p:cNvPr id="303" name="Co-evolution of black holes and star formation"/>
          <p:cNvSpPr txBox="1"/>
          <p:nvPr/>
        </p:nvSpPr>
        <p:spPr>
          <a:xfrm>
            <a:off x="5222081" y="45105"/>
            <a:ext cx="1064361"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Co-evolution of black holes and star formation</a:t>
            </a:r>
          </a:p>
        </p:txBody>
      </p:sp>
      <p:sp>
        <p:nvSpPr>
          <p:cNvPr id="304" name="Planet Formation"/>
          <p:cNvSpPr txBox="1"/>
          <p:nvPr/>
        </p:nvSpPr>
        <p:spPr>
          <a:xfrm>
            <a:off x="4333300" y="57205"/>
            <a:ext cx="791926"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Planet Formation</a:t>
            </a:r>
          </a:p>
        </p:txBody>
      </p:sp>
      <p:sp>
        <p:nvSpPr>
          <p:cNvPr id="305" name="Far-infrared tracers of the complete water reservoir in disks are the missing key to understand the origins of planets"/>
          <p:cNvSpPr txBox="1"/>
          <p:nvPr/>
        </p:nvSpPr>
        <p:spPr>
          <a:xfrm>
            <a:off x="4342916" y="3466343"/>
            <a:ext cx="846864" cy="1423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Far-infrared tracers of the complete water reservoir in disks are the missing key to understand the origins of planets</a:t>
            </a:r>
          </a:p>
        </p:txBody>
      </p:sp>
      <p:sp>
        <p:nvSpPr>
          <p:cNvPr id="306" name="More than half of star formation and black hole growth in the early universe is obscured by dust and only visible in the far-infrared"/>
          <p:cNvSpPr txBox="1"/>
          <p:nvPr/>
        </p:nvSpPr>
        <p:spPr>
          <a:xfrm>
            <a:off x="5303194" y="3466343"/>
            <a:ext cx="909109" cy="1423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More than half of star formation and black hole growth in the early universe is obscured by dust and only visible in the far-infrared</a:t>
            </a:r>
          </a:p>
        </p:txBody>
      </p:sp>
      <p:sp>
        <p:nvSpPr>
          <p:cNvPr id="307" name="Rectangle"/>
          <p:cNvSpPr/>
          <p:nvPr/>
        </p:nvSpPr>
        <p:spPr>
          <a:xfrm>
            <a:off x="3266660" y="-4194"/>
            <a:ext cx="1000125" cy="5132838"/>
          </a:xfrm>
          <a:prstGeom prst="rect">
            <a:avLst/>
          </a:prstGeom>
          <a:solidFill>
            <a:srgbClr val="3535A8">
              <a:alpha val="5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08" name="Screenshot 2023-08-15 at 8.54.11 PM.png" descr="Screenshot 2023-08-15 at 8.54.11 PM.png"/>
          <p:cNvPicPr>
            <a:picLocks noChangeAspect="1"/>
          </p:cNvPicPr>
          <p:nvPr/>
        </p:nvPicPr>
        <p:blipFill>
          <a:blip r:embed="rId5"/>
          <a:srcRect l="14194" t="20041" r="8496" b="10114"/>
          <a:stretch>
            <a:fillRect/>
          </a:stretch>
        </p:blipFill>
        <p:spPr>
          <a:xfrm>
            <a:off x="3504655" y="565894"/>
            <a:ext cx="618989" cy="618983"/>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5" y="0"/>
                  <a:pt x="9837" y="0"/>
                </a:cubicBezTo>
                <a:close/>
              </a:path>
            </a:pathLst>
          </a:custGeom>
          <a:ln w="12700">
            <a:miter lim="400000"/>
          </a:ln>
        </p:spPr>
      </p:pic>
      <p:sp>
        <p:nvSpPr>
          <p:cNvPr id="309" name="75% of PRIMA observing time is dedicated to GO science"/>
          <p:cNvSpPr txBox="1"/>
          <p:nvPr/>
        </p:nvSpPr>
        <p:spPr>
          <a:xfrm>
            <a:off x="3406905" y="1895689"/>
            <a:ext cx="791926" cy="1250342"/>
          </a:xfrm>
          <a:prstGeom prst="rect">
            <a:avLst/>
          </a:prstGeom>
          <a:solidFill>
            <a:srgbClr val="000147">
              <a:alpha val="50000"/>
            </a:srgbClr>
          </a:solidFill>
          <a:ln w="635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75% of PRIMA observing time is dedicated to GO science</a:t>
            </a:r>
          </a:p>
        </p:txBody>
      </p:sp>
      <p:sp>
        <p:nvSpPr>
          <p:cNvPr id="310" name="GO Science"/>
          <p:cNvSpPr txBox="1"/>
          <p:nvPr/>
        </p:nvSpPr>
        <p:spPr>
          <a:xfrm>
            <a:off x="3396310" y="69304"/>
            <a:ext cx="791926"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GO Science</a:t>
            </a:r>
          </a:p>
        </p:txBody>
      </p:sp>
      <p:pic>
        <p:nvPicPr>
          <p:cNvPr id="311" name="Screenshot 2023-08-15 at 1.46.59 PM.png" descr="Screenshot 2023-08-15 at 1.46.59 PM.png"/>
          <p:cNvPicPr>
            <a:picLocks noChangeAspect="1"/>
          </p:cNvPicPr>
          <p:nvPr/>
        </p:nvPicPr>
        <p:blipFill>
          <a:blip r:embed="rId6"/>
          <a:srcRect l="476" t="18760" r="82520"/>
          <a:stretch>
            <a:fillRect/>
          </a:stretch>
        </p:blipFill>
        <p:spPr>
          <a:xfrm>
            <a:off x="1595320" y="-63718"/>
            <a:ext cx="1636387" cy="5195614"/>
          </a:xfrm>
          <a:prstGeom prst="rect">
            <a:avLst/>
          </a:prstGeom>
          <a:ln w="12700">
            <a:miter lim="400000"/>
          </a:ln>
        </p:spPr>
      </p:pic>
      <p:pic>
        <p:nvPicPr>
          <p:cNvPr id="312" name="Screenshot 2023-08-18 at 11.31.19 AM.png" descr="Screenshot 2023-08-18 at 11.31.19 AM.png"/>
          <p:cNvPicPr>
            <a:picLocks/>
          </p:cNvPicPr>
          <p:nvPr/>
        </p:nvPicPr>
        <p:blipFill>
          <a:blip r:embed="rId7"/>
          <a:srcRect l="36534" t="76594" b="17893"/>
          <a:stretch>
            <a:fillRect/>
          </a:stretch>
        </p:blipFill>
        <p:spPr>
          <a:xfrm rot="16200000" flipH="1">
            <a:off x="619268" y="2593144"/>
            <a:ext cx="5315763" cy="127187"/>
          </a:xfrm>
          <a:prstGeom prst="rect">
            <a:avLst/>
          </a:prstGeom>
          <a:ln w="12700">
            <a:miter lim="400000"/>
          </a:ln>
        </p:spPr>
      </p:pic>
      <p:sp>
        <p:nvSpPr>
          <p:cNvPr id="313" name="Shape"/>
          <p:cNvSpPr/>
          <p:nvPr/>
        </p:nvSpPr>
        <p:spPr>
          <a:xfrm>
            <a:off x="1747362" y="1714184"/>
            <a:ext cx="1572679" cy="3414713"/>
          </a:xfrm>
          <a:custGeom>
            <a:avLst/>
            <a:gdLst/>
            <a:ahLst/>
            <a:cxnLst>
              <a:cxn ang="0">
                <a:pos x="wd2" y="hd2"/>
              </a:cxn>
              <a:cxn ang="5400000">
                <a:pos x="wd2" y="hd2"/>
              </a:cxn>
              <a:cxn ang="10800000">
                <a:pos x="wd2" y="hd2"/>
              </a:cxn>
              <a:cxn ang="16200000">
                <a:pos x="wd2" y="hd2"/>
              </a:cxn>
            </a:cxnLst>
            <a:rect l="0" t="0" r="r" b="b"/>
            <a:pathLst>
              <a:path w="21531" h="21600" extrusionOk="0">
                <a:moveTo>
                  <a:pt x="21531" y="0"/>
                </a:moveTo>
                <a:lnTo>
                  <a:pt x="11004" y="13"/>
                </a:lnTo>
                <a:cubicBezTo>
                  <a:pt x="11084" y="116"/>
                  <a:pt x="11111" y="225"/>
                  <a:pt x="11088" y="331"/>
                </a:cubicBezTo>
                <a:cubicBezTo>
                  <a:pt x="11070" y="411"/>
                  <a:pt x="11023" y="492"/>
                  <a:pt x="10898" y="553"/>
                </a:cubicBezTo>
                <a:cubicBezTo>
                  <a:pt x="10730" y="636"/>
                  <a:pt x="10479" y="653"/>
                  <a:pt x="10247" y="674"/>
                </a:cubicBezTo>
                <a:cubicBezTo>
                  <a:pt x="10011" y="695"/>
                  <a:pt x="9776" y="723"/>
                  <a:pt x="9542" y="759"/>
                </a:cubicBezTo>
                <a:cubicBezTo>
                  <a:pt x="9524" y="879"/>
                  <a:pt x="9413" y="991"/>
                  <a:pt x="9231" y="1077"/>
                </a:cubicBezTo>
                <a:cubicBezTo>
                  <a:pt x="9013" y="1179"/>
                  <a:pt x="8715" y="1231"/>
                  <a:pt x="8459" y="1310"/>
                </a:cubicBezTo>
                <a:cubicBezTo>
                  <a:pt x="8136" y="1409"/>
                  <a:pt x="7881" y="1548"/>
                  <a:pt x="7723" y="1711"/>
                </a:cubicBezTo>
                <a:cubicBezTo>
                  <a:pt x="7298" y="1758"/>
                  <a:pt x="6916" y="1861"/>
                  <a:pt x="6613" y="2006"/>
                </a:cubicBezTo>
                <a:cubicBezTo>
                  <a:pt x="6421" y="2098"/>
                  <a:pt x="6247" y="2215"/>
                  <a:pt x="5985" y="2242"/>
                </a:cubicBezTo>
                <a:cubicBezTo>
                  <a:pt x="5810" y="2260"/>
                  <a:pt x="5606" y="2248"/>
                  <a:pt x="5528" y="2325"/>
                </a:cubicBezTo>
                <a:cubicBezTo>
                  <a:pt x="5362" y="2489"/>
                  <a:pt x="6011" y="2543"/>
                  <a:pt x="5969" y="2691"/>
                </a:cubicBezTo>
                <a:cubicBezTo>
                  <a:pt x="5949" y="2762"/>
                  <a:pt x="5785" y="2797"/>
                  <a:pt x="5706" y="2856"/>
                </a:cubicBezTo>
                <a:cubicBezTo>
                  <a:pt x="5527" y="2991"/>
                  <a:pt x="5825" y="3168"/>
                  <a:pt x="5640" y="3302"/>
                </a:cubicBezTo>
                <a:cubicBezTo>
                  <a:pt x="5556" y="3363"/>
                  <a:pt x="5391" y="3390"/>
                  <a:pt x="5310" y="3452"/>
                </a:cubicBezTo>
                <a:cubicBezTo>
                  <a:pt x="5164" y="3563"/>
                  <a:pt x="5348" y="3690"/>
                  <a:pt x="5468" y="3810"/>
                </a:cubicBezTo>
                <a:cubicBezTo>
                  <a:pt x="5566" y="3907"/>
                  <a:pt x="5612" y="4014"/>
                  <a:pt x="5577" y="4120"/>
                </a:cubicBezTo>
                <a:cubicBezTo>
                  <a:pt x="5545" y="4215"/>
                  <a:pt x="5449" y="4303"/>
                  <a:pt x="5422" y="4398"/>
                </a:cubicBezTo>
                <a:cubicBezTo>
                  <a:pt x="5391" y="4512"/>
                  <a:pt x="5460" y="4628"/>
                  <a:pt x="5618" y="4719"/>
                </a:cubicBezTo>
                <a:lnTo>
                  <a:pt x="3802" y="5178"/>
                </a:lnTo>
                <a:cubicBezTo>
                  <a:pt x="3540" y="5213"/>
                  <a:pt x="3290" y="5265"/>
                  <a:pt x="3061" y="5333"/>
                </a:cubicBezTo>
                <a:cubicBezTo>
                  <a:pt x="2782" y="5415"/>
                  <a:pt x="2536" y="5521"/>
                  <a:pt x="2359" y="5650"/>
                </a:cubicBezTo>
                <a:cubicBezTo>
                  <a:pt x="2247" y="5731"/>
                  <a:pt x="2162" y="5822"/>
                  <a:pt x="2006" y="5887"/>
                </a:cubicBezTo>
                <a:cubicBezTo>
                  <a:pt x="1759" y="5990"/>
                  <a:pt x="1365" y="6012"/>
                  <a:pt x="1217" y="6154"/>
                </a:cubicBezTo>
                <a:cubicBezTo>
                  <a:pt x="1094" y="6272"/>
                  <a:pt x="1208" y="6401"/>
                  <a:pt x="1245" y="6524"/>
                </a:cubicBezTo>
                <a:cubicBezTo>
                  <a:pt x="1284" y="6653"/>
                  <a:pt x="1240" y="6786"/>
                  <a:pt x="1117" y="6905"/>
                </a:cubicBezTo>
                <a:cubicBezTo>
                  <a:pt x="834" y="7392"/>
                  <a:pt x="592" y="7882"/>
                  <a:pt x="385" y="8375"/>
                </a:cubicBezTo>
                <a:cubicBezTo>
                  <a:pt x="243" y="8714"/>
                  <a:pt x="138" y="9070"/>
                  <a:pt x="54" y="9400"/>
                </a:cubicBezTo>
                <a:cubicBezTo>
                  <a:pt x="-29" y="9726"/>
                  <a:pt x="-69" y="10046"/>
                  <a:pt x="334" y="10326"/>
                </a:cubicBezTo>
                <a:cubicBezTo>
                  <a:pt x="453" y="10409"/>
                  <a:pt x="613" y="10481"/>
                  <a:pt x="685" y="10573"/>
                </a:cubicBezTo>
                <a:cubicBezTo>
                  <a:pt x="778" y="10695"/>
                  <a:pt x="718" y="10831"/>
                  <a:pt x="872" y="10941"/>
                </a:cubicBezTo>
                <a:cubicBezTo>
                  <a:pt x="1010" y="11039"/>
                  <a:pt x="1280" y="11076"/>
                  <a:pt x="1433" y="11168"/>
                </a:cubicBezTo>
                <a:cubicBezTo>
                  <a:pt x="1600" y="11268"/>
                  <a:pt x="1592" y="11403"/>
                  <a:pt x="1667" y="11524"/>
                </a:cubicBezTo>
                <a:cubicBezTo>
                  <a:pt x="1739" y="11639"/>
                  <a:pt x="1875" y="11731"/>
                  <a:pt x="1997" y="11834"/>
                </a:cubicBezTo>
                <a:cubicBezTo>
                  <a:pt x="2114" y="11933"/>
                  <a:pt x="2212" y="12042"/>
                  <a:pt x="2329" y="12143"/>
                </a:cubicBezTo>
                <a:cubicBezTo>
                  <a:pt x="2508" y="12296"/>
                  <a:pt x="2730" y="12437"/>
                  <a:pt x="2990" y="12564"/>
                </a:cubicBezTo>
                <a:cubicBezTo>
                  <a:pt x="4483" y="13250"/>
                  <a:pt x="6031" y="13910"/>
                  <a:pt x="7631" y="14542"/>
                </a:cubicBezTo>
                <a:cubicBezTo>
                  <a:pt x="9210" y="15166"/>
                  <a:pt x="10843" y="15763"/>
                  <a:pt x="12306" y="16447"/>
                </a:cubicBezTo>
                <a:cubicBezTo>
                  <a:pt x="14028" y="17253"/>
                  <a:pt x="15488" y="18164"/>
                  <a:pt x="16977" y="19059"/>
                </a:cubicBezTo>
                <a:cubicBezTo>
                  <a:pt x="18404" y="19917"/>
                  <a:pt x="19530" y="20918"/>
                  <a:pt x="21359" y="21600"/>
                </a:cubicBezTo>
                <a:lnTo>
                  <a:pt x="21531" y="0"/>
                </a:lnTo>
                <a:close/>
              </a:path>
            </a:pathLst>
          </a:custGeom>
          <a:solidFill>
            <a:srgbClr val="FFFFFF">
              <a:alpha val="79687"/>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314" name="The…"/>
          <p:cNvSpPr txBox="1"/>
          <p:nvPr/>
        </p:nvSpPr>
        <p:spPr>
          <a:xfrm>
            <a:off x="1793708" y="1910512"/>
            <a:ext cx="1466010" cy="2058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The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majority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of light from dusty objects is emitted at far-infrared wavelengths</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and can only be observed from space</a:t>
            </a:r>
          </a:p>
        </p:txBody>
      </p:sp>
      <p:sp>
        <p:nvSpPr>
          <p:cNvPr id="315" name="PRIMA measures cool water (T &lt; 150 K) only seen in the far infrared"/>
          <p:cNvSpPr txBox="1"/>
          <p:nvPr/>
        </p:nvSpPr>
        <p:spPr>
          <a:xfrm>
            <a:off x="4337861" y="1889918"/>
            <a:ext cx="835508" cy="1261884"/>
          </a:xfrm>
          <a:prstGeom prst="rect">
            <a:avLst/>
          </a:prstGeom>
          <a:solidFill>
            <a:srgbClr val="000147">
              <a:alpha val="50000"/>
            </a:srgbClr>
          </a:solidFill>
          <a:ln w="635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defTabSz="914377" rtl="0" hangingPunct="0">
              <a:defRPr sz="3000" b="1"/>
            </a:pPr>
            <a:r>
              <a:rPr sz="1125" b="1">
                <a:solidFill>
                  <a:srgbClr val="FFFFFF"/>
                </a:solidFill>
                <a:latin typeface="Helvetica Neue"/>
                <a:ea typeface="Helvetica Neue"/>
                <a:cs typeface="Helvetica Neue"/>
                <a:sym typeface="Helvetica Neue"/>
              </a:rPr>
              <a:t>PRIMA measures cool water (T &lt; 150 K) </a:t>
            </a:r>
            <a:r>
              <a:rPr sz="1200" b="1">
                <a:solidFill>
                  <a:srgbClr val="FFFFFF"/>
                </a:solidFill>
                <a:latin typeface="Helvetica Neue"/>
                <a:ea typeface="Helvetica Neue"/>
                <a:cs typeface="Helvetica Neue"/>
                <a:sym typeface="Helvetica Neue"/>
              </a:rPr>
              <a:t>only</a:t>
            </a:r>
            <a:r>
              <a:rPr sz="1125" b="1">
                <a:solidFill>
                  <a:srgbClr val="FFFFFF"/>
                </a:solidFill>
                <a:latin typeface="Helvetica Neue"/>
                <a:ea typeface="Helvetica Neue"/>
                <a:cs typeface="Helvetica Neue"/>
                <a:sym typeface="Helvetica Neue"/>
              </a:rPr>
              <a:t> seen in the far infrared</a:t>
            </a:r>
          </a:p>
        </p:txBody>
      </p:sp>
      <p:sp>
        <p:nvSpPr>
          <p:cNvPr id="316" name="PRIMA uniquely  provides a simultaneous measure of how black holes and galaxies grow"/>
          <p:cNvSpPr txBox="1"/>
          <p:nvPr/>
        </p:nvSpPr>
        <p:spPr>
          <a:xfrm>
            <a:off x="5310950" y="1878120"/>
            <a:ext cx="924421" cy="1285480"/>
          </a:xfrm>
          <a:prstGeom prst="rect">
            <a:avLst/>
          </a:prstGeom>
          <a:solidFill>
            <a:srgbClr val="000147">
              <a:alpha val="50000"/>
            </a:srgbClr>
          </a:solidFill>
          <a:ln w="635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defTabSz="914377" rtl="0" hangingPunct="0">
              <a:defRPr sz="2700" b="1"/>
            </a:pPr>
            <a:r>
              <a:rPr sz="1013" b="1">
                <a:solidFill>
                  <a:srgbClr val="FFFFFF"/>
                </a:solidFill>
                <a:latin typeface="Helvetica Neue"/>
                <a:ea typeface="Helvetica Neue"/>
                <a:cs typeface="Helvetica Neue"/>
                <a:sym typeface="Helvetica Neue"/>
              </a:rPr>
              <a:t>PRIMA uniquely  provides a simultaneous measure of how black holes and galaxies grow</a:t>
            </a:r>
          </a:p>
        </p:txBody>
      </p:sp>
      <p:sp>
        <p:nvSpPr>
          <p:cNvPr id="317" name="There are currently no operating or planned far-infrared missions"/>
          <p:cNvSpPr txBox="1"/>
          <p:nvPr/>
        </p:nvSpPr>
        <p:spPr>
          <a:xfrm>
            <a:off x="3427991" y="3488891"/>
            <a:ext cx="812783" cy="1245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defTabSz="914377" rtl="0" hangingPunct="0">
              <a:defRPr sz="2900" b="1"/>
            </a:pPr>
            <a:r>
              <a:rPr sz="1088" b="1">
                <a:solidFill>
                  <a:srgbClr val="FFFFFF"/>
                </a:solidFill>
                <a:latin typeface="Helvetica Neue"/>
                <a:ea typeface="Helvetica Neue"/>
                <a:cs typeface="Helvetica Neue"/>
                <a:sym typeface="Helvetica Neue"/>
              </a:rPr>
              <a:t>There are currently </a:t>
            </a:r>
            <a:r>
              <a:rPr sz="1313" b="1">
                <a:solidFill>
                  <a:srgbClr val="FFFFFF"/>
                </a:solidFill>
                <a:latin typeface="Helvetica Neue"/>
                <a:ea typeface="Helvetica Neue"/>
                <a:cs typeface="Helvetica Neue"/>
                <a:sym typeface="Helvetica Neue"/>
              </a:rPr>
              <a:t>no</a:t>
            </a:r>
            <a:r>
              <a:rPr sz="1088" b="1">
                <a:solidFill>
                  <a:srgbClr val="FFFFFF"/>
                </a:solidFill>
                <a:latin typeface="Helvetica Neue"/>
                <a:ea typeface="Helvetica Neue"/>
                <a:cs typeface="Helvetica Neue"/>
                <a:sym typeface="Helvetica Neue"/>
              </a:rPr>
              <a:t> operating or planned far-infrared missions</a:t>
            </a:r>
          </a:p>
        </p:txBody>
      </p:sp>
      <p:pic>
        <p:nvPicPr>
          <p:cNvPr id="319" name="vert_lockup_white_color.png" descr="vert_lockup_white_color.png"/>
          <p:cNvPicPr>
            <a:picLocks noChangeAspect="1"/>
          </p:cNvPicPr>
          <p:nvPr/>
        </p:nvPicPr>
        <p:blipFill>
          <a:blip r:embed="rId8"/>
          <a:stretch>
            <a:fillRect/>
          </a:stretch>
        </p:blipFill>
        <p:spPr>
          <a:xfrm>
            <a:off x="-398822" y="-79400"/>
            <a:ext cx="2999594" cy="2999594"/>
          </a:xfrm>
          <a:prstGeom prst="rect">
            <a:avLst/>
          </a:prstGeom>
          <a:ln w="12700">
            <a:miter lim="400000"/>
          </a:ln>
        </p:spPr>
      </p:pic>
      <p:sp>
        <p:nvSpPr>
          <p:cNvPr id="2" name="Rectangle">
            <a:extLst>
              <a:ext uri="{FF2B5EF4-FFF2-40B4-BE49-F238E27FC236}">
                <a16:creationId xmlns:a16="http://schemas.microsoft.com/office/drawing/2014/main" id="{B95B5CC6-A180-6FD0-8B7A-8D74DF38663A}"/>
              </a:ext>
            </a:extLst>
          </p:cNvPr>
          <p:cNvSpPr/>
          <p:nvPr/>
        </p:nvSpPr>
        <p:spPr>
          <a:xfrm>
            <a:off x="7262585" y="-187120"/>
            <a:ext cx="1923650" cy="5440292"/>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Image" descr="Image"/>
          <p:cNvPicPr>
            <a:picLocks noChangeAspect="1"/>
          </p:cNvPicPr>
          <p:nvPr/>
        </p:nvPicPr>
        <p:blipFill>
          <a:blip r:embed="rId3"/>
          <a:srcRect l="11271" r="24804"/>
          <a:stretch>
            <a:fillRect/>
          </a:stretch>
        </p:blipFill>
        <p:spPr>
          <a:xfrm>
            <a:off x="3324114" y="-183322"/>
            <a:ext cx="5811264" cy="5440293"/>
          </a:xfrm>
          <a:prstGeom prst="rect">
            <a:avLst/>
          </a:prstGeom>
          <a:ln w="12700">
            <a:miter lim="400000"/>
          </a:ln>
        </p:spPr>
      </p:pic>
      <p:sp>
        <p:nvSpPr>
          <p:cNvPr id="379" name="Rectangle"/>
          <p:cNvSpPr/>
          <p:nvPr/>
        </p:nvSpPr>
        <p:spPr>
          <a:xfrm>
            <a:off x="5268244" y="-4194"/>
            <a:ext cx="1000125" cy="5132838"/>
          </a:xfrm>
          <a:prstGeom prst="rect">
            <a:avLst/>
          </a:prstGeom>
          <a:solidFill>
            <a:srgbClr val="C14665">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81" name="Screenshot 2023-08-15 at 3.49.42 PM.png" descr="Screenshot 2023-08-15 at 3.49.42 PM.png"/>
          <p:cNvPicPr>
            <a:picLocks noChangeAspect="1"/>
          </p:cNvPicPr>
          <p:nvPr/>
        </p:nvPicPr>
        <p:blipFill>
          <a:blip r:embed="rId4"/>
          <a:srcRect l="25833" t="63782" r="64305" b="26199"/>
          <a:stretch>
            <a:fillRect/>
          </a:stretch>
        </p:blipFill>
        <p:spPr>
          <a:xfrm>
            <a:off x="5402598" y="551505"/>
            <a:ext cx="647824" cy="6477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3"/>
                  <a:pt x="2881" y="3014"/>
                </a:cubicBezTo>
                <a:cubicBezTo>
                  <a:pt x="-961" y="7036"/>
                  <a:pt x="-961" y="13557"/>
                  <a:pt x="2881" y="17579"/>
                </a:cubicBezTo>
                <a:cubicBezTo>
                  <a:pt x="6724" y="21600"/>
                  <a:pt x="12954" y="21600"/>
                  <a:pt x="16797" y="17579"/>
                </a:cubicBezTo>
                <a:cubicBezTo>
                  <a:pt x="20639" y="13557"/>
                  <a:pt x="20639" y="7036"/>
                  <a:pt x="16797" y="3014"/>
                </a:cubicBezTo>
                <a:cubicBezTo>
                  <a:pt x="14876" y="1003"/>
                  <a:pt x="12357" y="0"/>
                  <a:pt x="9839" y="0"/>
                </a:cubicBezTo>
                <a:close/>
              </a:path>
            </a:pathLst>
          </a:custGeom>
          <a:ln w="12700">
            <a:miter lim="400000"/>
          </a:ln>
        </p:spPr>
      </p:pic>
      <p:sp>
        <p:nvSpPr>
          <p:cNvPr id="382" name="Rectangle"/>
          <p:cNvSpPr/>
          <p:nvPr/>
        </p:nvSpPr>
        <p:spPr>
          <a:xfrm>
            <a:off x="4264933" y="-4194"/>
            <a:ext cx="1000125" cy="5132838"/>
          </a:xfrm>
          <a:prstGeom prst="rect">
            <a:avLst/>
          </a:prstGeom>
          <a:solidFill>
            <a:srgbClr val="7F3896">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83" name="Screenshot 2023-08-15 at 3.49.42 PM.png" descr="Screenshot 2023-08-15 at 3.49.42 PM.png"/>
          <p:cNvPicPr>
            <a:picLocks noChangeAspect="1"/>
          </p:cNvPicPr>
          <p:nvPr/>
        </p:nvPicPr>
        <p:blipFill>
          <a:blip r:embed="rId4"/>
          <a:srcRect l="39489" t="19211" r="50581" b="70784"/>
          <a:stretch>
            <a:fillRect/>
          </a:stretch>
        </p:blipFill>
        <p:spPr>
          <a:xfrm>
            <a:off x="4397010" y="539800"/>
            <a:ext cx="657710" cy="652122"/>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7"/>
                  <a:pt x="2881" y="3017"/>
                </a:cubicBezTo>
                <a:cubicBezTo>
                  <a:pt x="-961" y="7039"/>
                  <a:pt x="-961" y="13557"/>
                  <a:pt x="2881" y="17579"/>
                </a:cubicBezTo>
                <a:cubicBezTo>
                  <a:pt x="6723" y="21600"/>
                  <a:pt x="12955" y="21600"/>
                  <a:pt x="16797" y="17579"/>
                </a:cubicBezTo>
                <a:cubicBezTo>
                  <a:pt x="20639" y="13557"/>
                  <a:pt x="20639" y="7039"/>
                  <a:pt x="16797" y="3017"/>
                </a:cubicBezTo>
                <a:cubicBezTo>
                  <a:pt x="14876" y="1007"/>
                  <a:pt x="12355" y="0"/>
                  <a:pt x="9837" y="0"/>
                </a:cubicBezTo>
                <a:close/>
              </a:path>
            </a:pathLst>
          </a:custGeom>
          <a:ln w="12700">
            <a:miter lim="400000"/>
          </a:ln>
        </p:spPr>
      </p:pic>
      <p:sp>
        <p:nvSpPr>
          <p:cNvPr id="384" name="Rectangle"/>
          <p:cNvSpPr/>
          <p:nvPr/>
        </p:nvSpPr>
        <p:spPr>
          <a:xfrm>
            <a:off x="6268130" y="-4194"/>
            <a:ext cx="1000125" cy="5132838"/>
          </a:xfrm>
          <a:prstGeom prst="rect">
            <a:avLst/>
          </a:prstGeom>
          <a:solidFill>
            <a:srgbClr val="E87658">
              <a:alpha val="6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85" name="Screenshot 2023-08-15 at 3.49.42 PM.png" descr="Screenshot 2023-08-15 at 3.49.42 PM.png"/>
          <p:cNvPicPr>
            <a:picLocks noChangeAspect="1"/>
          </p:cNvPicPr>
          <p:nvPr/>
        </p:nvPicPr>
        <p:blipFill>
          <a:blip r:embed="rId4"/>
          <a:srcRect l="70665" t="53643" r="19385" b="36388"/>
          <a:stretch>
            <a:fillRect/>
          </a:stretch>
        </p:blipFill>
        <p:spPr>
          <a:xfrm>
            <a:off x="6453441" y="592109"/>
            <a:ext cx="632443" cy="623703"/>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7"/>
                  <a:pt x="2881" y="3017"/>
                </a:cubicBezTo>
                <a:cubicBezTo>
                  <a:pt x="-961" y="7039"/>
                  <a:pt x="-961" y="13557"/>
                  <a:pt x="2881" y="17578"/>
                </a:cubicBezTo>
                <a:cubicBezTo>
                  <a:pt x="6723" y="21600"/>
                  <a:pt x="12955" y="21600"/>
                  <a:pt x="16797" y="17578"/>
                </a:cubicBezTo>
                <a:cubicBezTo>
                  <a:pt x="20639" y="13557"/>
                  <a:pt x="20639" y="7039"/>
                  <a:pt x="16797" y="3017"/>
                </a:cubicBezTo>
                <a:cubicBezTo>
                  <a:pt x="14876" y="1007"/>
                  <a:pt x="12355" y="0"/>
                  <a:pt x="9837" y="0"/>
                </a:cubicBezTo>
                <a:close/>
              </a:path>
            </a:pathLst>
          </a:custGeom>
          <a:ln w="12700">
            <a:miter lim="400000"/>
          </a:ln>
        </p:spPr>
      </p:pic>
      <p:sp>
        <p:nvSpPr>
          <p:cNvPr id="386" name="Co-evolution of black holes and star formation"/>
          <p:cNvSpPr txBox="1"/>
          <p:nvPr/>
        </p:nvSpPr>
        <p:spPr>
          <a:xfrm>
            <a:off x="5222081" y="45105"/>
            <a:ext cx="1064361" cy="45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Co-evolution of black holes and star formation</a:t>
            </a:r>
          </a:p>
        </p:txBody>
      </p:sp>
      <p:sp>
        <p:nvSpPr>
          <p:cNvPr id="387" name="Rise of dust and metals"/>
          <p:cNvSpPr txBox="1"/>
          <p:nvPr/>
        </p:nvSpPr>
        <p:spPr>
          <a:xfrm>
            <a:off x="6341583" y="57205"/>
            <a:ext cx="791926"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Rise of dust and metals</a:t>
            </a:r>
          </a:p>
        </p:txBody>
      </p:sp>
      <p:sp>
        <p:nvSpPr>
          <p:cNvPr id="388" name="Planet Formation"/>
          <p:cNvSpPr txBox="1"/>
          <p:nvPr/>
        </p:nvSpPr>
        <p:spPr>
          <a:xfrm>
            <a:off x="4333300" y="57205"/>
            <a:ext cx="791926"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Planet Formation</a:t>
            </a:r>
          </a:p>
        </p:txBody>
      </p:sp>
      <p:sp>
        <p:nvSpPr>
          <p:cNvPr id="389" name="Far-infrared tracers of the complete water reservoir in disks are the missing key to understand the origins of planets"/>
          <p:cNvSpPr txBox="1"/>
          <p:nvPr/>
        </p:nvSpPr>
        <p:spPr>
          <a:xfrm>
            <a:off x="4342916" y="3466343"/>
            <a:ext cx="846864" cy="1423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Far-infrared tracers of the complete water reservoir in disks are the missing key to understand the origins of planets</a:t>
            </a:r>
          </a:p>
        </p:txBody>
      </p:sp>
      <p:sp>
        <p:nvSpPr>
          <p:cNvPr id="390" name="More than half of star formation and black hole growth in the early universe is obscured by dust and only visible in the far-infrared"/>
          <p:cNvSpPr txBox="1"/>
          <p:nvPr/>
        </p:nvSpPr>
        <p:spPr>
          <a:xfrm>
            <a:off x="5303194" y="3466343"/>
            <a:ext cx="909109" cy="1423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More than half of star formation and black hole growth in the early universe is obscured by dust and only visible in the far-infrared</a:t>
            </a:r>
          </a:p>
        </p:txBody>
      </p:sp>
      <p:sp>
        <p:nvSpPr>
          <p:cNvPr id="391" name="Far-infrared observations fill a critical gap between JWST and ALMA for understanding  the evolution of dust and metal abundances"/>
          <p:cNvSpPr txBox="1"/>
          <p:nvPr/>
        </p:nvSpPr>
        <p:spPr>
          <a:xfrm>
            <a:off x="6320374" y="3466343"/>
            <a:ext cx="891050" cy="1423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Far-infrared observations fill a critical gap between JWST and ALMA for understanding  the evolution of dust and metal abundances</a:t>
            </a:r>
          </a:p>
        </p:txBody>
      </p:sp>
      <p:sp>
        <p:nvSpPr>
          <p:cNvPr id="392" name="Rectangle"/>
          <p:cNvSpPr/>
          <p:nvPr/>
        </p:nvSpPr>
        <p:spPr>
          <a:xfrm>
            <a:off x="3266660" y="-4194"/>
            <a:ext cx="1000125" cy="5132838"/>
          </a:xfrm>
          <a:prstGeom prst="rect">
            <a:avLst/>
          </a:prstGeom>
          <a:solidFill>
            <a:srgbClr val="3535A8">
              <a:alpha val="50000"/>
            </a:srgbClr>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393" name="Screenshot 2023-08-15 at 8.54.11 PM.png" descr="Screenshot 2023-08-15 at 8.54.11 PM.png"/>
          <p:cNvPicPr>
            <a:picLocks noChangeAspect="1"/>
          </p:cNvPicPr>
          <p:nvPr/>
        </p:nvPicPr>
        <p:blipFill>
          <a:blip r:embed="rId5"/>
          <a:srcRect l="14194" t="20041" r="8496" b="10114"/>
          <a:stretch>
            <a:fillRect/>
          </a:stretch>
        </p:blipFill>
        <p:spPr>
          <a:xfrm>
            <a:off x="3504655" y="565894"/>
            <a:ext cx="618989" cy="618983"/>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5" y="0"/>
                  <a:pt x="9837" y="0"/>
                </a:cubicBezTo>
                <a:close/>
              </a:path>
            </a:pathLst>
          </a:custGeom>
          <a:ln w="12700">
            <a:miter lim="400000"/>
          </a:ln>
        </p:spPr>
      </p:pic>
      <p:sp>
        <p:nvSpPr>
          <p:cNvPr id="394" name="70% of PRIMA observing time is dedicated to GO science"/>
          <p:cNvSpPr txBox="1"/>
          <p:nvPr/>
        </p:nvSpPr>
        <p:spPr>
          <a:xfrm>
            <a:off x="3406905" y="1895689"/>
            <a:ext cx="791926" cy="1250342"/>
          </a:xfrm>
          <a:prstGeom prst="rect">
            <a:avLst/>
          </a:prstGeom>
          <a:solidFill>
            <a:srgbClr val="000147">
              <a:alpha val="50000"/>
            </a:srgbClr>
          </a:solidFill>
          <a:ln w="635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sz="3000" b="1"/>
            </a:lvl1pPr>
          </a:lstStyle>
          <a:p>
            <a:pPr algn="ctr" defTabSz="914377" rtl="0" hangingPunct="0"/>
            <a:r>
              <a:rPr sz="1125">
                <a:solidFill>
                  <a:srgbClr val="FFFFFF"/>
                </a:solidFill>
                <a:latin typeface="Helvetica Neue"/>
                <a:ea typeface="Helvetica Neue"/>
                <a:cs typeface="Helvetica Neue"/>
                <a:sym typeface="Helvetica Neue"/>
              </a:rPr>
              <a:t>70% of PRIMA observing time is dedicated to GO science</a:t>
            </a:r>
          </a:p>
        </p:txBody>
      </p:sp>
      <p:sp>
        <p:nvSpPr>
          <p:cNvPr id="395" name="GO Science"/>
          <p:cNvSpPr txBox="1"/>
          <p:nvPr/>
        </p:nvSpPr>
        <p:spPr>
          <a:xfrm>
            <a:off x="3396310" y="69304"/>
            <a:ext cx="791926" cy="176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b="1"/>
            </a:lvl1pPr>
          </a:lstStyle>
          <a:p>
            <a:pPr algn="ctr" defTabSz="914377" rtl="0" hangingPunct="0"/>
            <a:r>
              <a:rPr sz="900">
                <a:solidFill>
                  <a:srgbClr val="FFFFFF"/>
                </a:solidFill>
                <a:latin typeface="Helvetica Neue"/>
                <a:ea typeface="Helvetica Neue"/>
                <a:cs typeface="Helvetica Neue"/>
                <a:sym typeface="Helvetica Neue"/>
              </a:rPr>
              <a:t>GO Science</a:t>
            </a:r>
          </a:p>
        </p:txBody>
      </p:sp>
      <p:pic>
        <p:nvPicPr>
          <p:cNvPr id="396" name="Screenshot 2023-08-15 at 1.46.59 PM.png" descr="Screenshot 2023-08-15 at 1.46.59 PM.png"/>
          <p:cNvPicPr>
            <a:picLocks noChangeAspect="1"/>
          </p:cNvPicPr>
          <p:nvPr/>
        </p:nvPicPr>
        <p:blipFill>
          <a:blip r:embed="rId6"/>
          <a:srcRect l="476" t="18760" r="82520"/>
          <a:stretch>
            <a:fillRect/>
          </a:stretch>
        </p:blipFill>
        <p:spPr>
          <a:xfrm>
            <a:off x="1595320" y="-63718"/>
            <a:ext cx="1636387" cy="5195614"/>
          </a:xfrm>
          <a:prstGeom prst="rect">
            <a:avLst/>
          </a:prstGeom>
          <a:ln w="12700">
            <a:miter lim="400000"/>
          </a:ln>
        </p:spPr>
      </p:pic>
      <p:pic>
        <p:nvPicPr>
          <p:cNvPr id="397" name="Screenshot 2023-08-18 at 11.31.19 AM.png" descr="Screenshot 2023-08-18 at 11.31.19 AM.png"/>
          <p:cNvPicPr>
            <a:picLocks/>
          </p:cNvPicPr>
          <p:nvPr/>
        </p:nvPicPr>
        <p:blipFill>
          <a:blip r:embed="rId7"/>
          <a:srcRect l="36534" t="76594" b="17893"/>
          <a:stretch>
            <a:fillRect/>
          </a:stretch>
        </p:blipFill>
        <p:spPr>
          <a:xfrm rot="16200000" flipH="1">
            <a:off x="619268" y="2593144"/>
            <a:ext cx="5315763" cy="127187"/>
          </a:xfrm>
          <a:prstGeom prst="rect">
            <a:avLst/>
          </a:prstGeom>
          <a:ln w="12700">
            <a:miter lim="400000"/>
          </a:ln>
        </p:spPr>
      </p:pic>
      <p:sp>
        <p:nvSpPr>
          <p:cNvPr id="398" name="Shape"/>
          <p:cNvSpPr/>
          <p:nvPr/>
        </p:nvSpPr>
        <p:spPr>
          <a:xfrm>
            <a:off x="1747362" y="1714184"/>
            <a:ext cx="1572679" cy="3414713"/>
          </a:xfrm>
          <a:custGeom>
            <a:avLst/>
            <a:gdLst/>
            <a:ahLst/>
            <a:cxnLst>
              <a:cxn ang="0">
                <a:pos x="wd2" y="hd2"/>
              </a:cxn>
              <a:cxn ang="5400000">
                <a:pos x="wd2" y="hd2"/>
              </a:cxn>
              <a:cxn ang="10800000">
                <a:pos x="wd2" y="hd2"/>
              </a:cxn>
              <a:cxn ang="16200000">
                <a:pos x="wd2" y="hd2"/>
              </a:cxn>
            </a:cxnLst>
            <a:rect l="0" t="0" r="r" b="b"/>
            <a:pathLst>
              <a:path w="21531" h="21600" extrusionOk="0">
                <a:moveTo>
                  <a:pt x="21531" y="0"/>
                </a:moveTo>
                <a:lnTo>
                  <a:pt x="11004" y="13"/>
                </a:lnTo>
                <a:cubicBezTo>
                  <a:pt x="11084" y="116"/>
                  <a:pt x="11111" y="225"/>
                  <a:pt x="11088" y="331"/>
                </a:cubicBezTo>
                <a:cubicBezTo>
                  <a:pt x="11070" y="411"/>
                  <a:pt x="11023" y="492"/>
                  <a:pt x="10898" y="553"/>
                </a:cubicBezTo>
                <a:cubicBezTo>
                  <a:pt x="10730" y="636"/>
                  <a:pt x="10479" y="653"/>
                  <a:pt x="10247" y="674"/>
                </a:cubicBezTo>
                <a:cubicBezTo>
                  <a:pt x="10011" y="695"/>
                  <a:pt x="9776" y="723"/>
                  <a:pt x="9542" y="759"/>
                </a:cubicBezTo>
                <a:cubicBezTo>
                  <a:pt x="9524" y="879"/>
                  <a:pt x="9413" y="991"/>
                  <a:pt x="9231" y="1077"/>
                </a:cubicBezTo>
                <a:cubicBezTo>
                  <a:pt x="9013" y="1179"/>
                  <a:pt x="8715" y="1231"/>
                  <a:pt x="8459" y="1310"/>
                </a:cubicBezTo>
                <a:cubicBezTo>
                  <a:pt x="8136" y="1409"/>
                  <a:pt x="7881" y="1548"/>
                  <a:pt x="7723" y="1711"/>
                </a:cubicBezTo>
                <a:cubicBezTo>
                  <a:pt x="7298" y="1758"/>
                  <a:pt x="6916" y="1861"/>
                  <a:pt x="6613" y="2006"/>
                </a:cubicBezTo>
                <a:cubicBezTo>
                  <a:pt x="6421" y="2098"/>
                  <a:pt x="6247" y="2215"/>
                  <a:pt x="5985" y="2242"/>
                </a:cubicBezTo>
                <a:cubicBezTo>
                  <a:pt x="5810" y="2260"/>
                  <a:pt x="5606" y="2248"/>
                  <a:pt x="5528" y="2325"/>
                </a:cubicBezTo>
                <a:cubicBezTo>
                  <a:pt x="5362" y="2489"/>
                  <a:pt x="6011" y="2543"/>
                  <a:pt x="5969" y="2691"/>
                </a:cubicBezTo>
                <a:cubicBezTo>
                  <a:pt x="5949" y="2762"/>
                  <a:pt x="5785" y="2797"/>
                  <a:pt x="5706" y="2856"/>
                </a:cubicBezTo>
                <a:cubicBezTo>
                  <a:pt x="5527" y="2991"/>
                  <a:pt x="5825" y="3168"/>
                  <a:pt x="5640" y="3302"/>
                </a:cubicBezTo>
                <a:cubicBezTo>
                  <a:pt x="5556" y="3363"/>
                  <a:pt x="5391" y="3390"/>
                  <a:pt x="5310" y="3452"/>
                </a:cubicBezTo>
                <a:cubicBezTo>
                  <a:pt x="5164" y="3563"/>
                  <a:pt x="5348" y="3690"/>
                  <a:pt x="5468" y="3810"/>
                </a:cubicBezTo>
                <a:cubicBezTo>
                  <a:pt x="5566" y="3907"/>
                  <a:pt x="5612" y="4014"/>
                  <a:pt x="5577" y="4120"/>
                </a:cubicBezTo>
                <a:cubicBezTo>
                  <a:pt x="5545" y="4215"/>
                  <a:pt x="5449" y="4303"/>
                  <a:pt x="5422" y="4398"/>
                </a:cubicBezTo>
                <a:cubicBezTo>
                  <a:pt x="5391" y="4512"/>
                  <a:pt x="5460" y="4628"/>
                  <a:pt x="5618" y="4719"/>
                </a:cubicBezTo>
                <a:lnTo>
                  <a:pt x="3802" y="5178"/>
                </a:lnTo>
                <a:cubicBezTo>
                  <a:pt x="3540" y="5213"/>
                  <a:pt x="3290" y="5265"/>
                  <a:pt x="3061" y="5333"/>
                </a:cubicBezTo>
                <a:cubicBezTo>
                  <a:pt x="2782" y="5415"/>
                  <a:pt x="2536" y="5521"/>
                  <a:pt x="2359" y="5650"/>
                </a:cubicBezTo>
                <a:cubicBezTo>
                  <a:pt x="2247" y="5731"/>
                  <a:pt x="2162" y="5822"/>
                  <a:pt x="2006" y="5887"/>
                </a:cubicBezTo>
                <a:cubicBezTo>
                  <a:pt x="1759" y="5990"/>
                  <a:pt x="1365" y="6012"/>
                  <a:pt x="1217" y="6154"/>
                </a:cubicBezTo>
                <a:cubicBezTo>
                  <a:pt x="1094" y="6272"/>
                  <a:pt x="1208" y="6401"/>
                  <a:pt x="1245" y="6524"/>
                </a:cubicBezTo>
                <a:cubicBezTo>
                  <a:pt x="1284" y="6653"/>
                  <a:pt x="1240" y="6786"/>
                  <a:pt x="1117" y="6905"/>
                </a:cubicBezTo>
                <a:cubicBezTo>
                  <a:pt x="834" y="7392"/>
                  <a:pt x="592" y="7882"/>
                  <a:pt x="385" y="8375"/>
                </a:cubicBezTo>
                <a:cubicBezTo>
                  <a:pt x="243" y="8714"/>
                  <a:pt x="138" y="9070"/>
                  <a:pt x="54" y="9400"/>
                </a:cubicBezTo>
                <a:cubicBezTo>
                  <a:pt x="-29" y="9726"/>
                  <a:pt x="-69" y="10046"/>
                  <a:pt x="334" y="10326"/>
                </a:cubicBezTo>
                <a:cubicBezTo>
                  <a:pt x="453" y="10409"/>
                  <a:pt x="613" y="10481"/>
                  <a:pt x="685" y="10573"/>
                </a:cubicBezTo>
                <a:cubicBezTo>
                  <a:pt x="778" y="10695"/>
                  <a:pt x="718" y="10831"/>
                  <a:pt x="872" y="10941"/>
                </a:cubicBezTo>
                <a:cubicBezTo>
                  <a:pt x="1010" y="11039"/>
                  <a:pt x="1280" y="11076"/>
                  <a:pt x="1433" y="11168"/>
                </a:cubicBezTo>
                <a:cubicBezTo>
                  <a:pt x="1600" y="11268"/>
                  <a:pt x="1592" y="11403"/>
                  <a:pt x="1667" y="11524"/>
                </a:cubicBezTo>
                <a:cubicBezTo>
                  <a:pt x="1739" y="11639"/>
                  <a:pt x="1875" y="11731"/>
                  <a:pt x="1997" y="11834"/>
                </a:cubicBezTo>
                <a:cubicBezTo>
                  <a:pt x="2114" y="11933"/>
                  <a:pt x="2212" y="12042"/>
                  <a:pt x="2329" y="12143"/>
                </a:cubicBezTo>
                <a:cubicBezTo>
                  <a:pt x="2508" y="12296"/>
                  <a:pt x="2730" y="12437"/>
                  <a:pt x="2990" y="12564"/>
                </a:cubicBezTo>
                <a:cubicBezTo>
                  <a:pt x="4483" y="13250"/>
                  <a:pt x="6031" y="13910"/>
                  <a:pt x="7631" y="14542"/>
                </a:cubicBezTo>
                <a:cubicBezTo>
                  <a:pt x="9210" y="15166"/>
                  <a:pt x="10843" y="15763"/>
                  <a:pt x="12306" y="16447"/>
                </a:cubicBezTo>
                <a:cubicBezTo>
                  <a:pt x="14028" y="17253"/>
                  <a:pt x="15488" y="18164"/>
                  <a:pt x="16977" y="19059"/>
                </a:cubicBezTo>
                <a:cubicBezTo>
                  <a:pt x="18404" y="19917"/>
                  <a:pt x="19530" y="20918"/>
                  <a:pt x="21359" y="21600"/>
                </a:cubicBezTo>
                <a:lnTo>
                  <a:pt x="21531" y="0"/>
                </a:lnTo>
                <a:close/>
              </a:path>
            </a:pathLst>
          </a:custGeom>
          <a:solidFill>
            <a:srgbClr val="FFFFFF">
              <a:alpha val="79687"/>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399" name="The…"/>
          <p:cNvSpPr txBox="1"/>
          <p:nvPr/>
        </p:nvSpPr>
        <p:spPr>
          <a:xfrm>
            <a:off x="1793708" y="1910512"/>
            <a:ext cx="1466010" cy="2058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The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majority </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of light from dusty objects is emitted at far-infrared wavelengths</a:t>
            </a:r>
          </a:p>
          <a:p>
            <a:pPr algn="r" defTabSz="914377" rtl="0" hangingPunct="0">
              <a:defRPr sz="3500" b="1">
                <a:solidFill>
                  <a:srgbClr val="000000"/>
                </a:solidFill>
              </a:defRPr>
            </a:pPr>
            <a:r>
              <a:rPr sz="1313" b="1">
                <a:solidFill>
                  <a:srgbClr val="000000"/>
                </a:solidFill>
                <a:latin typeface="Helvetica Neue"/>
                <a:ea typeface="Helvetica Neue"/>
                <a:cs typeface="Helvetica Neue"/>
                <a:sym typeface="Helvetica Neue"/>
              </a:rPr>
              <a:t>and can only be observed from space</a:t>
            </a:r>
          </a:p>
        </p:txBody>
      </p:sp>
      <p:sp>
        <p:nvSpPr>
          <p:cNvPr id="400" name="PRIMA measures cool water (T &lt; 150 K) only seen in the far infrared"/>
          <p:cNvSpPr txBox="1"/>
          <p:nvPr/>
        </p:nvSpPr>
        <p:spPr>
          <a:xfrm>
            <a:off x="4337861" y="1889918"/>
            <a:ext cx="835508" cy="1261884"/>
          </a:xfrm>
          <a:prstGeom prst="rect">
            <a:avLst/>
          </a:prstGeom>
          <a:solidFill>
            <a:srgbClr val="000147">
              <a:alpha val="50000"/>
            </a:srgbClr>
          </a:solidFill>
          <a:ln w="635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defTabSz="914377" rtl="0" hangingPunct="0">
              <a:defRPr sz="3000" b="1"/>
            </a:pPr>
            <a:r>
              <a:rPr sz="1125" b="1">
                <a:solidFill>
                  <a:srgbClr val="FFFFFF"/>
                </a:solidFill>
                <a:latin typeface="Helvetica Neue"/>
                <a:ea typeface="Helvetica Neue"/>
                <a:cs typeface="Helvetica Neue"/>
                <a:sym typeface="Helvetica Neue"/>
              </a:rPr>
              <a:t>PRIMA measures cool water (T &lt; 150 K) </a:t>
            </a:r>
            <a:r>
              <a:rPr sz="1200" b="1">
                <a:solidFill>
                  <a:srgbClr val="FFFFFF"/>
                </a:solidFill>
                <a:latin typeface="Helvetica Neue"/>
                <a:ea typeface="Helvetica Neue"/>
                <a:cs typeface="Helvetica Neue"/>
                <a:sym typeface="Helvetica Neue"/>
              </a:rPr>
              <a:t>only</a:t>
            </a:r>
            <a:r>
              <a:rPr sz="1125" b="1">
                <a:solidFill>
                  <a:srgbClr val="FFFFFF"/>
                </a:solidFill>
                <a:latin typeface="Helvetica Neue"/>
                <a:ea typeface="Helvetica Neue"/>
                <a:cs typeface="Helvetica Neue"/>
                <a:sym typeface="Helvetica Neue"/>
              </a:rPr>
              <a:t> seen in the far infrared</a:t>
            </a:r>
          </a:p>
        </p:txBody>
      </p:sp>
      <p:sp>
        <p:nvSpPr>
          <p:cNvPr id="401" name="PRIMA uniquely  provides a simultaneous measure of how black holes and galaxies grow"/>
          <p:cNvSpPr txBox="1"/>
          <p:nvPr/>
        </p:nvSpPr>
        <p:spPr>
          <a:xfrm>
            <a:off x="5310950" y="1878120"/>
            <a:ext cx="924421" cy="1285480"/>
          </a:xfrm>
          <a:prstGeom prst="rect">
            <a:avLst/>
          </a:prstGeom>
          <a:solidFill>
            <a:srgbClr val="000147">
              <a:alpha val="50000"/>
            </a:srgbClr>
          </a:solidFill>
          <a:ln w="635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defTabSz="914377" rtl="0" hangingPunct="0">
              <a:defRPr sz="2700" b="1"/>
            </a:pPr>
            <a:r>
              <a:rPr sz="1013" b="1">
                <a:solidFill>
                  <a:srgbClr val="FFFFFF"/>
                </a:solidFill>
                <a:latin typeface="Helvetica Neue"/>
                <a:ea typeface="Helvetica Neue"/>
                <a:cs typeface="Helvetica Neue"/>
                <a:sym typeface="Helvetica Neue"/>
              </a:rPr>
              <a:t>PRIMA uniquely  provides a simultaneous measure of how black holes and galaxies grow</a:t>
            </a:r>
          </a:p>
        </p:txBody>
      </p:sp>
      <p:sp>
        <p:nvSpPr>
          <p:cNvPr id="402" name="There are currently no operating or planned far-infrared missions"/>
          <p:cNvSpPr txBox="1"/>
          <p:nvPr/>
        </p:nvSpPr>
        <p:spPr>
          <a:xfrm>
            <a:off x="3427991" y="3488891"/>
            <a:ext cx="812783" cy="1245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algn="ctr" defTabSz="914377" rtl="0" hangingPunct="0">
              <a:defRPr sz="2900" b="1"/>
            </a:pPr>
            <a:r>
              <a:rPr sz="1088" b="1">
                <a:solidFill>
                  <a:srgbClr val="FFFFFF"/>
                </a:solidFill>
                <a:latin typeface="Helvetica Neue"/>
                <a:ea typeface="Helvetica Neue"/>
                <a:cs typeface="Helvetica Neue"/>
                <a:sym typeface="Helvetica Neue"/>
              </a:rPr>
              <a:t>There are currently </a:t>
            </a:r>
            <a:r>
              <a:rPr sz="1313" b="1">
                <a:solidFill>
                  <a:srgbClr val="FFFFFF"/>
                </a:solidFill>
                <a:latin typeface="Helvetica Neue"/>
                <a:ea typeface="Helvetica Neue"/>
                <a:cs typeface="Helvetica Neue"/>
                <a:sym typeface="Helvetica Neue"/>
              </a:rPr>
              <a:t>no</a:t>
            </a:r>
            <a:r>
              <a:rPr sz="1088" b="1">
                <a:solidFill>
                  <a:srgbClr val="FFFFFF"/>
                </a:solidFill>
                <a:latin typeface="Helvetica Neue"/>
                <a:ea typeface="Helvetica Neue"/>
                <a:cs typeface="Helvetica Neue"/>
                <a:sym typeface="Helvetica Neue"/>
              </a:rPr>
              <a:t> operating or planned far-infrared missions</a:t>
            </a:r>
          </a:p>
        </p:txBody>
      </p:sp>
      <p:pic>
        <p:nvPicPr>
          <p:cNvPr id="405" name="vert_lockup_white_color.png" descr="vert_lockup_white_color.png"/>
          <p:cNvPicPr>
            <a:picLocks noChangeAspect="1"/>
          </p:cNvPicPr>
          <p:nvPr/>
        </p:nvPicPr>
        <p:blipFill>
          <a:blip r:embed="rId8"/>
          <a:stretch>
            <a:fillRect/>
          </a:stretch>
        </p:blipFill>
        <p:spPr>
          <a:xfrm>
            <a:off x="-398822" y="-79400"/>
            <a:ext cx="2999594" cy="2999594"/>
          </a:xfrm>
          <a:prstGeom prst="rect">
            <a:avLst/>
          </a:prstGeom>
          <a:ln w="12700">
            <a:miter lim="400000"/>
          </a:ln>
        </p:spPr>
      </p:pic>
      <p:sp>
        <p:nvSpPr>
          <p:cNvPr id="406" name="PRIMA determines if dust formation and metal abundance peak at cosmic noon"/>
          <p:cNvSpPr txBox="1"/>
          <p:nvPr/>
        </p:nvSpPr>
        <p:spPr>
          <a:xfrm>
            <a:off x="6324816" y="1878120"/>
            <a:ext cx="863559" cy="1285480"/>
          </a:xfrm>
          <a:prstGeom prst="rect">
            <a:avLst/>
          </a:prstGeom>
          <a:solidFill>
            <a:srgbClr val="000147">
              <a:alpha val="50000"/>
            </a:srgbClr>
          </a:solidFill>
          <a:ln w="63500">
            <a:solidFill>
              <a:srgbClr val="FFFFFF"/>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sz="2700" b="1"/>
            </a:lvl1pPr>
          </a:lstStyle>
          <a:p>
            <a:pPr algn="ctr" defTabSz="914377" rtl="0" hangingPunct="0"/>
            <a:r>
              <a:rPr sz="1013">
                <a:solidFill>
                  <a:srgbClr val="FFFFFF"/>
                </a:solidFill>
                <a:latin typeface="Helvetica Neue"/>
                <a:ea typeface="Helvetica Neue"/>
                <a:cs typeface="Helvetica Neue"/>
                <a:sym typeface="Helvetica Neue"/>
              </a:rPr>
              <a:t>PRIMA determines if dust formation and metal abundance peak at cosmic noon</a:t>
            </a:r>
          </a:p>
        </p:txBody>
      </p:sp>
      <p:sp>
        <p:nvSpPr>
          <p:cNvPr id="2" name="Rectangle">
            <a:extLst>
              <a:ext uri="{FF2B5EF4-FFF2-40B4-BE49-F238E27FC236}">
                <a16:creationId xmlns:a16="http://schemas.microsoft.com/office/drawing/2014/main" id="{FA8DF7A9-93CE-599A-26E2-C7A7D939930A}"/>
              </a:ext>
            </a:extLst>
          </p:cNvPr>
          <p:cNvSpPr/>
          <p:nvPr/>
        </p:nvSpPr>
        <p:spPr>
          <a:xfrm>
            <a:off x="7213321" y="-186057"/>
            <a:ext cx="1923650" cy="5440292"/>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03" name="PRIMA: See what we have been missing"/>
          <p:cNvSpPr txBox="1"/>
          <p:nvPr/>
        </p:nvSpPr>
        <p:spPr>
          <a:xfrm>
            <a:off x="7378814" y="2656737"/>
            <a:ext cx="1466010" cy="24622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914377" rtl="0" hangingPunct="0">
              <a:defRPr sz="7000" b="1"/>
            </a:pPr>
            <a:r>
              <a:rPr sz="2625" b="1" dirty="0">
                <a:solidFill>
                  <a:srgbClr val="FFFFFF"/>
                </a:solidFill>
                <a:latin typeface="Helvetica Neue"/>
                <a:ea typeface="Helvetica Neue"/>
                <a:cs typeface="Helvetica Neue"/>
                <a:sym typeface="Helvetica Neue"/>
              </a:rPr>
              <a:t>PRIMA: </a:t>
            </a:r>
            <a:r>
              <a:rPr sz="2625" dirty="0">
                <a:solidFill>
                  <a:srgbClr val="FFFFFF"/>
                </a:solidFill>
                <a:latin typeface="Helvetica Neue"/>
                <a:ea typeface="Helvetica Neue"/>
                <a:cs typeface="Helvetica Neue"/>
                <a:sym typeface="Helvetica Neue"/>
              </a:rPr>
              <a:t>See what we have been missing</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09" name="ppd_sectionD_fig1.png" descr="ppd_sectionD_fig1.png"/>
          <p:cNvPicPr>
            <a:picLocks noChangeAspect="1"/>
          </p:cNvPicPr>
          <p:nvPr/>
        </p:nvPicPr>
        <p:blipFill>
          <a:blip r:embed="rId3"/>
          <a:srcRect l="766" t="1541" r="514" b="2073"/>
          <a:stretch>
            <a:fillRect/>
          </a:stretch>
        </p:blipFill>
        <p:spPr>
          <a:xfrm>
            <a:off x="1528947" y="2438841"/>
            <a:ext cx="5275240" cy="2285703"/>
          </a:xfrm>
          <a:prstGeom prst="rect">
            <a:avLst/>
          </a:prstGeom>
          <a:ln w="12700">
            <a:miter lim="400000"/>
          </a:ln>
        </p:spPr>
      </p:pic>
      <p:sp>
        <p:nvSpPr>
          <p:cNvPr id="410" name="Rectangle"/>
          <p:cNvSpPr/>
          <p:nvPr/>
        </p:nvSpPr>
        <p:spPr>
          <a:xfrm>
            <a:off x="6310321" y="2252370"/>
            <a:ext cx="391493"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11" name="Rectangle"/>
          <p:cNvSpPr/>
          <p:nvPr/>
        </p:nvSpPr>
        <p:spPr>
          <a:xfrm>
            <a:off x="2162175" y="2409825"/>
            <a:ext cx="2757376" cy="529605"/>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12" name="Screenshot 2023-08-15 at 3.49.42 PM.png" descr="Screenshot 2023-08-15 at 3.49.42 PM.png"/>
          <p:cNvPicPr>
            <a:picLocks noChangeAspect="1"/>
          </p:cNvPicPr>
          <p:nvPr/>
        </p:nvPicPr>
        <p:blipFill>
          <a:blip r:embed="rId4"/>
          <a:srcRect l="39489" t="19211" r="50581" b="70784"/>
          <a:stretch>
            <a:fillRect/>
          </a:stretch>
        </p:blipFill>
        <p:spPr>
          <a:xfrm>
            <a:off x="7591142" y="281792"/>
            <a:ext cx="1189367" cy="118932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6" y="1005"/>
                  <a:pt x="12358" y="0"/>
                  <a:pt x="9840" y="0"/>
                </a:cubicBezTo>
                <a:close/>
              </a:path>
            </a:pathLst>
          </a:custGeom>
          <a:ln w="12700">
            <a:miter lim="400000"/>
          </a:ln>
        </p:spPr>
      </p:pic>
      <p:sp>
        <p:nvSpPr>
          <p:cNvPr id="413" name="PRIMA reveals origins of exoplanet atmospheres in protoplanetary disks by producing surveys of disk properties that will have a transformative effect on the field of exoplanet science"/>
          <p:cNvSpPr txBox="1"/>
          <p:nvPr/>
        </p:nvSpPr>
        <p:spPr>
          <a:xfrm>
            <a:off x="7561042" y="2350393"/>
            <a:ext cx="1307121" cy="2462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914377" rtl="0" hangingPunct="0">
              <a:defRPr sz="3000" b="1"/>
            </a:pPr>
            <a:r>
              <a:rPr sz="1313" b="1" dirty="0">
                <a:solidFill>
                  <a:srgbClr val="FFFFFF"/>
                </a:solidFill>
                <a:latin typeface="Helvetica Neue"/>
                <a:ea typeface="Helvetica Neue"/>
                <a:cs typeface="Helvetica Neue"/>
                <a:sym typeface="Helvetica Neue"/>
              </a:rPr>
              <a:t>PRIMA reveals origins of exoplanet atmospheres in protoplanetary disks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producing surveys of disk properties that will have a transformative effect on the field of exoplanet science</a:t>
            </a:r>
          </a:p>
        </p:txBody>
      </p:sp>
      <p:sp>
        <p:nvSpPr>
          <p:cNvPr id="414" name="Formation of Planets"/>
          <p:cNvSpPr txBox="1"/>
          <p:nvPr/>
        </p:nvSpPr>
        <p:spPr>
          <a:xfrm>
            <a:off x="7563336" y="1618476"/>
            <a:ext cx="1411777"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Formation of Planets</a:t>
            </a:r>
          </a:p>
        </p:txBody>
      </p:sp>
      <p:sp>
        <p:nvSpPr>
          <p:cNvPr id="416" name="Rectangle"/>
          <p:cNvSpPr/>
          <p:nvPr/>
        </p:nvSpPr>
        <p:spPr>
          <a:xfrm>
            <a:off x="2051075" y="2434642"/>
            <a:ext cx="2582838" cy="871538"/>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17" name="vert_lockup_white_color.png" descr="vert_lockup_white_color.png"/>
          <p:cNvPicPr>
            <a:picLocks noChangeAspect="1"/>
          </p:cNvPicPr>
          <p:nvPr/>
        </p:nvPicPr>
        <p:blipFill>
          <a:blip r:embed="rId5"/>
          <a:stretch>
            <a:fillRect/>
          </a:stretch>
        </p:blipFill>
        <p:spPr>
          <a:xfrm>
            <a:off x="-398822" y="-79400"/>
            <a:ext cx="2999594" cy="2999594"/>
          </a:xfrm>
          <a:prstGeom prst="rect">
            <a:avLst/>
          </a:prstGeom>
          <a:ln w="12700">
            <a:miter lim="400000"/>
          </a:ln>
        </p:spPr>
      </p:pic>
      <p:sp>
        <p:nvSpPr>
          <p:cNvPr id="418" name="Gas phase water"/>
          <p:cNvSpPr txBox="1"/>
          <p:nvPr/>
        </p:nvSpPr>
        <p:spPr>
          <a:xfrm>
            <a:off x="2609851" y="881236"/>
            <a:ext cx="604255" cy="64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500" b="1">
                <a:solidFill>
                  <a:srgbClr val="FFCECD"/>
                </a:solidFill>
              </a:defRPr>
            </a:lvl1pPr>
          </a:lstStyle>
          <a:p>
            <a:pPr defTabSz="914377" rtl="0" hangingPunct="0"/>
            <a:r>
              <a:rPr sz="1313">
                <a:latin typeface="Helvetica Neue"/>
                <a:ea typeface="Helvetica Neue"/>
                <a:cs typeface="Helvetica Neue"/>
                <a:sym typeface="Helvetica Neue"/>
              </a:rPr>
              <a:t>Gas phase water</a:t>
            </a:r>
          </a:p>
        </p:txBody>
      </p:sp>
      <p:sp>
        <p:nvSpPr>
          <p:cNvPr id="419" name="Water ice"/>
          <p:cNvSpPr txBox="1"/>
          <p:nvPr/>
        </p:nvSpPr>
        <p:spPr>
          <a:xfrm>
            <a:off x="3448051" y="1048933"/>
            <a:ext cx="604255" cy="442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500" b="1">
                <a:solidFill>
                  <a:srgbClr val="FFCECD"/>
                </a:solidFill>
              </a:defRPr>
            </a:lvl1pPr>
          </a:lstStyle>
          <a:p>
            <a:pPr defTabSz="914377" rtl="0" hangingPunct="0"/>
            <a:r>
              <a:rPr sz="1313">
                <a:latin typeface="Helvetica Neue"/>
                <a:ea typeface="Helvetica Neue"/>
                <a:cs typeface="Helvetica Neue"/>
                <a:sym typeface="Helvetica Neue"/>
              </a:rPr>
              <a:t>Water ice</a:t>
            </a:r>
          </a:p>
        </p:txBody>
      </p:sp>
      <p:sp>
        <p:nvSpPr>
          <p:cNvPr id="420" name="Line"/>
          <p:cNvSpPr/>
          <p:nvPr/>
        </p:nvSpPr>
        <p:spPr>
          <a:xfrm flipV="1">
            <a:off x="2815271" y="1616199"/>
            <a:ext cx="0" cy="2285703"/>
          </a:xfrm>
          <a:prstGeom prst="line">
            <a:avLst/>
          </a:prstGeom>
          <a:ln w="63500">
            <a:solidFill>
              <a:srgbClr val="FFFFFF"/>
            </a:solidFill>
            <a:prstDash val="sysDot"/>
            <a:miter lim="400000"/>
            <a:headEnd type="triangle"/>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21" name="Line"/>
          <p:cNvSpPr/>
          <p:nvPr/>
        </p:nvSpPr>
        <p:spPr>
          <a:xfrm flipV="1">
            <a:off x="3520121" y="1577504"/>
            <a:ext cx="0" cy="2219623"/>
          </a:xfrm>
          <a:prstGeom prst="line">
            <a:avLst/>
          </a:prstGeom>
          <a:ln w="63500">
            <a:solidFill>
              <a:srgbClr val="FFFFFF"/>
            </a:solidFill>
            <a:prstDash val="sysDot"/>
            <a:miter lim="400000"/>
            <a:headEnd type="triangle"/>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22" name="Line"/>
          <p:cNvSpPr/>
          <p:nvPr/>
        </p:nvSpPr>
        <p:spPr>
          <a:xfrm flipV="1">
            <a:off x="4424995" y="1578099"/>
            <a:ext cx="0" cy="2285703"/>
          </a:xfrm>
          <a:prstGeom prst="line">
            <a:avLst/>
          </a:prstGeom>
          <a:ln w="63500">
            <a:solidFill>
              <a:srgbClr val="FFFFFF"/>
            </a:solidFill>
            <a:prstDash val="sysDot"/>
            <a:miter lim="400000"/>
            <a:headEnd type="triangle"/>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23" name="Gas phase CO"/>
          <p:cNvSpPr txBox="1"/>
          <p:nvPr/>
        </p:nvSpPr>
        <p:spPr>
          <a:xfrm>
            <a:off x="4352926" y="881236"/>
            <a:ext cx="604255" cy="644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500" b="1">
                <a:solidFill>
                  <a:srgbClr val="FFCECD"/>
                </a:solidFill>
              </a:defRPr>
            </a:lvl1pPr>
          </a:lstStyle>
          <a:p>
            <a:pPr defTabSz="914377" rtl="0" hangingPunct="0"/>
            <a:r>
              <a:rPr sz="1313">
                <a:latin typeface="Helvetica Neue"/>
                <a:ea typeface="Helvetica Neue"/>
                <a:cs typeface="Helvetica Neue"/>
                <a:sym typeface="Helvetica Neue"/>
              </a:rPr>
              <a:t>Gas phase CO</a:t>
            </a:r>
          </a:p>
        </p:txBody>
      </p:sp>
      <p:sp>
        <p:nvSpPr>
          <p:cNvPr id="424" name="CO…"/>
          <p:cNvSpPr txBox="1"/>
          <p:nvPr/>
        </p:nvSpPr>
        <p:spPr>
          <a:xfrm>
            <a:off x="5649665" y="1039408"/>
            <a:ext cx="604255" cy="4425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914377" rtl="0" hangingPunct="0">
              <a:defRPr sz="3500" b="1">
                <a:solidFill>
                  <a:srgbClr val="FFCECD"/>
                </a:solidFill>
              </a:defRPr>
            </a:pPr>
            <a:r>
              <a:rPr sz="1313" b="1">
                <a:solidFill>
                  <a:srgbClr val="FFCECD"/>
                </a:solidFill>
                <a:latin typeface="Helvetica Neue"/>
                <a:ea typeface="Helvetica Neue"/>
                <a:cs typeface="Helvetica Neue"/>
                <a:sym typeface="Helvetica Neue"/>
              </a:rPr>
              <a:t>CO </a:t>
            </a:r>
          </a:p>
          <a:p>
            <a:pPr defTabSz="914377" rtl="0" hangingPunct="0">
              <a:defRPr sz="3500" b="1">
                <a:solidFill>
                  <a:srgbClr val="FFCECD"/>
                </a:solidFill>
              </a:defRPr>
            </a:pPr>
            <a:r>
              <a:rPr sz="1313" b="1">
                <a:solidFill>
                  <a:srgbClr val="FFCECD"/>
                </a:solidFill>
                <a:latin typeface="Helvetica Neue"/>
                <a:ea typeface="Helvetica Neue"/>
                <a:cs typeface="Helvetica Neue"/>
                <a:sym typeface="Helvetica Neue"/>
              </a:rPr>
              <a:t>ice</a:t>
            </a:r>
          </a:p>
        </p:txBody>
      </p:sp>
      <p:sp>
        <p:nvSpPr>
          <p:cNvPr id="425" name="Line"/>
          <p:cNvSpPr/>
          <p:nvPr/>
        </p:nvSpPr>
        <p:spPr>
          <a:xfrm flipV="1">
            <a:off x="5704142" y="1600166"/>
            <a:ext cx="0" cy="1261990"/>
          </a:xfrm>
          <a:prstGeom prst="line">
            <a:avLst/>
          </a:prstGeom>
          <a:ln w="63500">
            <a:solidFill>
              <a:srgbClr val="FFFFFF"/>
            </a:solidFill>
            <a:prstDash val="sysDot"/>
            <a:miter lim="400000"/>
            <a:headEnd type="triangle"/>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30" name="ppd_sectionD_fig1.png" descr="ppd_sectionD_fig1.png"/>
          <p:cNvPicPr>
            <a:picLocks noChangeAspect="1"/>
          </p:cNvPicPr>
          <p:nvPr/>
        </p:nvPicPr>
        <p:blipFill>
          <a:blip r:embed="rId3"/>
          <a:srcRect l="766" t="1541" r="514" b="2073"/>
          <a:stretch>
            <a:fillRect/>
          </a:stretch>
        </p:blipFill>
        <p:spPr>
          <a:xfrm>
            <a:off x="1528947" y="2438841"/>
            <a:ext cx="5275240" cy="2285703"/>
          </a:xfrm>
          <a:prstGeom prst="rect">
            <a:avLst/>
          </a:prstGeom>
          <a:ln w="12700">
            <a:miter lim="400000"/>
          </a:ln>
        </p:spPr>
      </p:pic>
      <p:sp>
        <p:nvSpPr>
          <p:cNvPr id="431" name="Rectangle"/>
          <p:cNvSpPr/>
          <p:nvPr/>
        </p:nvSpPr>
        <p:spPr>
          <a:xfrm>
            <a:off x="6310321" y="2252370"/>
            <a:ext cx="391493"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32" name="Rectangle"/>
          <p:cNvSpPr/>
          <p:nvPr/>
        </p:nvSpPr>
        <p:spPr>
          <a:xfrm>
            <a:off x="2162175" y="2409825"/>
            <a:ext cx="2757376"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33" name="Screenshot 2023-08-15 at 3.49.42 PM.png" descr="Screenshot 2023-08-15 at 3.49.42 PM.png"/>
          <p:cNvPicPr>
            <a:picLocks noChangeAspect="1"/>
          </p:cNvPicPr>
          <p:nvPr/>
        </p:nvPicPr>
        <p:blipFill>
          <a:blip r:embed="rId4"/>
          <a:srcRect l="39489" t="19211" r="50581" b="70784"/>
          <a:stretch>
            <a:fillRect/>
          </a:stretch>
        </p:blipFill>
        <p:spPr>
          <a:xfrm>
            <a:off x="7591142" y="281792"/>
            <a:ext cx="1189367" cy="118932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6" y="1005"/>
                  <a:pt x="12358" y="0"/>
                  <a:pt x="9840" y="0"/>
                </a:cubicBezTo>
                <a:close/>
              </a:path>
            </a:pathLst>
          </a:custGeom>
          <a:ln w="12700">
            <a:miter lim="400000"/>
          </a:ln>
        </p:spPr>
      </p:pic>
      <p:sp>
        <p:nvSpPr>
          <p:cNvPr id="434" name="Formation of Planets"/>
          <p:cNvSpPr txBox="1"/>
          <p:nvPr/>
        </p:nvSpPr>
        <p:spPr>
          <a:xfrm>
            <a:off x="7563336" y="1618476"/>
            <a:ext cx="1411777"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Formation of Planets</a:t>
            </a:r>
          </a:p>
        </p:txBody>
      </p:sp>
      <p:pic>
        <p:nvPicPr>
          <p:cNvPr id="436" name="vert_lockup_white_color.png" descr="vert_lockup_white_color.png"/>
          <p:cNvPicPr>
            <a:picLocks noChangeAspect="1"/>
          </p:cNvPicPr>
          <p:nvPr/>
        </p:nvPicPr>
        <p:blipFill>
          <a:blip r:embed="rId5"/>
          <a:stretch>
            <a:fillRect/>
          </a:stretch>
        </p:blipFill>
        <p:spPr>
          <a:xfrm>
            <a:off x="-398822" y="-79400"/>
            <a:ext cx="2999594" cy="2999594"/>
          </a:xfrm>
          <a:prstGeom prst="rect">
            <a:avLst/>
          </a:prstGeom>
          <a:ln w="12700">
            <a:miter lim="400000"/>
          </a:ln>
        </p:spPr>
      </p:pic>
      <p:sp>
        <p:nvSpPr>
          <p:cNvPr id="437" name="The atmospheres of giant exoplanets reflect the conditions at the locations in the disk where they formed"/>
          <p:cNvSpPr txBox="1"/>
          <p:nvPr/>
        </p:nvSpPr>
        <p:spPr>
          <a:xfrm>
            <a:off x="5000627" y="1350063"/>
            <a:ext cx="1989435" cy="1048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500" b="1">
                <a:solidFill>
                  <a:srgbClr val="FFCECD"/>
                </a:solidFill>
              </a:defRPr>
            </a:lvl1pPr>
          </a:lstStyle>
          <a:p>
            <a:pPr defTabSz="914377" rtl="0" hangingPunct="0"/>
            <a:r>
              <a:rPr sz="1313">
                <a:latin typeface="Helvetica Neue"/>
                <a:ea typeface="Helvetica Neue"/>
                <a:cs typeface="Helvetica Neue"/>
                <a:sym typeface="Helvetica Neue"/>
              </a:rPr>
              <a:t>The atmospheres of giant exoplanets reflect the conditions at the locations in the disk where they formed</a:t>
            </a:r>
          </a:p>
        </p:txBody>
      </p:sp>
      <p:sp>
        <p:nvSpPr>
          <p:cNvPr id="438" name="PRIMA reveals origins of exoplanet atmospheres in protoplanetary disks by producing surveys of disk properties that will have a transformative effect on the field of exoplanet science"/>
          <p:cNvSpPr txBox="1"/>
          <p:nvPr/>
        </p:nvSpPr>
        <p:spPr>
          <a:xfrm>
            <a:off x="7561042" y="2350393"/>
            <a:ext cx="1307121" cy="2462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914377" rtl="0" hangingPunct="0">
              <a:defRPr sz="3000" b="1"/>
            </a:pPr>
            <a:r>
              <a:rPr sz="1313" b="1" dirty="0">
                <a:solidFill>
                  <a:srgbClr val="FFFFFF"/>
                </a:solidFill>
                <a:latin typeface="Helvetica Neue"/>
                <a:ea typeface="Helvetica Neue"/>
                <a:cs typeface="Helvetica Neue"/>
                <a:sym typeface="Helvetica Neue"/>
              </a:rPr>
              <a:t>PRIMA reveals origins of exoplanet atmospheres in protoplanetary disks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producing surveys of disk properties that will have a transformative effect on the field of exoplanet science</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43" name="ppd_sectionD_fig1.png" descr="ppd_sectionD_fig1.png"/>
          <p:cNvPicPr>
            <a:picLocks noChangeAspect="1"/>
          </p:cNvPicPr>
          <p:nvPr/>
        </p:nvPicPr>
        <p:blipFill>
          <a:blip r:embed="rId3"/>
          <a:srcRect l="766" t="1541" r="514" b="2073"/>
          <a:stretch>
            <a:fillRect/>
          </a:stretch>
        </p:blipFill>
        <p:spPr>
          <a:xfrm>
            <a:off x="1528947" y="2438841"/>
            <a:ext cx="5275240" cy="2285703"/>
          </a:xfrm>
          <a:prstGeom prst="rect">
            <a:avLst/>
          </a:prstGeom>
          <a:ln w="12700">
            <a:miter lim="400000"/>
          </a:ln>
        </p:spPr>
      </p:pic>
      <p:sp>
        <p:nvSpPr>
          <p:cNvPr id="444" name="Rectangle"/>
          <p:cNvSpPr/>
          <p:nvPr/>
        </p:nvSpPr>
        <p:spPr>
          <a:xfrm>
            <a:off x="6310321" y="2252370"/>
            <a:ext cx="391493"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45" name="Rectangle"/>
          <p:cNvSpPr/>
          <p:nvPr/>
        </p:nvSpPr>
        <p:spPr>
          <a:xfrm>
            <a:off x="2162175" y="2409825"/>
            <a:ext cx="2757376"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46" name="Screenshot 2023-08-15 at 3.49.42 PM.png" descr="Screenshot 2023-08-15 at 3.49.42 PM.png"/>
          <p:cNvPicPr>
            <a:picLocks noChangeAspect="1"/>
          </p:cNvPicPr>
          <p:nvPr/>
        </p:nvPicPr>
        <p:blipFill>
          <a:blip r:embed="rId4"/>
          <a:srcRect l="39489" t="19211" r="50581" b="70784"/>
          <a:stretch>
            <a:fillRect/>
          </a:stretch>
        </p:blipFill>
        <p:spPr>
          <a:xfrm>
            <a:off x="7591142" y="281792"/>
            <a:ext cx="1189367" cy="118932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6" y="1005"/>
                  <a:pt x="12358" y="0"/>
                  <a:pt x="9840" y="0"/>
                </a:cubicBezTo>
                <a:close/>
              </a:path>
            </a:pathLst>
          </a:custGeom>
          <a:ln w="12700">
            <a:miter lim="400000"/>
          </a:ln>
        </p:spPr>
      </p:pic>
      <p:sp>
        <p:nvSpPr>
          <p:cNvPr id="447" name="Formation of Planets"/>
          <p:cNvSpPr txBox="1"/>
          <p:nvPr/>
        </p:nvSpPr>
        <p:spPr>
          <a:xfrm>
            <a:off x="7563336" y="1618476"/>
            <a:ext cx="1411777"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Formation of Planets</a:t>
            </a:r>
          </a:p>
        </p:txBody>
      </p:sp>
      <p:pic>
        <p:nvPicPr>
          <p:cNvPr id="448" name="ppd_sectionD_fig1.png" descr="ppd_sectionD_fig1.png"/>
          <p:cNvPicPr>
            <a:picLocks noChangeAspect="1"/>
          </p:cNvPicPr>
          <p:nvPr/>
        </p:nvPicPr>
        <p:blipFill>
          <a:blip r:embed="rId3"/>
          <a:srcRect l="18195" t="2897" r="68606" b="77593"/>
          <a:stretch>
            <a:fillRect/>
          </a:stretch>
        </p:blipFill>
        <p:spPr>
          <a:xfrm>
            <a:off x="2233612" y="971550"/>
            <a:ext cx="872282" cy="572245"/>
          </a:xfrm>
          <a:custGeom>
            <a:avLst/>
            <a:gdLst/>
            <a:ahLst/>
            <a:cxnLst>
              <a:cxn ang="0">
                <a:pos x="wd2" y="hd2"/>
              </a:cxn>
              <a:cxn ang="5400000">
                <a:pos x="wd2" y="hd2"/>
              </a:cxn>
              <a:cxn ang="10800000">
                <a:pos x="wd2" y="hd2"/>
              </a:cxn>
              <a:cxn ang="16200000">
                <a:pos x="wd2" y="hd2"/>
              </a:cxn>
            </a:cxnLst>
            <a:rect l="0" t="0" r="r" b="b"/>
            <a:pathLst>
              <a:path w="21599" h="21599" extrusionOk="0">
                <a:moveTo>
                  <a:pt x="3250" y="0"/>
                </a:moveTo>
                <a:cubicBezTo>
                  <a:pt x="2297" y="0"/>
                  <a:pt x="1722" y="-1"/>
                  <a:pt x="1341" y="242"/>
                </a:cubicBezTo>
                <a:cubicBezTo>
                  <a:pt x="791" y="547"/>
                  <a:pt x="358" y="1207"/>
                  <a:pt x="158" y="2045"/>
                </a:cubicBezTo>
                <a:cubicBezTo>
                  <a:pt x="-1" y="2626"/>
                  <a:pt x="0" y="3502"/>
                  <a:pt x="0" y="4955"/>
                </a:cubicBezTo>
                <a:lnTo>
                  <a:pt x="0" y="16644"/>
                </a:lnTo>
                <a:cubicBezTo>
                  <a:pt x="0" y="18098"/>
                  <a:pt x="-1" y="18967"/>
                  <a:pt x="158" y="19549"/>
                </a:cubicBezTo>
                <a:cubicBezTo>
                  <a:pt x="358" y="20387"/>
                  <a:pt x="791" y="21047"/>
                  <a:pt x="1341" y="21352"/>
                </a:cubicBezTo>
                <a:cubicBezTo>
                  <a:pt x="1722" y="21595"/>
                  <a:pt x="2297" y="21599"/>
                  <a:pt x="3250" y="21599"/>
                </a:cubicBezTo>
                <a:lnTo>
                  <a:pt x="18349" y="21599"/>
                </a:lnTo>
                <a:cubicBezTo>
                  <a:pt x="19302" y="21599"/>
                  <a:pt x="19873" y="21595"/>
                  <a:pt x="20254" y="21352"/>
                </a:cubicBezTo>
                <a:cubicBezTo>
                  <a:pt x="20804" y="21047"/>
                  <a:pt x="21237" y="20387"/>
                  <a:pt x="21437" y="19549"/>
                </a:cubicBezTo>
                <a:cubicBezTo>
                  <a:pt x="21596" y="18967"/>
                  <a:pt x="21599" y="18098"/>
                  <a:pt x="21599" y="16644"/>
                </a:cubicBezTo>
                <a:lnTo>
                  <a:pt x="21599" y="4955"/>
                </a:lnTo>
                <a:cubicBezTo>
                  <a:pt x="21599" y="3502"/>
                  <a:pt x="21596" y="2626"/>
                  <a:pt x="21437" y="2045"/>
                </a:cubicBezTo>
                <a:cubicBezTo>
                  <a:pt x="21237" y="1207"/>
                  <a:pt x="20804" y="547"/>
                  <a:pt x="20254" y="242"/>
                </a:cubicBezTo>
                <a:cubicBezTo>
                  <a:pt x="19873" y="-1"/>
                  <a:pt x="19302" y="0"/>
                  <a:pt x="18349" y="0"/>
                </a:cubicBezTo>
                <a:lnTo>
                  <a:pt x="3250" y="0"/>
                </a:lnTo>
                <a:close/>
              </a:path>
            </a:pathLst>
          </a:custGeom>
          <a:ln w="12700">
            <a:miter lim="400000"/>
          </a:ln>
        </p:spPr>
      </p:pic>
      <p:pic>
        <p:nvPicPr>
          <p:cNvPr id="449" name="ppd_sectionD_fig1.png" descr="ppd_sectionD_fig1.png"/>
          <p:cNvPicPr>
            <a:picLocks noChangeAspect="1"/>
          </p:cNvPicPr>
          <p:nvPr/>
        </p:nvPicPr>
        <p:blipFill>
          <a:blip r:embed="rId3"/>
          <a:srcRect l="32305" t="2862" r="55698" b="77347"/>
          <a:stretch>
            <a:fillRect/>
          </a:stretch>
        </p:blipFill>
        <p:spPr>
          <a:xfrm>
            <a:off x="3148012" y="609972"/>
            <a:ext cx="836117" cy="612131"/>
          </a:xfrm>
          <a:custGeom>
            <a:avLst/>
            <a:gdLst/>
            <a:ahLst/>
            <a:cxnLst>
              <a:cxn ang="0">
                <a:pos x="wd2" y="hd2"/>
              </a:cxn>
              <a:cxn ang="5400000">
                <a:pos x="wd2" y="hd2"/>
              </a:cxn>
              <a:cxn ang="10800000">
                <a:pos x="wd2" y="hd2"/>
              </a:cxn>
              <a:cxn ang="16200000">
                <a:pos x="wd2" y="hd2"/>
              </a:cxn>
            </a:cxnLst>
            <a:rect l="0" t="0" r="r" b="b"/>
            <a:pathLst>
              <a:path w="21599" h="21598" extrusionOk="0">
                <a:moveTo>
                  <a:pt x="3467" y="0"/>
                </a:moveTo>
                <a:cubicBezTo>
                  <a:pt x="2450" y="0"/>
                  <a:pt x="1841" y="-1"/>
                  <a:pt x="1434" y="231"/>
                </a:cubicBezTo>
                <a:cubicBezTo>
                  <a:pt x="847" y="523"/>
                  <a:pt x="382" y="1157"/>
                  <a:pt x="169" y="1959"/>
                </a:cubicBezTo>
                <a:cubicBezTo>
                  <a:pt x="-1" y="2515"/>
                  <a:pt x="0" y="3347"/>
                  <a:pt x="0" y="4737"/>
                </a:cubicBezTo>
                <a:lnTo>
                  <a:pt x="0" y="16861"/>
                </a:lnTo>
                <a:cubicBezTo>
                  <a:pt x="0" y="18251"/>
                  <a:pt x="-1" y="19089"/>
                  <a:pt x="169" y="19645"/>
                </a:cubicBezTo>
                <a:cubicBezTo>
                  <a:pt x="382" y="20446"/>
                  <a:pt x="847" y="21075"/>
                  <a:pt x="1434" y="21367"/>
                </a:cubicBezTo>
                <a:cubicBezTo>
                  <a:pt x="1841" y="21599"/>
                  <a:pt x="2450" y="21598"/>
                  <a:pt x="3467" y="21598"/>
                </a:cubicBezTo>
                <a:lnTo>
                  <a:pt x="18131" y="21598"/>
                </a:lnTo>
                <a:cubicBezTo>
                  <a:pt x="19148" y="21598"/>
                  <a:pt x="19761" y="21599"/>
                  <a:pt x="20168" y="21367"/>
                </a:cubicBezTo>
                <a:cubicBezTo>
                  <a:pt x="20755" y="21075"/>
                  <a:pt x="21216" y="20446"/>
                  <a:pt x="21429" y="19645"/>
                </a:cubicBezTo>
                <a:cubicBezTo>
                  <a:pt x="21599" y="19089"/>
                  <a:pt x="21598" y="18251"/>
                  <a:pt x="21598" y="16861"/>
                </a:cubicBezTo>
                <a:lnTo>
                  <a:pt x="21598" y="4737"/>
                </a:lnTo>
                <a:cubicBezTo>
                  <a:pt x="21598" y="3347"/>
                  <a:pt x="21599" y="2515"/>
                  <a:pt x="21429" y="1959"/>
                </a:cubicBezTo>
                <a:cubicBezTo>
                  <a:pt x="21216" y="1157"/>
                  <a:pt x="20755" y="523"/>
                  <a:pt x="20168" y="231"/>
                </a:cubicBezTo>
                <a:cubicBezTo>
                  <a:pt x="19761" y="-1"/>
                  <a:pt x="19148" y="0"/>
                  <a:pt x="18131" y="0"/>
                </a:cubicBezTo>
                <a:lnTo>
                  <a:pt x="3467" y="0"/>
                </a:lnTo>
                <a:close/>
              </a:path>
            </a:pathLst>
          </a:custGeom>
          <a:ln w="12700">
            <a:miter lim="400000"/>
          </a:ln>
        </p:spPr>
      </p:pic>
      <p:pic>
        <p:nvPicPr>
          <p:cNvPr id="450" name="ppd_sectionD_fig1.png" descr="ppd_sectionD_fig1.png"/>
          <p:cNvPicPr>
            <a:picLocks noChangeAspect="1"/>
          </p:cNvPicPr>
          <p:nvPr/>
        </p:nvPicPr>
        <p:blipFill>
          <a:blip r:embed="rId3"/>
          <a:srcRect l="48055" t="2906" r="38805" b="77750"/>
          <a:stretch>
            <a:fillRect/>
          </a:stretch>
        </p:blipFill>
        <p:spPr>
          <a:xfrm>
            <a:off x="4000069" y="335428"/>
            <a:ext cx="856506" cy="559594"/>
          </a:xfrm>
          <a:custGeom>
            <a:avLst/>
            <a:gdLst/>
            <a:ahLst/>
            <a:cxnLst>
              <a:cxn ang="0">
                <a:pos x="wd2" y="hd2"/>
              </a:cxn>
              <a:cxn ang="5400000">
                <a:pos x="wd2" y="hd2"/>
              </a:cxn>
              <a:cxn ang="10800000">
                <a:pos x="wd2" y="hd2"/>
              </a:cxn>
              <a:cxn ang="16200000">
                <a:pos x="wd2" y="hd2"/>
              </a:cxn>
            </a:cxnLst>
            <a:rect l="0" t="0" r="r" b="b"/>
            <a:pathLst>
              <a:path w="21600" h="21600" extrusionOk="0">
                <a:moveTo>
                  <a:pt x="3063" y="0"/>
                </a:moveTo>
                <a:cubicBezTo>
                  <a:pt x="2164" y="0"/>
                  <a:pt x="1624" y="0"/>
                  <a:pt x="1265" y="230"/>
                </a:cubicBezTo>
                <a:cubicBezTo>
                  <a:pt x="747" y="518"/>
                  <a:pt x="339" y="1143"/>
                  <a:pt x="150" y="1936"/>
                </a:cubicBezTo>
                <a:cubicBezTo>
                  <a:pt x="0" y="2486"/>
                  <a:pt x="0" y="3312"/>
                  <a:pt x="0" y="4688"/>
                </a:cubicBezTo>
                <a:lnTo>
                  <a:pt x="0" y="16912"/>
                </a:lnTo>
                <a:cubicBezTo>
                  <a:pt x="0" y="18288"/>
                  <a:pt x="0" y="19114"/>
                  <a:pt x="150" y="19664"/>
                </a:cubicBezTo>
                <a:cubicBezTo>
                  <a:pt x="339" y="20457"/>
                  <a:pt x="747" y="21082"/>
                  <a:pt x="1265" y="21370"/>
                </a:cubicBezTo>
                <a:cubicBezTo>
                  <a:pt x="1624" y="21600"/>
                  <a:pt x="2164" y="21600"/>
                  <a:pt x="3063" y="21600"/>
                </a:cubicBezTo>
                <a:lnTo>
                  <a:pt x="18537" y="21600"/>
                </a:lnTo>
                <a:cubicBezTo>
                  <a:pt x="19436" y="21600"/>
                  <a:pt x="19976" y="21600"/>
                  <a:pt x="20335" y="21370"/>
                </a:cubicBezTo>
                <a:cubicBezTo>
                  <a:pt x="20853" y="21082"/>
                  <a:pt x="21261" y="20457"/>
                  <a:pt x="21450" y="19664"/>
                </a:cubicBezTo>
                <a:cubicBezTo>
                  <a:pt x="21600" y="19114"/>
                  <a:pt x="21600" y="18288"/>
                  <a:pt x="21600" y="16912"/>
                </a:cubicBezTo>
                <a:lnTo>
                  <a:pt x="21600" y="4688"/>
                </a:lnTo>
                <a:cubicBezTo>
                  <a:pt x="21600" y="3312"/>
                  <a:pt x="21600" y="2486"/>
                  <a:pt x="21450" y="1936"/>
                </a:cubicBezTo>
                <a:cubicBezTo>
                  <a:pt x="21261" y="1143"/>
                  <a:pt x="20853" y="518"/>
                  <a:pt x="20335" y="230"/>
                </a:cubicBezTo>
                <a:cubicBezTo>
                  <a:pt x="19976" y="0"/>
                  <a:pt x="19436" y="0"/>
                  <a:pt x="18537" y="0"/>
                </a:cubicBezTo>
                <a:lnTo>
                  <a:pt x="3063" y="0"/>
                </a:lnTo>
                <a:close/>
              </a:path>
            </a:pathLst>
          </a:custGeom>
          <a:ln w="12700">
            <a:miter lim="400000"/>
          </a:ln>
        </p:spPr>
      </p:pic>
      <p:sp>
        <p:nvSpPr>
          <p:cNvPr id="451" name="Line"/>
          <p:cNvSpPr/>
          <p:nvPr/>
        </p:nvSpPr>
        <p:spPr>
          <a:xfrm flipV="1">
            <a:off x="2796220" y="1559327"/>
            <a:ext cx="0" cy="1361500"/>
          </a:xfrm>
          <a:prstGeom prst="line">
            <a:avLst/>
          </a:prstGeom>
          <a:ln w="63500">
            <a:solidFill>
              <a:srgbClr val="FFFFFF"/>
            </a:solidFill>
            <a:prstDash val="sysDot"/>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52" name="Line"/>
          <p:cNvSpPr/>
          <p:nvPr/>
        </p:nvSpPr>
        <p:spPr>
          <a:xfrm flipV="1">
            <a:off x="3514724" y="1230720"/>
            <a:ext cx="6140" cy="1655951"/>
          </a:xfrm>
          <a:prstGeom prst="line">
            <a:avLst/>
          </a:prstGeom>
          <a:ln w="63500">
            <a:solidFill>
              <a:srgbClr val="FFFFFF"/>
            </a:solidFill>
            <a:prstDash val="sysDot"/>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53" name="Line"/>
          <p:cNvSpPr/>
          <p:nvPr/>
        </p:nvSpPr>
        <p:spPr>
          <a:xfrm flipV="1">
            <a:off x="4387640" y="893810"/>
            <a:ext cx="0" cy="1961189"/>
          </a:xfrm>
          <a:prstGeom prst="line">
            <a:avLst/>
          </a:prstGeom>
          <a:ln w="63500">
            <a:solidFill>
              <a:srgbClr val="FFFFFF"/>
            </a:solidFill>
            <a:prstDash val="sysDot"/>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54" name="PRIMA constrains the initial abundances in protoplanetary disks that are preserved in exoplanet atmospheres"/>
          <p:cNvSpPr txBox="1"/>
          <p:nvPr/>
        </p:nvSpPr>
        <p:spPr>
          <a:xfrm>
            <a:off x="5000627" y="1350063"/>
            <a:ext cx="1989435" cy="1048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500" b="1">
                <a:solidFill>
                  <a:srgbClr val="FFCECD"/>
                </a:solidFill>
              </a:defRPr>
            </a:lvl1pPr>
          </a:lstStyle>
          <a:p>
            <a:pPr defTabSz="914377" rtl="0" hangingPunct="0"/>
            <a:r>
              <a:rPr sz="1313">
                <a:latin typeface="Helvetica Neue"/>
                <a:ea typeface="Helvetica Neue"/>
                <a:cs typeface="Helvetica Neue"/>
                <a:sym typeface="Helvetica Neue"/>
              </a:rPr>
              <a:t>PRIMA constrains the initial abundances in protoplanetary disks that are preserved in exoplanet atmospheres</a:t>
            </a:r>
          </a:p>
        </p:txBody>
      </p:sp>
      <p:pic>
        <p:nvPicPr>
          <p:cNvPr id="456" name="vert_lockup_white_color.png" descr="vert_lockup_white_color.png"/>
          <p:cNvPicPr>
            <a:picLocks noChangeAspect="1"/>
          </p:cNvPicPr>
          <p:nvPr/>
        </p:nvPicPr>
        <p:blipFill>
          <a:blip r:embed="rId5"/>
          <a:stretch>
            <a:fillRect/>
          </a:stretch>
        </p:blipFill>
        <p:spPr>
          <a:xfrm>
            <a:off x="-398822" y="-79400"/>
            <a:ext cx="2999594" cy="2999594"/>
          </a:xfrm>
          <a:prstGeom prst="rect">
            <a:avLst/>
          </a:prstGeom>
          <a:ln w="12700">
            <a:miter lim="400000"/>
          </a:ln>
        </p:spPr>
      </p:pic>
      <p:sp>
        <p:nvSpPr>
          <p:cNvPr id="457" name="PRIMA reveals origins of exoplanet atmospheres in protoplanetary disks by producing surveys of disk properties that will have a transformative effect on the field of exoplanet science"/>
          <p:cNvSpPr txBox="1"/>
          <p:nvPr/>
        </p:nvSpPr>
        <p:spPr>
          <a:xfrm>
            <a:off x="7561042" y="2350393"/>
            <a:ext cx="1307121" cy="2462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914377" rtl="0" hangingPunct="0">
              <a:defRPr sz="3000" b="1"/>
            </a:pPr>
            <a:r>
              <a:rPr sz="1313" b="1" dirty="0">
                <a:solidFill>
                  <a:srgbClr val="FFFFFF"/>
                </a:solidFill>
                <a:latin typeface="Helvetica Neue"/>
                <a:ea typeface="Helvetica Neue"/>
                <a:cs typeface="Helvetica Neue"/>
                <a:sym typeface="Helvetica Neue"/>
              </a:rPr>
              <a:t>PRIMA reveals origins of exoplanet atmospheres in protoplanetary disks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producing surveys of disk properties that will have a transformative effect on the field of exoplanet science</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B7913-B028-837D-5627-79AAB28B6741}"/>
            </a:ext>
          </a:extLst>
        </p:cNvPr>
        <p:cNvGrpSpPr/>
        <p:nvPr/>
      </p:nvGrpSpPr>
      <p:grpSpPr>
        <a:xfrm>
          <a:off x="0" y="0"/>
          <a:ext cx="0" cy="0"/>
          <a:chOff x="0" y="0"/>
          <a:chExt cx="0" cy="0"/>
        </a:xfrm>
      </p:grpSpPr>
      <p:sp>
        <p:nvSpPr>
          <p:cNvPr id="442" name="Rectangle">
            <a:extLst>
              <a:ext uri="{FF2B5EF4-FFF2-40B4-BE49-F238E27FC236}">
                <a16:creationId xmlns:a16="http://schemas.microsoft.com/office/drawing/2014/main" id="{66318152-196F-13DB-DC3D-4553400769B5}"/>
              </a:ext>
            </a:extLst>
          </p:cNvPr>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43" name="ppd_sectionD_fig1.png" descr="ppd_sectionD_fig1.png">
            <a:extLst>
              <a:ext uri="{FF2B5EF4-FFF2-40B4-BE49-F238E27FC236}">
                <a16:creationId xmlns:a16="http://schemas.microsoft.com/office/drawing/2014/main" id="{28FB0DE2-E5EF-46B5-A16C-719737C8E4AF}"/>
              </a:ext>
            </a:extLst>
          </p:cNvPr>
          <p:cNvPicPr>
            <a:picLocks noChangeAspect="1"/>
          </p:cNvPicPr>
          <p:nvPr/>
        </p:nvPicPr>
        <p:blipFill>
          <a:blip r:embed="rId3"/>
          <a:srcRect l="766" t="1541" r="514" b="2073"/>
          <a:stretch>
            <a:fillRect/>
          </a:stretch>
        </p:blipFill>
        <p:spPr>
          <a:xfrm>
            <a:off x="1528947" y="2438841"/>
            <a:ext cx="5275240" cy="2285703"/>
          </a:xfrm>
          <a:prstGeom prst="rect">
            <a:avLst/>
          </a:prstGeom>
          <a:ln w="12700">
            <a:miter lim="400000"/>
          </a:ln>
        </p:spPr>
      </p:pic>
      <p:sp>
        <p:nvSpPr>
          <p:cNvPr id="444" name="Rectangle">
            <a:extLst>
              <a:ext uri="{FF2B5EF4-FFF2-40B4-BE49-F238E27FC236}">
                <a16:creationId xmlns:a16="http://schemas.microsoft.com/office/drawing/2014/main" id="{2302A8DC-70FB-CCD6-1B32-1434BF56CF61}"/>
              </a:ext>
            </a:extLst>
          </p:cNvPr>
          <p:cNvSpPr/>
          <p:nvPr/>
        </p:nvSpPr>
        <p:spPr>
          <a:xfrm>
            <a:off x="6310321" y="2252370"/>
            <a:ext cx="391493"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45" name="Rectangle">
            <a:extLst>
              <a:ext uri="{FF2B5EF4-FFF2-40B4-BE49-F238E27FC236}">
                <a16:creationId xmlns:a16="http://schemas.microsoft.com/office/drawing/2014/main" id="{625155EE-9AF2-210C-1BF5-9F6C895025D0}"/>
              </a:ext>
            </a:extLst>
          </p:cNvPr>
          <p:cNvSpPr/>
          <p:nvPr/>
        </p:nvSpPr>
        <p:spPr>
          <a:xfrm>
            <a:off x="2162175" y="2409825"/>
            <a:ext cx="2757376" cy="572170"/>
          </a:xfrm>
          <a:prstGeom prst="rect">
            <a:avLst/>
          </a:prstGeom>
          <a:solidFill>
            <a:srgbClr val="000000"/>
          </a:solidFill>
          <a:ln w="12700">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46" name="Screenshot 2023-08-15 at 3.49.42 PM.png" descr="Screenshot 2023-08-15 at 3.49.42 PM.png">
            <a:extLst>
              <a:ext uri="{FF2B5EF4-FFF2-40B4-BE49-F238E27FC236}">
                <a16:creationId xmlns:a16="http://schemas.microsoft.com/office/drawing/2014/main" id="{8F791CC8-E9A2-333C-2952-B6C1E4083B99}"/>
              </a:ext>
            </a:extLst>
          </p:cNvPr>
          <p:cNvPicPr>
            <a:picLocks noChangeAspect="1"/>
          </p:cNvPicPr>
          <p:nvPr/>
        </p:nvPicPr>
        <p:blipFill>
          <a:blip r:embed="rId4"/>
          <a:srcRect l="39489" t="19211" r="50581" b="70784"/>
          <a:stretch>
            <a:fillRect/>
          </a:stretch>
        </p:blipFill>
        <p:spPr>
          <a:xfrm>
            <a:off x="7591142" y="281792"/>
            <a:ext cx="1189367" cy="1189326"/>
          </a:xfrm>
          <a:custGeom>
            <a:avLst/>
            <a:gdLst/>
            <a:ahLst/>
            <a:cxnLst>
              <a:cxn ang="0">
                <a:pos x="wd2" y="hd2"/>
              </a:cxn>
              <a:cxn ang="5400000">
                <a:pos x="wd2" y="hd2"/>
              </a:cxn>
              <a:cxn ang="10800000">
                <a:pos x="wd2" y="hd2"/>
              </a:cxn>
              <a:cxn ang="16200000">
                <a:pos x="wd2" y="hd2"/>
              </a:cxn>
            </a:cxnLst>
            <a:rect l="0" t="0" r="r" b="b"/>
            <a:pathLst>
              <a:path w="19679" h="20595" extrusionOk="0">
                <a:moveTo>
                  <a:pt x="9840" y="0"/>
                </a:moveTo>
                <a:cubicBezTo>
                  <a:pt x="7322" y="0"/>
                  <a:pt x="4802" y="1005"/>
                  <a:pt x="2881" y="3015"/>
                </a:cubicBezTo>
                <a:cubicBezTo>
                  <a:pt x="-961" y="7037"/>
                  <a:pt x="-961" y="13557"/>
                  <a:pt x="2881" y="17579"/>
                </a:cubicBezTo>
                <a:cubicBezTo>
                  <a:pt x="6724" y="21600"/>
                  <a:pt x="12954" y="21600"/>
                  <a:pt x="16797" y="17579"/>
                </a:cubicBezTo>
                <a:cubicBezTo>
                  <a:pt x="20639" y="13557"/>
                  <a:pt x="20639" y="7037"/>
                  <a:pt x="16797" y="3015"/>
                </a:cubicBezTo>
                <a:cubicBezTo>
                  <a:pt x="14876" y="1005"/>
                  <a:pt x="12358" y="0"/>
                  <a:pt x="9840" y="0"/>
                </a:cubicBezTo>
                <a:close/>
              </a:path>
            </a:pathLst>
          </a:custGeom>
          <a:ln w="12700">
            <a:miter lim="400000"/>
          </a:ln>
        </p:spPr>
      </p:pic>
      <p:sp>
        <p:nvSpPr>
          <p:cNvPr id="447" name="Formation of Planets">
            <a:extLst>
              <a:ext uri="{FF2B5EF4-FFF2-40B4-BE49-F238E27FC236}">
                <a16:creationId xmlns:a16="http://schemas.microsoft.com/office/drawing/2014/main" id="{19A99EDC-9167-38F3-149C-4C9AFF05C7A3}"/>
              </a:ext>
            </a:extLst>
          </p:cNvPr>
          <p:cNvSpPr txBox="1"/>
          <p:nvPr/>
        </p:nvSpPr>
        <p:spPr>
          <a:xfrm>
            <a:off x="7563336" y="1618476"/>
            <a:ext cx="1411777" cy="615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Formation of Planets</a:t>
            </a:r>
          </a:p>
        </p:txBody>
      </p:sp>
      <p:sp>
        <p:nvSpPr>
          <p:cNvPr id="454" name="PRIMA constrains the initial abundances in protoplanetary disks that are preserved in exoplanet atmospheres">
            <a:extLst>
              <a:ext uri="{FF2B5EF4-FFF2-40B4-BE49-F238E27FC236}">
                <a16:creationId xmlns:a16="http://schemas.microsoft.com/office/drawing/2014/main" id="{F8027115-E2EF-E937-88AD-2025851DB0AC}"/>
              </a:ext>
            </a:extLst>
          </p:cNvPr>
          <p:cNvSpPr txBox="1"/>
          <p:nvPr/>
        </p:nvSpPr>
        <p:spPr>
          <a:xfrm>
            <a:off x="282089" y="3106665"/>
            <a:ext cx="1637772" cy="64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gn="l">
              <a:defRPr sz="3500" b="1">
                <a:solidFill>
                  <a:srgbClr val="FFCECD"/>
                </a:solidFill>
              </a:defRPr>
            </a:lvl1pPr>
          </a:lstStyle>
          <a:p>
            <a:pPr defTabSz="914377" rtl="0" hangingPunct="0"/>
            <a:r>
              <a:rPr sz="1313" dirty="0">
                <a:latin typeface="Helvetica Neue"/>
                <a:ea typeface="Helvetica Neue"/>
                <a:cs typeface="Helvetica Neue"/>
                <a:sym typeface="Helvetica Neue"/>
              </a:rPr>
              <a:t>PRIMA </a:t>
            </a:r>
            <a:r>
              <a:rPr lang="en-US" sz="1313" dirty="0">
                <a:latin typeface="Helvetica Neue"/>
                <a:ea typeface="Helvetica Neue"/>
                <a:cs typeface="Helvetica Neue"/>
                <a:sym typeface="Helvetica Neue"/>
              </a:rPr>
              <a:t>provides unique access to these spectral lines.</a:t>
            </a:r>
            <a:endParaRPr sz="1313" dirty="0">
              <a:latin typeface="Helvetica Neue"/>
              <a:ea typeface="Helvetica Neue"/>
              <a:cs typeface="Helvetica Neue"/>
              <a:sym typeface="Helvetica Neue"/>
            </a:endParaRPr>
          </a:p>
        </p:txBody>
      </p:sp>
      <p:pic>
        <p:nvPicPr>
          <p:cNvPr id="456" name="vert_lockup_white_color.png" descr="vert_lockup_white_color.png">
            <a:extLst>
              <a:ext uri="{FF2B5EF4-FFF2-40B4-BE49-F238E27FC236}">
                <a16:creationId xmlns:a16="http://schemas.microsoft.com/office/drawing/2014/main" id="{45A30A76-4C8B-2A2D-2AD3-CE6EA35481A6}"/>
              </a:ext>
            </a:extLst>
          </p:cNvPr>
          <p:cNvPicPr>
            <a:picLocks noChangeAspect="1"/>
          </p:cNvPicPr>
          <p:nvPr/>
        </p:nvPicPr>
        <p:blipFill>
          <a:blip r:embed="rId5"/>
          <a:stretch>
            <a:fillRect/>
          </a:stretch>
        </p:blipFill>
        <p:spPr>
          <a:xfrm>
            <a:off x="-398822" y="-79400"/>
            <a:ext cx="2999594" cy="2999594"/>
          </a:xfrm>
          <a:prstGeom prst="rect">
            <a:avLst/>
          </a:prstGeom>
          <a:ln w="12700">
            <a:miter lim="400000"/>
          </a:ln>
        </p:spPr>
      </p:pic>
      <p:sp>
        <p:nvSpPr>
          <p:cNvPr id="457" name="PRIMA reveals origins of exoplanet atmospheres in protoplanetary disks by producing surveys of disk properties that will have a transformative effect on the field of exoplanet science">
            <a:extLst>
              <a:ext uri="{FF2B5EF4-FFF2-40B4-BE49-F238E27FC236}">
                <a16:creationId xmlns:a16="http://schemas.microsoft.com/office/drawing/2014/main" id="{CA6B265E-32E5-1C45-FAAA-934A0C1CE672}"/>
              </a:ext>
            </a:extLst>
          </p:cNvPr>
          <p:cNvSpPr txBox="1"/>
          <p:nvPr/>
        </p:nvSpPr>
        <p:spPr>
          <a:xfrm>
            <a:off x="7561042" y="2350393"/>
            <a:ext cx="1307121" cy="2462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914377" rtl="0" hangingPunct="0">
              <a:defRPr sz="3000" b="1"/>
            </a:pPr>
            <a:r>
              <a:rPr sz="1313" b="1" dirty="0">
                <a:solidFill>
                  <a:srgbClr val="FFFFFF"/>
                </a:solidFill>
                <a:latin typeface="Helvetica Neue"/>
                <a:ea typeface="Helvetica Neue"/>
                <a:cs typeface="Helvetica Neue"/>
                <a:sym typeface="Helvetica Neue"/>
              </a:rPr>
              <a:t>PRIMA reveals origins of exoplanet atmospheres in protoplanetary disks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producing surveys of disk properties that will have a transformative effect on the field of exoplanet science</a:t>
            </a:r>
          </a:p>
        </p:txBody>
      </p:sp>
      <p:pic>
        <p:nvPicPr>
          <p:cNvPr id="2" name="Google Shape;142;p5" descr="A diagram of a temperature&#10;&#10;Description automatically generated">
            <a:extLst>
              <a:ext uri="{FF2B5EF4-FFF2-40B4-BE49-F238E27FC236}">
                <a16:creationId xmlns:a16="http://schemas.microsoft.com/office/drawing/2014/main" id="{EF4F4D4E-75FD-6509-2285-C83CC389173D}"/>
              </a:ext>
            </a:extLst>
          </p:cNvPr>
          <p:cNvPicPr preferRelativeResize="0">
            <a:picLocks noChangeAspect="1"/>
          </p:cNvPicPr>
          <p:nvPr/>
        </p:nvPicPr>
        <p:blipFill rotWithShape="1">
          <a:blip r:embed="rId6">
            <a:alphaModFix/>
          </a:blip>
          <a:srcRect l="2418" t="1270" b="1394"/>
          <a:stretch>
            <a:fillRect/>
          </a:stretch>
        </p:blipFill>
        <p:spPr>
          <a:xfrm>
            <a:off x="2353417" y="58923"/>
            <a:ext cx="4911800" cy="2488364"/>
          </a:xfrm>
          <a:prstGeom prst="rect">
            <a:avLst/>
          </a:prstGeom>
          <a:noFill/>
          <a:ln>
            <a:noFill/>
          </a:ln>
          <a:effectLst>
            <a:softEdge rad="12700"/>
          </a:effectLst>
        </p:spPr>
      </p:pic>
    </p:spTree>
    <p:extLst>
      <p:ext uri="{BB962C8B-B14F-4D97-AF65-F5344CB8AC3E}">
        <p14:creationId xmlns:p14="http://schemas.microsoft.com/office/powerpoint/2010/main" val="48626190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462" name="Screenshot 2023-08-15 at 3.49.42 PM.png" descr="Screenshot 2023-08-15 at 3.49.42 PM.png"/>
          <p:cNvPicPr>
            <a:picLocks noChangeAspect="1"/>
          </p:cNvPicPr>
          <p:nvPr/>
        </p:nvPicPr>
        <p:blipFill>
          <a:blip r:embed="rId3"/>
          <a:srcRect l="25835" t="63782" r="64305" b="26200"/>
          <a:stretch>
            <a:fillRect/>
          </a:stretch>
        </p:blipFill>
        <p:spPr>
          <a:xfrm>
            <a:off x="7619353" y="231476"/>
            <a:ext cx="1190498" cy="11905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6"/>
                  <a:pt x="12357" y="0"/>
                  <a:pt x="9839" y="0"/>
                </a:cubicBezTo>
                <a:close/>
              </a:path>
            </a:pathLst>
          </a:custGeom>
          <a:ln w="12700">
            <a:miter lim="400000"/>
          </a:ln>
        </p:spPr>
      </p:pic>
      <p:sp>
        <p:nvSpPr>
          <p:cNvPr id="463" name="Evolution of Galactic Ecosystems"/>
          <p:cNvSpPr txBox="1"/>
          <p:nvPr/>
        </p:nvSpPr>
        <p:spPr>
          <a:xfrm>
            <a:off x="7506130" y="1510528"/>
            <a:ext cx="2145283" cy="904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Evolution of Galactic Ecosystems</a:t>
            </a:r>
          </a:p>
        </p:txBody>
      </p:sp>
      <p:sp>
        <p:nvSpPr>
          <p:cNvPr id="464" name="0                          1                2          3       4"/>
          <p:cNvSpPr txBox="1"/>
          <p:nvPr/>
        </p:nvSpPr>
        <p:spPr>
          <a:xfrm>
            <a:off x="2343855" y="4459294"/>
            <a:ext cx="6761749" cy="327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a:lvl1pPr>
          </a:lstStyle>
          <a:p>
            <a:pPr defTabSz="914377" rtl="0" hangingPunct="0"/>
            <a:r>
              <a:rPr sz="1875">
                <a:solidFill>
                  <a:srgbClr val="FFFFFF"/>
                </a:solidFill>
                <a:latin typeface="Helvetica Neue"/>
                <a:ea typeface="Helvetica Neue"/>
                <a:cs typeface="Helvetica Neue"/>
                <a:sym typeface="Helvetica Neue"/>
              </a:rPr>
              <a:t>0                          1                2          3       4</a:t>
            </a:r>
          </a:p>
        </p:txBody>
      </p:sp>
      <p:sp>
        <p:nvSpPr>
          <p:cNvPr id="465" name="Line"/>
          <p:cNvSpPr/>
          <p:nvPr/>
        </p:nvSpPr>
        <p:spPr>
          <a:xfrm flipV="1">
            <a:off x="2404556" y="4420058"/>
            <a:ext cx="4550628" cy="2493"/>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66" name="Line"/>
          <p:cNvSpPr/>
          <p:nvPr/>
        </p:nvSpPr>
        <p:spPr>
          <a:xfrm flipV="1">
            <a:off x="2422632" y="3090975"/>
            <a:ext cx="4577" cy="1356529"/>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67" name="Line"/>
          <p:cNvSpPr/>
          <p:nvPr/>
        </p:nvSpPr>
        <p:spPr>
          <a:xfrm>
            <a:off x="2472171" y="2560101"/>
            <a:ext cx="4398666" cy="1134930"/>
          </a:xfrm>
          <a:custGeom>
            <a:avLst/>
            <a:gdLst/>
            <a:ahLst/>
            <a:cxnLst>
              <a:cxn ang="0">
                <a:pos x="wd2" y="hd2"/>
              </a:cxn>
              <a:cxn ang="5400000">
                <a:pos x="wd2" y="hd2"/>
              </a:cxn>
              <a:cxn ang="10800000">
                <a:pos x="wd2" y="hd2"/>
              </a:cxn>
              <a:cxn ang="16200000">
                <a:pos x="wd2" y="hd2"/>
              </a:cxn>
            </a:cxnLst>
            <a:rect l="0" t="0" r="r" b="b"/>
            <a:pathLst>
              <a:path w="21600" h="21438" extrusionOk="0">
                <a:moveTo>
                  <a:pt x="0" y="21438"/>
                </a:moveTo>
                <a:cubicBezTo>
                  <a:pt x="2254" y="16725"/>
                  <a:pt x="4514" y="12295"/>
                  <a:pt x="6780" y="8138"/>
                </a:cubicBezTo>
                <a:cubicBezTo>
                  <a:pt x="9082" y="3912"/>
                  <a:pt x="11468" y="-162"/>
                  <a:pt x="13994" y="5"/>
                </a:cubicBezTo>
                <a:cubicBezTo>
                  <a:pt x="15352" y="95"/>
                  <a:pt x="16678" y="1435"/>
                  <a:pt x="17962" y="3223"/>
                </a:cubicBezTo>
                <a:cubicBezTo>
                  <a:pt x="19203" y="4952"/>
                  <a:pt x="20419" y="7120"/>
                  <a:pt x="21600" y="9725"/>
                </a:cubicBezTo>
              </a:path>
            </a:pathLst>
          </a:custGeom>
          <a:ln w="190500">
            <a:solidFill>
              <a:srgbClr val="C14665"/>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68" name="Redshift"/>
          <p:cNvSpPr txBox="1"/>
          <p:nvPr/>
        </p:nvSpPr>
        <p:spPr>
          <a:xfrm>
            <a:off x="4445631" y="4764318"/>
            <a:ext cx="1470935" cy="327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Redshift</a:t>
            </a:r>
          </a:p>
        </p:txBody>
      </p:sp>
      <p:sp>
        <p:nvSpPr>
          <p:cNvPr id="469" name="Line"/>
          <p:cNvSpPr/>
          <p:nvPr/>
        </p:nvSpPr>
        <p:spPr>
          <a:xfrm flipV="1">
            <a:off x="4324350"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70" name="Line"/>
          <p:cNvSpPr/>
          <p:nvPr/>
        </p:nvSpPr>
        <p:spPr>
          <a:xfrm flipV="1">
            <a:off x="5448300" y="425210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71" name="Line"/>
          <p:cNvSpPr/>
          <p:nvPr/>
        </p:nvSpPr>
        <p:spPr>
          <a:xfrm flipV="1">
            <a:off x="6238875" y="4223526"/>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72" name="Line"/>
          <p:cNvSpPr/>
          <p:nvPr/>
        </p:nvSpPr>
        <p:spPr>
          <a:xfrm flipV="1">
            <a:off x="6848475"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73" name="Star formation rate"/>
          <p:cNvSpPr txBox="1"/>
          <p:nvPr/>
        </p:nvSpPr>
        <p:spPr>
          <a:xfrm rot="20245851">
            <a:off x="3445506" y="3030443"/>
            <a:ext cx="1470935"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000" b="1">
                <a:solidFill>
                  <a:srgbClr val="C14665"/>
                </a:solidFill>
              </a:defRPr>
            </a:lvl1pPr>
          </a:lstStyle>
          <a:p>
            <a:pPr defTabSz="914377" rtl="0" hangingPunct="0"/>
            <a:r>
              <a:rPr sz="1125">
                <a:latin typeface="Helvetica Neue"/>
                <a:ea typeface="Helvetica Neue"/>
                <a:cs typeface="Helvetica Neue"/>
                <a:sym typeface="Helvetica Neue"/>
              </a:rPr>
              <a:t>Star formation rate</a:t>
            </a:r>
          </a:p>
        </p:txBody>
      </p:sp>
      <p:sp>
        <p:nvSpPr>
          <p:cNvPr id="474" name="Rate Density"/>
          <p:cNvSpPr txBox="1"/>
          <p:nvPr/>
        </p:nvSpPr>
        <p:spPr>
          <a:xfrm rot="16200000">
            <a:off x="1069228" y="3364501"/>
            <a:ext cx="1470935"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Rate Density</a:t>
            </a:r>
          </a:p>
        </p:txBody>
      </p:sp>
      <p:sp>
        <p:nvSpPr>
          <p:cNvPr id="476" name="Broadly, star formation activity in the universe peaks around z = 2 (cosmic noon)"/>
          <p:cNvSpPr txBox="1"/>
          <p:nvPr/>
        </p:nvSpPr>
        <p:spPr>
          <a:xfrm>
            <a:off x="4393928" y="1175942"/>
            <a:ext cx="2234332" cy="892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700" b="1">
                <a:solidFill>
                  <a:srgbClr val="FFCECD"/>
                </a:solidFill>
              </a:defRPr>
            </a:lvl1pPr>
          </a:lstStyle>
          <a:p>
            <a:pPr defTabSz="914377" rtl="0" hangingPunct="0"/>
            <a:r>
              <a:rPr sz="1388">
                <a:latin typeface="Helvetica Neue"/>
                <a:ea typeface="Helvetica Neue"/>
                <a:cs typeface="Helvetica Neue"/>
                <a:sym typeface="Helvetica Neue"/>
              </a:rPr>
              <a:t>Broadly, star formation activity in the universe peaks around z = 2 (cosmic noon)</a:t>
            </a:r>
          </a:p>
        </p:txBody>
      </p:sp>
      <p:pic>
        <p:nvPicPr>
          <p:cNvPr id="477" name="vert_lockup_white_color.png" descr="vert_lockup_white_color.png"/>
          <p:cNvPicPr>
            <a:picLocks noChangeAspect="1"/>
          </p:cNvPicPr>
          <p:nvPr/>
        </p:nvPicPr>
        <p:blipFill>
          <a:blip r:embed="rId4"/>
          <a:stretch>
            <a:fillRect/>
          </a:stretch>
        </p:blipFill>
        <p:spPr>
          <a:xfrm>
            <a:off x="-398822" y="-79400"/>
            <a:ext cx="2999594" cy="2999594"/>
          </a:xfrm>
          <a:prstGeom prst="rect">
            <a:avLst/>
          </a:prstGeom>
          <a:ln w="12700">
            <a:miter lim="400000"/>
          </a:ln>
        </p:spPr>
      </p:pic>
      <p:sp>
        <p:nvSpPr>
          <p:cNvPr id="478" name="PRIMA links the growth of galaxies and black holes over cosmic time by simultaneously measuring rates of black hole accretion and star formation in dust-obscured galaxies to answer major questions about black hole growth and feedback"/>
          <p:cNvSpPr txBox="1"/>
          <p:nvPr/>
        </p:nvSpPr>
        <p:spPr>
          <a:xfrm>
            <a:off x="7507709" y="2468432"/>
            <a:ext cx="1470935" cy="250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914377" rtl="0" hangingPunct="0">
              <a:defRPr sz="3000" b="1"/>
            </a:pPr>
            <a:r>
              <a:rPr sz="1200" b="1" dirty="0">
                <a:solidFill>
                  <a:srgbClr val="FFFFFF"/>
                </a:solidFill>
                <a:latin typeface="Helvetica Neue"/>
                <a:ea typeface="Helvetica Neue"/>
                <a:cs typeface="Helvetica Neue"/>
                <a:sym typeface="Helvetica Neue"/>
              </a:rPr>
              <a:t>PRIMA links the growth of galaxies and black holes over cosmic time</a:t>
            </a:r>
            <a:r>
              <a:rPr sz="1125" b="1" dirty="0">
                <a:solidFill>
                  <a:srgbClr val="FFFFFF"/>
                </a:solidFill>
                <a:latin typeface="Helvetica Neue"/>
                <a:ea typeface="Helvetica Neue"/>
                <a:cs typeface="Helvetica Neue"/>
                <a:sym typeface="Helvetica Neue"/>
              </a:rPr>
              <a:t>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simultaneously measuring rates of black hole accretion and star formation in dust-obscured galaxies to answer major questions about black hole growth and feedback</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2"/>
          <p:cNvSpPr/>
          <p:nvPr/>
        </p:nvSpPr>
        <p:spPr>
          <a:xfrm>
            <a:off x="3303075" y="3562185"/>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4" name="Title 3">
            <a:extLst>
              <a:ext uri="{FF2B5EF4-FFF2-40B4-BE49-F238E27FC236}">
                <a16:creationId xmlns:a16="http://schemas.microsoft.com/office/drawing/2014/main" id="{D96CD49F-427D-41E0-F34F-D8C81BB69C1F}"/>
              </a:ext>
            </a:extLst>
          </p:cNvPr>
          <p:cNvSpPr>
            <a:spLocks noGrp="1"/>
          </p:cNvSpPr>
          <p:nvPr>
            <p:ph type="title"/>
          </p:nvPr>
        </p:nvSpPr>
        <p:spPr>
          <a:xfrm>
            <a:off x="111211" y="336679"/>
            <a:ext cx="6348001" cy="704336"/>
          </a:xfrm>
        </p:spPr>
        <p:txBody>
          <a:bodyPr>
            <a:noAutofit/>
          </a:bodyPr>
          <a:lstStyle/>
          <a:p>
            <a:r>
              <a:rPr lang="en-US" sz="2250" b="1" dirty="0"/>
              <a:t>PRIMA is a Far-IR probe mission concept currently in Phase A study</a:t>
            </a:r>
          </a:p>
        </p:txBody>
      </p:sp>
      <p:pic>
        <p:nvPicPr>
          <p:cNvPr id="5" name="Google Shape;231;p6">
            <a:extLst>
              <a:ext uri="{FF2B5EF4-FFF2-40B4-BE49-F238E27FC236}">
                <a16:creationId xmlns:a16="http://schemas.microsoft.com/office/drawing/2014/main" id="{A15CA440-562B-6D3B-E36F-D03BF479C497}"/>
              </a:ext>
            </a:extLst>
          </p:cNvPr>
          <p:cNvPicPr preferRelativeResize="0">
            <a:picLocks noChangeAspect="1"/>
          </p:cNvPicPr>
          <p:nvPr/>
        </p:nvPicPr>
        <p:blipFill rotWithShape="1">
          <a:blip r:embed="rId3">
            <a:alphaModFix/>
          </a:blip>
          <a:srcRect t="10816" r="30843" b="9287"/>
          <a:stretch/>
        </p:blipFill>
        <p:spPr>
          <a:xfrm>
            <a:off x="-10252" y="1041015"/>
            <a:ext cx="4993732" cy="3959311"/>
          </a:xfrm>
          <a:prstGeom prst="rect">
            <a:avLst/>
          </a:prstGeom>
          <a:noFill/>
          <a:ln>
            <a:noFill/>
          </a:ln>
        </p:spPr>
      </p:pic>
      <p:pic>
        <p:nvPicPr>
          <p:cNvPr id="7" name="PRIMA_inspace_FINAL2_med.png" descr="PRIMA_inspace_FINAL2_med.png">
            <a:extLst>
              <a:ext uri="{FF2B5EF4-FFF2-40B4-BE49-F238E27FC236}">
                <a16:creationId xmlns:a16="http://schemas.microsoft.com/office/drawing/2014/main" id="{2C579682-8D6C-E798-446A-8F5DFE2C2754}"/>
              </a:ext>
            </a:extLst>
          </p:cNvPr>
          <p:cNvPicPr>
            <a:picLocks noChangeAspect="1"/>
          </p:cNvPicPr>
          <p:nvPr/>
        </p:nvPicPr>
        <p:blipFill>
          <a:blip r:embed="rId4"/>
          <a:stretch>
            <a:fillRect/>
          </a:stretch>
        </p:blipFill>
        <p:spPr>
          <a:xfrm>
            <a:off x="6459212" y="1041015"/>
            <a:ext cx="2573578" cy="2235071"/>
          </a:xfrm>
          <a:prstGeom prst="rect">
            <a:avLst/>
          </a:prstGeom>
          <a:ln w="12700">
            <a:miter lim="400000"/>
          </a:ln>
        </p:spPr>
      </p:pic>
      <p:sp>
        <p:nvSpPr>
          <p:cNvPr id="8" name="Google Shape;116;p2">
            <a:extLst>
              <a:ext uri="{FF2B5EF4-FFF2-40B4-BE49-F238E27FC236}">
                <a16:creationId xmlns:a16="http://schemas.microsoft.com/office/drawing/2014/main" id="{270C261B-4BC1-1181-71FF-1F88442AD6F3}"/>
              </a:ext>
            </a:extLst>
          </p:cNvPr>
          <p:cNvSpPr txBox="1"/>
          <p:nvPr/>
        </p:nvSpPr>
        <p:spPr>
          <a:xfrm>
            <a:off x="1028714" y="4918404"/>
            <a:ext cx="3543286" cy="225096"/>
          </a:xfrm>
          <a:prstGeom prst="rect">
            <a:avLst/>
          </a:prstGeom>
          <a:noFill/>
          <a:ln>
            <a:noFill/>
          </a:ln>
        </p:spPr>
        <p:txBody>
          <a:bodyPr spcFirstLastPara="1" wrap="square" lIns="68569" tIns="34275" rIns="68569" bIns="34275" anchor="t" anchorCtr="0">
            <a:spAutoFit/>
          </a:bodyPr>
          <a:lstStyle/>
          <a:p>
            <a:pPr rtl="0">
              <a:buClr>
                <a:schemeClr val="dk1"/>
              </a:buClr>
              <a:buSzPts val="1800"/>
            </a:pPr>
            <a:r>
              <a:rPr lang="en-US" sz="1013" i="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Astro2020 Decadal Report Timeline</a:t>
            </a:r>
            <a:endParaRPr sz="1013" i="1"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0" name="Straight Arrow Connector 9">
            <a:extLst>
              <a:ext uri="{FF2B5EF4-FFF2-40B4-BE49-F238E27FC236}">
                <a16:creationId xmlns:a16="http://schemas.microsoft.com/office/drawing/2014/main" id="{3806CC05-524C-8088-407F-EF95D0589D2E}"/>
              </a:ext>
            </a:extLst>
          </p:cNvPr>
          <p:cNvCxnSpPr>
            <a:cxnSpLocks/>
          </p:cNvCxnSpPr>
          <p:nvPr/>
        </p:nvCxnSpPr>
        <p:spPr bwMode="auto">
          <a:xfrm flipH="1" flipV="1">
            <a:off x="4983480" y="1911919"/>
            <a:ext cx="502920" cy="1454761"/>
          </a:xfrm>
          <a:prstGeom prst="straightConnector1">
            <a:avLst/>
          </a:prstGeom>
          <a:ln w="57150">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sp>
        <p:nvSpPr>
          <p:cNvPr id="15" name="Title 3">
            <a:extLst>
              <a:ext uri="{FF2B5EF4-FFF2-40B4-BE49-F238E27FC236}">
                <a16:creationId xmlns:a16="http://schemas.microsoft.com/office/drawing/2014/main" id="{1FB951DB-7343-4080-4DC6-5980AA20FCDE}"/>
              </a:ext>
            </a:extLst>
          </p:cNvPr>
          <p:cNvSpPr txBox="1">
            <a:spLocks/>
          </p:cNvSpPr>
          <p:nvPr/>
        </p:nvSpPr>
        <p:spPr bwMode="auto">
          <a:xfrm>
            <a:off x="5234940" y="3322184"/>
            <a:ext cx="2755556" cy="704336"/>
          </a:xfrm>
          <a:prstGeom prst="rect">
            <a:avLst/>
          </a:prstGeom>
          <a:noFill/>
          <a:ln>
            <a:noFill/>
          </a:ln>
        </p:spPr>
        <p:txBody>
          <a:bodyPr spcFirstLastPara="1" vert="horz" wrap="square" lIns="68569" tIns="34275" rIns="68569" bIns="34275" rtlCol="0" anchor="ctr" anchorCtr="0">
            <a:noAutofit/>
          </a:bodyPr>
          <a:lstStyle>
            <a:lvl1pPr lvl="0" algn="l" defTabSz="914400">
              <a:lnSpc>
                <a:spcPct val="90000"/>
              </a:lnSpc>
              <a:spcBef>
                <a:spcPts val="0"/>
              </a:spcBef>
              <a:spcAft>
                <a:spcPts val="0"/>
              </a:spcAft>
              <a:buClr>
                <a:srgbClr val="873693"/>
              </a:buClr>
              <a:buSzPts val="2400"/>
              <a:buFont typeface="Arial"/>
              <a:buNone/>
              <a:defRPr sz="2400">
                <a:solidFill>
                  <a:srgbClr val="873693"/>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2250" dirty="0">
                <a:latin typeface="Helvetica Neue" panose="02000503000000020004" pitchFamily="2" charset="0"/>
                <a:ea typeface="Helvetica Neue" panose="02000503000000020004" pitchFamily="2" charset="0"/>
                <a:cs typeface="Helvetica Neue" panose="02000503000000020004" pitchFamily="2" charset="0"/>
              </a:rPr>
              <a:t>Maybe PRIMA?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483" name="Shape"/>
          <p:cNvSpPr/>
          <p:nvPr/>
        </p:nvSpPr>
        <p:spPr>
          <a:xfrm>
            <a:off x="2481043" y="2561180"/>
            <a:ext cx="4380816" cy="1860556"/>
          </a:xfrm>
          <a:custGeom>
            <a:avLst/>
            <a:gdLst/>
            <a:ahLst/>
            <a:cxnLst>
              <a:cxn ang="0">
                <a:pos x="wd2" y="hd2"/>
              </a:cxn>
              <a:cxn ang="5400000">
                <a:pos x="wd2" y="hd2"/>
              </a:cxn>
              <a:cxn ang="10800000">
                <a:pos x="wd2" y="hd2"/>
              </a:cxn>
              <a:cxn ang="16200000">
                <a:pos x="wd2" y="hd2"/>
              </a:cxn>
            </a:cxnLst>
            <a:rect l="0" t="0" r="r" b="b"/>
            <a:pathLst>
              <a:path w="21600" h="21419" extrusionOk="0">
                <a:moveTo>
                  <a:pt x="0" y="16971"/>
                </a:moveTo>
                <a:lnTo>
                  <a:pt x="130" y="21419"/>
                </a:lnTo>
                <a:lnTo>
                  <a:pt x="508" y="21387"/>
                </a:lnTo>
                <a:cubicBezTo>
                  <a:pt x="1252" y="18052"/>
                  <a:pt x="2093" y="14894"/>
                  <a:pt x="3024" y="11945"/>
                </a:cubicBezTo>
                <a:cubicBezTo>
                  <a:pt x="3803" y="9476"/>
                  <a:pt x="4642" y="7159"/>
                  <a:pt x="5536" y="5012"/>
                </a:cubicBezTo>
                <a:cubicBezTo>
                  <a:pt x="6615" y="3118"/>
                  <a:pt x="7835" y="1929"/>
                  <a:pt x="9104" y="1539"/>
                </a:cubicBezTo>
                <a:cubicBezTo>
                  <a:pt x="9626" y="1379"/>
                  <a:pt x="10152" y="1355"/>
                  <a:pt x="10675" y="1434"/>
                </a:cubicBezTo>
                <a:cubicBezTo>
                  <a:pt x="11211" y="1514"/>
                  <a:pt x="11745" y="1701"/>
                  <a:pt x="12273" y="1995"/>
                </a:cubicBezTo>
                <a:cubicBezTo>
                  <a:pt x="13859" y="2378"/>
                  <a:pt x="15426" y="3230"/>
                  <a:pt x="16947" y="4537"/>
                </a:cubicBezTo>
                <a:cubicBezTo>
                  <a:pt x="18571" y="5933"/>
                  <a:pt x="20132" y="7837"/>
                  <a:pt x="21600" y="10214"/>
                </a:cubicBezTo>
                <a:lnTo>
                  <a:pt x="21504" y="6362"/>
                </a:lnTo>
                <a:lnTo>
                  <a:pt x="13262" y="544"/>
                </a:lnTo>
                <a:cubicBezTo>
                  <a:pt x="11956" y="-152"/>
                  <a:pt x="10616" y="-181"/>
                  <a:pt x="9306" y="460"/>
                </a:cubicBezTo>
                <a:cubicBezTo>
                  <a:pt x="8071" y="1065"/>
                  <a:pt x="6882" y="2256"/>
                  <a:pt x="5793" y="3981"/>
                </a:cubicBezTo>
                <a:lnTo>
                  <a:pt x="0" y="16971"/>
                </a:lnTo>
                <a:close/>
              </a:path>
            </a:pathLst>
          </a:custGeom>
          <a:solidFill>
            <a:srgbClr val="929292">
              <a:alpha val="67168"/>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pic>
        <p:nvPicPr>
          <p:cNvPr id="484" name="Screenshot 2023-08-15 at 3.49.42 PM.png" descr="Screenshot 2023-08-15 at 3.49.42 PM.png"/>
          <p:cNvPicPr>
            <a:picLocks noChangeAspect="1"/>
          </p:cNvPicPr>
          <p:nvPr/>
        </p:nvPicPr>
        <p:blipFill>
          <a:blip r:embed="rId3"/>
          <a:srcRect l="25835" t="63782" r="64305" b="26200"/>
          <a:stretch>
            <a:fillRect/>
          </a:stretch>
        </p:blipFill>
        <p:spPr>
          <a:xfrm>
            <a:off x="7619353" y="231476"/>
            <a:ext cx="1190498" cy="11905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6"/>
                  <a:pt x="12357" y="0"/>
                  <a:pt x="9839" y="0"/>
                </a:cubicBezTo>
                <a:close/>
              </a:path>
            </a:pathLst>
          </a:custGeom>
          <a:ln w="12700">
            <a:miter lim="400000"/>
          </a:ln>
        </p:spPr>
      </p:pic>
      <p:sp>
        <p:nvSpPr>
          <p:cNvPr id="485" name="Evolution of Galactic Ecosystems"/>
          <p:cNvSpPr txBox="1"/>
          <p:nvPr/>
        </p:nvSpPr>
        <p:spPr>
          <a:xfrm>
            <a:off x="7506130" y="1510528"/>
            <a:ext cx="2145283" cy="904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Evolution of Galactic Ecosystems</a:t>
            </a:r>
          </a:p>
        </p:txBody>
      </p:sp>
      <p:sp>
        <p:nvSpPr>
          <p:cNvPr id="486" name="0                          1                2          3       4"/>
          <p:cNvSpPr txBox="1"/>
          <p:nvPr/>
        </p:nvSpPr>
        <p:spPr>
          <a:xfrm>
            <a:off x="2343855" y="4459294"/>
            <a:ext cx="6761749" cy="327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a:lvl1pPr>
          </a:lstStyle>
          <a:p>
            <a:pPr defTabSz="914377" rtl="0" hangingPunct="0"/>
            <a:r>
              <a:rPr sz="1875">
                <a:solidFill>
                  <a:srgbClr val="FFFFFF"/>
                </a:solidFill>
                <a:latin typeface="Helvetica Neue"/>
                <a:ea typeface="Helvetica Neue"/>
                <a:cs typeface="Helvetica Neue"/>
                <a:sym typeface="Helvetica Neue"/>
              </a:rPr>
              <a:t>0                          1                2          3       4</a:t>
            </a:r>
          </a:p>
        </p:txBody>
      </p:sp>
      <p:sp>
        <p:nvSpPr>
          <p:cNvPr id="487" name="Line"/>
          <p:cNvSpPr/>
          <p:nvPr/>
        </p:nvSpPr>
        <p:spPr>
          <a:xfrm flipV="1">
            <a:off x="2404556" y="4420058"/>
            <a:ext cx="4550628" cy="2493"/>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88" name="Line"/>
          <p:cNvSpPr/>
          <p:nvPr/>
        </p:nvSpPr>
        <p:spPr>
          <a:xfrm flipV="1">
            <a:off x="2422632" y="3090975"/>
            <a:ext cx="4577" cy="1356529"/>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89" name="Shape"/>
          <p:cNvSpPr/>
          <p:nvPr/>
        </p:nvSpPr>
        <p:spPr>
          <a:xfrm>
            <a:off x="2972499" y="2037391"/>
            <a:ext cx="3094247" cy="1625865"/>
          </a:xfrm>
          <a:custGeom>
            <a:avLst/>
            <a:gdLst/>
            <a:ahLst/>
            <a:cxnLst>
              <a:cxn ang="0">
                <a:pos x="wd2" y="hd2"/>
              </a:cxn>
              <a:cxn ang="5400000">
                <a:pos x="wd2" y="hd2"/>
              </a:cxn>
              <a:cxn ang="10800000">
                <a:pos x="wd2" y="hd2"/>
              </a:cxn>
              <a:cxn ang="16200000">
                <a:pos x="wd2" y="hd2"/>
              </a:cxn>
            </a:cxnLst>
            <a:rect l="0" t="0" r="r" b="b"/>
            <a:pathLst>
              <a:path w="21600" h="21600" extrusionOk="0">
                <a:moveTo>
                  <a:pt x="0" y="17385"/>
                </a:moveTo>
                <a:lnTo>
                  <a:pt x="40" y="21600"/>
                </a:lnTo>
                <a:lnTo>
                  <a:pt x="4279" y="10887"/>
                </a:lnTo>
                <a:lnTo>
                  <a:pt x="9091" y="8488"/>
                </a:lnTo>
                <a:lnTo>
                  <a:pt x="13328" y="8825"/>
                </a:lnTo>
                <a:lnTo>
                  <a:pt x="17209" y="5790"/>
                </a:lnTo>
                <a:lnTo>
                  <a:pt x="21449" y="11141"/>
                </a:lnTo>
                <a:lnTo>
                  <a:pt x="21600" y="4119"/>
                </a:lnTo>
                <a:lnTo>
                  <a:pt x="17300" y="0"/>
                </a:lnTo>
                <a:lnTo>
                  <a:pt x="9077" y="7540"/>
                </a:lnTo>
                <a:lnTo>
                  <a:pt x="4308" y="9583"/>
                </a:lnTo>
                <a:lnTo>
                  <a:pt x="0" y="17385"/>
                </a:lnTo>
                <a:close/>
              </a:path>
            </a:pathLst>
          </a:custGeom>
          <a:solidFill>
            <a:srgbClr val="FFFFFF">
              <a:alpha val="68133"/>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0" name="Line"/>
          <p:cNvSpPr/>
          <p:nvPr/>
        </p:nvSpPr>
        <p:spPr>
          <a:xfrm>
            <a:off x="2479731" y="2486819"/>
            <a:ext cx="4349803" cy="14169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12" y="18420"/>
                  <a:pt x="2276" y="15486"/>
                  <a:pt x="3484" y="12813"/>
                </a:cubicBezTo>
                <a:cubicBezTo>
                  <a:pt x="4635" y="10265"/>
                  <a:pt x="5826" y="7959"/>
                  <a:pt x="7049" y="5906"/>
                </a:cubicBezTo>
                <a:cubicBezTo>
                  <a:pt x="8097" y="4129"/>
                  <a:pt x="9190" y="2738"/>
                  <a:pt x="10313" y="1753"/>
                </a:cubicBezTo>
                <a:cubicBezTo>
                  <a:pt x="11628" y="600"/>
                  <a:pt x="12975" y="12"/>
                  <a:pt x="14327" y="0"/>
                </a:cubicBezTo>
                <a:cubicBezTo>
                  <a:pt x="15565" y="865"/>
                  <a:pt x="16793" y="1888"/>
                  <a:pt x="18011" y="3067"/>
                </a:cubicBezTo>
                <a:cubicBezTo>
                  <a:pt x="19220" y="4238"/>
                  <a:pt x="20417" y="5562"/>
                  <a:pt x="21600" y="7038"/>
                </a:cubicBezTo>
              </a:path>
            </a:pathLst>
          </a:custGeom>
          <a:ln w="1270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1" name="Line"/>
          <p:cNvSpPr/>
          <p:nvPr/>
        </p:nvSpPr>
        <p:spPr>
          <a:xfrm>
            <a:off x="2472171" y="2560101"/>
            <a:ext cx="4398666" cy="1134930"/>
          </a:xfrm>
          <a:custGeom>
            <a:avLst/>
            <a:gdLst/>
            <a:ahLst/>
            <a:cxnLst>
              <a:cxn ang="0">
                <a:pos x="wd2" y="hd2"/>
              </a:cxn>
              <a:cxn ang="5400000">
                <a:pos x="wd2" y="hd2"/>
              </a:cxn>
              <a:cxn ang="10800000">
                <a:pos x="wd2" y="hd2"/>
              </a:cxn>
              <a:cxn ang="16200000">
                <a:pos x="wd2" y="hd2"/>
              </a:cxn>
            </a:cxnLst>
            <a:rect l="0" t="0" r="r" b="b"/>
            <a:pathLst>
              <a:path w="21600" h="21438" extrusionOk="0">
                <a:moveTo>
                  <a:pt x="0" y="21438"/>
                </a:moveTo>
                <a:cubicBezTo>
                  <a:pt x="2254" y="16725"/>
                  <a:pt x="4514" y="12295"/>
                  <a:pt x="6780" y="8138"/>
                </a:cubicBezTo>
                <a:cubicBezTo>
                  <a:pt x="9082" y="3912"/>
                  <a:pt x="11468" y="-162"/>
                  <a:pt x="13994" y="5"/>
                </a:cubicBezTo>
                <a:cubicBezTo>
                  <a:pt x="15352" y="95"/>
                  <a:pt x="16678" y="1435"/>
                  <a:pt x="17962" y="3223"/>
                </a:cubicBezTo>
                <a:cubicBezTo>
                  <a:pt x="19203" y="4952"/>
                  <a:pt x="20419" y="7120"/>
                  <a:pt x="21600" y="9725"/>
                </a:cubicBezTo>
              </a:path>
            </a:pathLst>
          </a:custGeom>
          <a:ln w="190500">
            <a:solidFill>
              <a:srgbClr val="C14665"/>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2" name="Redshift"/>
          <p:cNvSpPr txBox="1"/>
          <p:nvPr/>
        </p:nvSpPr>
        <p:spPr>
          <a:xfrm>
            <a:off x="4445631" y="4764318"/>
            <a:ext cx="1470935" cy="327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Redshift</a:t>
            </a:r>
          </a:p>
        </p:txBody>
      </p:sp>
      <p:sp>
        <p:nvSpPr>
          <p:cNvPr id="493" name="Line"/>
          <p:cNvSpPr/>
          <p:nvPr/>
        </p:nvSpPr>
        <p:spPr>
          <a:xfrm flipV="1">
            <a:off x="4324350"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4" name="Line"/>
          <p:cNvSpPr/>
          <p:nvPr/>
        </p:nvSpPr>
        <p:spPr>
          <a:xfrm flipV="1">
            <a:off x="5448300" y="425210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5" name="Line"/>
          <p:cNvSpPr/>
          <p:nvPr/>
        </p:nvSpPr>
        <p:spPr>
          <a:xfrm flipV="1">
            <a:off x="6238875" y="4223526"/>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6" name="Line"/>
          <p:cNvSpPr/>
          <p:nvPr/>
        </p:nvSpPr>
        <p:spPr>
          <a:xfrm flipV="1">
            <a:off x="6848475"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497" name="Star formation rate"/>
          <p:cNvSpPr txBox="1"/>
          <p:nvPr/>
        </p:nvSpPr>
        <p:spPr>
          <a:xfrm rot="20245851">
            <a:off x="3445506" y="3030443"/>
            <a:ext cx="1470935"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000" b="1">
                <a:solidFill>
                  <a:srgbClr val="C14665"/>
                </a:solidFill>
              </a:defRPr>
            </a:lvl1pPr>
          </a:lstStyle>
          <a:p>
            <a:pPr defTabSz="914377" rtl="0" hangingPunct="0"/>
            <a:r>
              <a:rPr sz="1125">
                <a:latin typeface="Helvetica Neue"/>
                <a:ea typeface="Helvetica Neue"/>
                <a:cs typeface="Helvetica Neue"/>
                <a:sym typeface="Helvetica Neue"/>
              </a:rPr>
              <a:t>Star formation rate</a:t>
            </a:r>
          </a:p>
        </p:txBody>
      </p:sp>
      <p:sp>
        <p:nvSpPr>
          <p:cNvPr id="498" name="Rate Density"/>
          <p:cNvSpPr txBox="1"/>
          <p:nvPr/>
        </p:nvSpPr>
        <p:spPr>
          <a:xfrm rot="16200000">
            <a:off x="1069228" y="3364501"/>
            <a:ext cx="1470935"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Rate Density</a:t>
            </a:r>
          </a:p>
        </p:txBody>
      </p:sp>
      <p:sp>
        <p:nvSpPr>
          <p:cNvPr id="499" name="IR"/>
          <p:cNvSpPr txBox="1"/>
          <p:nvPr/>
        </p:nvSpPr>
        <p:spPr>
          <a:xfrm>
            <a:off x="5379081" y="2201768"/>
            <a:ext cx="1470935"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IR</a:t>
            </a:r>
          </a:p>
        </p:txBody>
      </p:sp>
      <p:sp>
        <p:nvSpPr>
          <p:cNvPr id="500" name="X-Ray"/>
          <p:cNvSpPr txBox="1"/>
          <p:nvPr/>
        </p:nvSpPr>
        <p:spPr>
          <a:xfrm>
            <a:off x="6352479" y="3049493"/>
            <a:ext cx="612218"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X-Ray</a:t>
            </a:r>
          </a:p>
        </p:txBody>
      </p:sp>
      <p:sp>
        <p:nvSpPr>
          <p:cNvPr id="501" name="Black Hole accretion rate"/>
          <p:cNvSpPr txBox="1"/>
          <p:nvPr/>
        </p:nvSpPr>
        <p:spPr>
          <a:xfrm rot="20107542">
            <a:off x="3690007" y="2123239"/>
            <a:ext cx="1962886"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Black Hole accretion rate</a:t>
            </a:r>
          </a:p>
        </p:txBody>
      </p:sp>
      <p:pic>
        <p:nvPicPr>
          <p:cNvPr id="503" name="vert_lockup_white_color.png" descr="vert_lockup_white_color.png"/>
          <p:cNvPicPr>
            <a:picLocks noChangeAspect="1"/>
          </p:cNvPicPr>
          <p:nvPr/>
        </p:nvPicPr>
        <p:blipFill>
          <a:blip r:embed="rId4"/>
          <a:stretch>
            <a:fillRect/>
          </a:stretch>
        </p:blipFill>
        <p:spPr>
          <a:xfrm>
            <a:off x="-398822" y="-79400"/>
            <a:ext cx="2999594" cy="2999594"/>
          </a:xfrm>
          <a:prstGeom prst="rect">
            <a:avLst/>
          </a:prstGeom>
          <a:ln w="12700">
            <a:miter lim="400000"/>
          </a:ln>
        </p:spPr>
      </p:pic>
      <p:sp>
        <p:nvSpPr>
          <p:cNvPr id="504" name="Black hole growth likely peaks at a similar time, however it is difficult to get a complete census as growth often occurs in highly obscured central regions of galaxies"/>
          <p:cNvSpPr txBox="1"/>
          <p:nvPr/>
        </p:nvSpPr>
        <p:spPr>
          <a:xfrm>
            <a:off x="2631803" y="405352"/>
            <a:ext cx="2234332" cy="1533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700" b="1">
                <a:solidFill>
                  <a:srgbClr val="FFCECD"/>
                </a:solidFill>
              </a:defRPr>
            </a:lvl1pPr>
          </a:lstStyle>
          <a:p>
            <a:pPr defTabSz="914377" rtl="0" hangingPunct="0"/>
            <a:r>
              <a:rPr sz="1388">
                <a:latin typeface="Helvetica Neue"/>
                <a:ea typeface="Helvetica Neue"/>
                <a:cs typeface="Helvetica Neue"/>
                <a:sym typeface="Helvetica Neue"/>
              </a:rPr>
              <a:t>Black hole growth likely peaks at a similar time, however it is difficult to get a complete census as growth often occurs in highly obscured central regions of galaxies</a:t>
            </a:r>
          </a:p>
        </p:txBody>
      </p:sp>
      <p:sp>
        <p:nvSpPr>
          <p:cNvPr id="505" name="PRIMA links the growth of galaxies and black holes over cosmic time by simultaneously measuring rates of black hole accretion and star formation in dust-obscured galaxies to answer major questions about black hole growth and feedback"/>
          <p:cNvSpPr txBox="1"/>
          <p:nvPr/>
        </p:nvSpPr>
        <p:spPr>
          <a:xfrm>
            <a:off x="7507709" y="2468432"/>
            <a:ext cx="1470935" cy="250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914377" rtl="0" hangingPunct="0">
              <a:defRPr sz="3000" b="1"/>
            </a:pPr>
            <a:r>
              <a:rPr sz="1200" b="1" dirty="0">
                <a:solidFill>
                  <a:srgbClr val="FFFFFF"/>
                </a:solidFill>
                <a:latin typeface="Helvetica Neue"/>
                <a:ea typeface="Helvetica Neue"/>
                <a:cs typeface="Helvetica Neue"/>
                <a:sym typeface="Helvetica Neue"/>
              </a:rPr>
              <a:t>PRIMA links the growth of galaxies and black holes over cosmic time</a:t>
            </a:r>
            <a:r>
              <a:rPr sz="1125" b="1" dirty="0">
                <a:solidFill>
                  <a:srgbClr val="FFFFFF"/>
                </a:solidFill>
                <a:latin typeface="Helvetica Neue"/>
                <a:ea typeface="Helvetica Neue"/>
                <a:cs typeface="Helvetica Neue"/>
                <a:sym typeface="Helvetica Neue"/>
              </a:rPr>
              <a:t>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simultaneously measuring rates of black hole accretion and star formation in dust-obscured galaxies to answer major questions about black hole growth and feedback</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Rectangle"/>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sp>
        <p:nvSpPr>
          <p:cNvPr id="510" name="Shape"/>
          <p:cNvSpPr/>
          <p:nvPr/>
        </p:nvSpPr>
        <p:spPr>
          <a:xfrm>
            <a:off x="2481043" y="2561180"/>
            <a:ext cx="4380816" cy="1860556"/>
          </a:xfrm>
          <a:custGeom>
            <a:avLst/>
            <a:gdLst/>
            <a:ahLst/>
            <a:cxnLst>
              <a:cxn ang="0">
                <a:pos x="wd2" y="hd2"/>
              </a:cxn>
              <a:cxn ang="5400000">
                <a:pos x="wd2" y="hd2"/>
              </a:cxn>
              <a:cxn ang="10800000">
                <a:pos x="wd2" y="hd2"/>
              </a:cxn>
              <a:cxn ang="16200000">
                <a:pos x="wd2" y="hd2"/>
              </a:cxn>
            </a:cxnLst>
            <a:rect l="0" t="0" r="r" b="b"/>
            <a:pathLst>
              <a:path w="21600" h="21419" extrusionOk="0">
                <a:moveTo>
                  <a:pt x="0" y="16971"/>
                </a:moveTo>
                <a:lnTo>
                  <a:pt x="130" y="21419"/>
                </a:lnTo>
                <a:lnTo>
                  <a:pt x="508" y="21387"/>
                </a:lnTo>
                <a:cubicBezTo>
                  <a:pt x="1252" y="18052"/>
                  <a:pt x="2093" y="14894"/>
                  <a:pt x="3024" y="11945"/>
                </a:cubicBezTo>
                <a:cubicBezTo>
                  <a:pt x="3803" y="9476"/>
                  <a:pt x="4642" y="7159"/>
                  <a:pt x="5536" y="5012"/>
                </a:cubicBezTo>
                <a:cubicBezTo>
                  <a:pt x="6615" y="3118"/>
                  <a:pt x="7835" y="1929"/>
                  <a:pt x="9104" y="1539"/>
                </a:cubicBezTo>
                <a:cubicBezTo>
                  <a:pt x="9626" y="1379"/>
                  <a:pt x="10152" y="1355"/>
                  <a:pt x="10675" y="1434"/>
                </a:cubicBezTo>
                <a:cubicBezTo>
                  <a:pt x="11211" y="1514"/>
                  <a:pt x="11745" y="1701"/>
                  <a:pt x="12273" y="1995"/>
                </a:cubicBezTo>
                <a:cubicBezTo>
                  <a:pt x="13859" y="2378"/>
                  <a:pt x="15426" y="3230"/>
                  <a:pt x="16947" y="4537"/>
                </a:cubicBezTo>
                <a:cubicBezTo>
                  <a:pt x="18571" y="5933"/>
                  <a:pt x="20132" y="7837"/>
                  <a:pt x="21600" y="10214"/>
                </a:cubicBezTo>
                <a:lnTo>
                  <a:pt x="21504" y="6362"/>
                </a:lnTo>
                <a:lnTo>
                  <a:pt x="13262" y="544"/>
                </a:lnTo>
                <a:cubicBezTo>
                  <a:pt x="11956" y="-152"/>
                  <a:pt x="10616" y="-181"/>
                  <a:pt x="9306" y="460"/>
                </a:cubicBezTo>
                <a:cubicBezTo>
                  <a:pt x="8071" y="1065"/>
                  <a:pt x="6882" y="2256"/>
                  <a:pt x="5793" y="3981"/>
                </a:cubicBezTo>
                <a:lnTo>
                  <a:pt x="0" y="16971"/>
                </a:lnTo>
                <a:close/>
              </a:path>
            </a:pathLst>
          </a:custGeom>
          <a:solidFill>
            <a:srgbClr val="929292">
              <a:alpha val="67168"/>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pic>
        <p:nvPicPr>
          <p:cNvPr id="511" name="Screenshot 2023-08-15 at 3.49.42 PM.png" descr="Screenshot 2023-08-15 at 3.49.42 PM.png"/>
          <p:cNvPicPr>
            <a:picLocks noChangeAspect="1"/>
          </p:cNvPicPr>
          <p:nvPr/>
        </p:nvPicPr>
        <p:blipFill>
          <a:blip r:embed="rId3"/>
          <a:srcRect l="25835" t="63782" r="64305" b="26200"/>
          <a:stretch>
            <a:fillRect/>
          </a:stretch>
        </p:blipFill>
        <p:spPr>
          <a:xfrm>
            <a:off x="7619353" y="231476"/>
            <a:ext cx="1190498" cy="11905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6"/>
                  <a:pt x="12357" y="0"/>
                  <a:pt x="9839" y="0"/>
                </a:cubicBezTo>
                <a:close/>
              </a:path>
            </a:pathLst>
          </a:custGeom>
          <a:ln w="12700">
            <a:miter lim="400000"/>
          </a:ln>
        </p:spPr>
      </p:pic>
      <p:sp>
        <p:nvSpPr>
          <p:cNvPr id="512" name="Evolution of Galactic Ecosystems"/>
          <p:cNvSpPr txBox="1"/>
          <p:nvPr/>
        </p:nvSpPr>
        <p:spPr>
          <a:xfrm>
            <a:off x="7506130" y="1510528"/>
            <a:ext cx="2145283" cy="904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Evolution of Galactic Ecosystems</a:t>
            </a:r>
          </a:p>
        </p:txBody>
      </p:sp>
      <p:sp>
        <p:nvSpPr>
          <p:cNvPr id="513" name="0                          1                2          3       4"/>
          <p:cNvSpPr txBox="1"/>
          <p:nvPr/>
        </p:nvSpPr>
        <p:spPr>
          <a:xfrm>
            <a:off x="2343855" y="4459294"/>
            <a:ext cx="6761749" cy="327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a:lvl1pPr>
          </a:lstStyle>
          <a:p>
            <a:pPr defTabSz="914377" rtl="0" hangingPunct="0"/>
            <a:r>
              <a:rPr sz="1875">
                <a:solidFill>
                  <a:srgbClr val="FFFFFF"/>
                </a:solidFill>
                <a:latin typeface="Helvetica Neue"/>
                <a:ea typeface="Helvetica Neue"/>
                <a:cs typeface="Helvetica Neue"/>
                <a:sym typeface="Helvetica Neue"/>
              </a:rPr>
              <a:t>0                          1                2          3       4</a:t>
            </a:r>
          </a:p>
        </p:txBody>
      </p:sp>
      <p:sp>
        <p:nvSpPr>
          <p:cNvPr id="514" name="Line"/>
          <p:cNvSpPr/>
          <p:nvPr/>
        </p:nvSpPr>
        <p:spPr>
          <a:xfrm flipV="1">
            <a:off x="2404556" y="4420058"/>
            <a:ext cx="4550628" cy="2493"/>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15" name="Line"/>
          <p:cNvSpPr/>
          <p:nvPr/>
        </p:nvSpPr>
        <p:spPr>
          <a:xfrm flipV="1">
            <a:off x="2422632" y="3090975"/>
            <a:ext cx="4577" cy="1356529"/>
          </a:xfrm>
          <a:prstGeom prst="line">
            <a:avLst/>
          </a:prstGeom>
          <a:ln w="1651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16" name="Shape"/>
          <p:cNvSpPr/>
          <p:nvPr/>
        </p:nvSpPr>
        <p:spPr>
          <a:xfrm>
            <a:off x="2972499" y="2037391"/>
            <a:ext cx="3094247" cy="1625865"/>
          </a:xfrm>
          <a:custGeom>
            <a:avLst/>
            <a:gdLst/>
            <a:ahLst/>
            <a:cxnLst>
              <a:cxn ang="0">
                <a:pos x="wd2" y="hd2"/>
              </a:cxn>
              <a:cxn ang="5400000">
                <a:pos x="wd2" y="hd2"/>
              </a:cxn>
              <a:cxn ang="10800000">
                <a:pos x="wd2" y="hd2"/>
              </a:cxn>
              <a:cxn ang="16200000">
                <a:pos x="wd2" y="hd2"/>
              </a:cxn>
            </a:cxnLst>
            <a:rect l="0" t="0" r="r" b="b"/>
            <a:pathLst>
              <a:path w="21600" h="21600" extrusionOk="0">
                <a:moveTo>
                  <a:pt x="0" y="17385"/>
                </a:moveTo>
                <a:lnTo>
                  <a:pt x="40" y="21600"/>
                </a:lnTo>
                <a:lnTo>
                  <a:pt x="4279" y="10887"/>
                </a:lnTo>
                <a:lnTo>
                  <a:pt x="9091" y="8488"/>
                </a:lnTo>
                <a:lnTo>
                  <a:pt x="13328" y="8825"/>
                </a:lnTo>
                <a:lnTo>
                  <a:pt x="17209" y="5790"/>
                </a:lnTo>
                <a:lnTo>
                  <a:pt x="21449" y="11141"/>
                </a:lnTo>
                <a:lnTo>
                  <a:pt x="21600" y="4119"/>
                </a:lnTo>
                <a:lnTo>
                  <a:pt x="17300" y="0"/>
                </a:lnTo>
                <a:lnTo>
                  <a:pt x="9077" y="7540"/>
                </a:lnTo>
                <a:lnTo>
                  <a:pt x="4308" y="9583"/>
                </a:lnTo>
                <a:lnTo>
                  <a:pt x="0" y="17385"/>
                </a:lnTo>
                <a:close/>
              </a:path>
            </a:pathLst>
          </a:custGeom>
          <a:solidFill>
            <a:srgbClr val="FFFFFF">
              <a:alpha val="68133"/>
            </a:srgbClr>
          </a:solidFill>
          <a:ln w="12700">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17" name="Line"/>
          <p:cNvSpPr/>
          <p:nvPr/>
        </p:nvSpPr>
        <p:spPr>
          <a:xfrm>
            <a:off x="2479731" y="2486819"/>
            <a:ext cx="4349803" cy="141698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12" y="18420"/>
                  <a:pt x="2276" y="15486"/>
                  <a:pt x="3484" y="12813"/>
                </a:cubicBezTo>
                <a:cubicBezTo>
                  <a:pt x="4635" y="10265"/>
                  <a:pt x="5826" y="7959"/>
                  <a:pt x="7049" y="5906"/>
                </a:cubicBezTo>
                <a:cubicBezTo>
                  <a:pt x="8097" y="4129"/>
                  <a:pt x="9190" y="2738"/>
                  <a:pt x="10313" y="1753"/>
                </a:cubicBezTo>
                <a:cubicBezTo>
                  <a:pt x="11628" y="600"/>
                  <a:pt x="12975" y="12"/>
                  <a:pt x="14327" y="0"/>
                </a:cubicBezTo>
                <a:cubicBezTo>
                  <a:pt x="15565" y="865"/>
                  <a:pt x="16793" y="1888"/>
                  <a:pt x="18011" y="3067"/>
                </a:cubicBezTo>
                <a:cubicBezTo>
                  <a:pt x="19220" y="4238"/>
                  <a:pt x="20417" y="5562"/>
                  <a:pt x="21600" y="7038"/>
                </a:cubicBezTo>
              </a:path>
            </a:pathLst>
          </a:custGeom>
          <a:ln w="1270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18" name="Line"/>
          <p:cNvSpPr/>
          <p:nvPr/>
        </p:nvSpPr>
        <p:spPr>
          <a:xfrm>
            <a:off x="2472171" y="2560101"/>
            <a:ext cx="4398666" cy="1134930"/>
          </a:xfrm>
          <a:custGeom>
            <a:avLst/>
            <a:gdLst/>
            <a:ahLst/>
            <a:cxnLst>
              <a:cxn ang="0">
                <a:pos x="wd2" y="hd2"/>
              </a:cxn>
              <a:cxn ang="5400000">
                <a:pos x="wd2" y="hd2"/>
              </a:cxn>
              <a:cxn ang="10800000">
                <a:pos x="wd2" y="hd2"/>
              </a:cxn>
              <a:cxn ang="16200000">
                <a:pos x="wd2" y="hd2"/>
              </a:cxn>
            </a:cxnLst>
            <a:rect l="0" t="0" r="r" b="b"/>
            <a:pathLst>
              <a:path w="21600" h="21438" extrusionOk="0">
                <a:moveTo>
                  <a:pt x="0" y="21438"/>
                </a:moveTo>
                <a:cubicBezTo>
                  <a:pt x="2254" y="16725"/>
                  <a:pt x="4514" y="12295"/>
                  <a:pt x="6780" y="8138"/>
                </a:cubicBezTo>
                <a:cubicBezTo>
                  <a:pt x="9082" y="3912"/>
                  <a:pt x="11468" y="-162"/>
                  <a:pt x="13994" y="5"/>
                </a:cubicBezTo>
                <a:cubicBezTo>
                  <a:pt x="15352" y="95"/>
                  <a:pt x="16678" y="1435"/>
                  <a:pt x="17962" y="3223"/>
                </a:cubicBezTo>
                <a:cubicBezTo>
                  <a:pt x="19203" y="4952"/>
                  <a:pt x="20419" y="7120"/>
                  <a:pt x="21600" y="9725"/>
                </a:cubicBezTo>
              </a:path>
            </a:pathLst>
          </a:custGeom>
          <a:ln w="190500">
            <a:solidFill>
              <a:srgbClr val="C14665"/>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19" name="Redshift"/>
          <p:cNvSpPr txBox="1"/>
          <p:nvPr/>
        </p:nvSpPr>
        <p:spPr>
          <a:xfrm>
            <a:off x="4445631" y="4764318"/>
            <a:ext cx="1470935" cy="327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Redshift</a:t>
            </a:r>
          </a:p>
        </p:txBody>
      </p:sp>
      <p:sp>
        <p:nvSpPr>
          <p:cNvPr id="520" name="Line"/>
          <p:cNvSpPr/>
          <p:nvPr/>
        </p:nvSpPr>
        <p:spPr>
          <a:xfrm flipV="1">
            <a:off x="4324350"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21" name="Line"/>
          <p:cNvSpPr/>
          <p:nvPr/>
        </p:nvSpPr>
        <p:spPr>
          <a:xfrm flipV="1">
            <a:off x="5448300" y="425210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22" name="Line"/>
          <p:cNvSpPr/>
          <p:nvPr/>
        </p:nvSpPr>
        <p:spPr>
          <a:xfrm flipV="1">
            <a:off x="6238875" y="4223526"/>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23" name="Line"/>
          <p:cNvSpPr/>
          <p:nvPr/>
        </p:nvSpPr>
        <p:spPr>
          <a:xfrm flipV="1">
            <a:off x="6848475" y="4233051"/>
            <a:ext cx="2456" cy="177024"/>
          </a:xfrm>
          <a:prstGeom prst="line">
            <a:avLst/>
          </a:prstGeom>
          <a:ln w="76200">
            <a:solidFill>
              <a:srgbClr val="FFFFFF"/>
            </a:solidFill>
            <a:miter lim="400000"/>
          </a:ln>
        </p:spPr>
        <p:txBody>
          <a:bodyPr lIns="19050" tIns="19050" rIns="19050" bIns="19050" anchor="ctr"/>
          <a:lstStyle/>
          <a:p>
            <a:pPr algn="ctr" defTabSz="914377" rtl="0" hangingPunct="0"/>
            <a:endParaRPr sz="900">
              <a:solidFill>
                <a:srgbClr val="FFFFFF"/>
              </a:solidFill>
              <a:latin typeface="Helvetica Neue"/>
              <a:ea typeface="Helvetica Neue"/>
              <a:cs typeface="Helvetica Neue"/>
              <a:sym typeface="Helvetica Neue"/>
            </a:endParaRPr>
          </a:p>
        </p:txBody>
      </p:sp>
      <p:sp>
        <p:nvSpPr>
          <p:cNvPr id="524" name="Star formation rate"/>
          <p:cNvSpPr txBox="1"/>
          <p:nvPr/>
        </p:nvSpPr>
        <p:spPr>
          <a:xfrm rot="20245851">
            <a:off x="3445506" y="3030443"/>
            <a:ext cx="1470935"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000" b="1">
                <a:solidFill>
                  <a:srgbClr val="C14665"/>
                </a:solidFill>
              </a:defRPr>
            </a:lvl1pPr>
          </a:lstStyle>
          <a:p>
            <a:pPr defTabSz="914377" rtl="0" hangingPunct="0"/>
            <a:r>
              <a:rPr sz="1125">
                <a:latin typeface="Helvetica Neue"/>
                <a:ea typeface="Helvetica Neue"/>
                <a:cs typeface="Helvetica Neue"/>
                <a:sym typeface="Helvetica Neue"/>
              </a:rPr>
              <a:t>Star formation rate</a:t>
            </a:r>
          </a:p>
        </p:txBody>
      </p:sp>
      <p:sp>
        <p:nvSpPr>
          <p:cNvPr id="525" name="Rate Density"/>
          <p:cNvSpPr txBox="1"/>
          <p:nvPr/>
        </p:nvSpPr>
        <p:spPr>
          <a:xfrm rot="16200000">
            <a:off x="1069228" y="3364501"/>
            <a:ext cx="1470935"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Rate Density</a:t>
            </a:r>
          </a:p>
        </p:txBody>
      </p:sp>
      <p:sp>
        <p:nvSpPr>
          <p:cNvPr id="526" name="IR"/>
          <p:cNvSpPr txBox="1"/>
          <p:nvPr/>
        </p:nvSpPr>
        <p:spPr>
          <a:xfrm>
            <a:off x="5379081" y="2201768"/>
            <a:ext cx="1470935"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IR</a:t>
            </a:r>
          </a:p>
        </p:txBody>
      </p:sp>
      <p:sp>
        <p:nvSpPr>
          <p:cNvPr id="527" name="X-Ray"/>
          <p:cNvSpPr txBox="1"/>
          <p:nvPr/>
        </p:nvSpPr>
        <p:spPr>
          <a:xfrm>
            <a:off x="6352479" y="3049493"/>
            <a:ext cx="612218"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X-Ray</a:t>
            </a:r>
          </a:p>
        </p:txBody>
      </p:sp>
      <p:sp>
        <p:nvSpPr>
          <p:cNvPr id="528" name="Black Hole accretion rate"/>
          <p:cNvSpPr txBox="1"/>
          <p:nvPr/>
        </p:nvSpPr>
        <p:spPr>
          <a:xfrm rot="20107542">
            <a:off x="3690007" y="2123239"/>
            <a:ext cx="1962886" cy="211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3000" b="1"/>
            </a:lvl1pPr>
          </a:lstStyle>
          <a:p>
            <a:pPr defTabSz="914377" rtl="0" hangingPunct="0"/>
            <a:r>
              <a:rPr sz="1125">
                <a:solidFill>
                  <a:srgbClr val="FFFFFF"/>
                </a:solidFill>
                <a:latin typeface="Helvetica Neue"/>
                <a:ea typeface="Helvetica Neue"/>
                <a:cs typeface="Helvetica Neue"/>
                <a:sym typeface="Helvetica Neue"/>
              </a:rPr>
              <a:t>Black Hole accretion rate</a:t>
            </a:r>
          </a:p>
        </p:txBody>
      </p:sp>
      <p:sp>
        <p:nvSpPr>
          <p:cNvPr id="530" name="PRIMA simultaneously measures star formation and black Hoel accretion rates, independent of any dust and gas obscuration, out to cosmic noon"/>
          <p:cNvSpPr txBox="1"/>
          <p:nvPr/>
        </p:nvSpPr>
        <p:spPr>
          <a:xfrm>
            <a:off x="2759553" y="613985"/>
            <a:ext cx="3782889" cy="892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914377" rtl="0" hangingPunct="0">
              <a:defRPr sz="3700" b="1">
                <a:solidFill>
                  <a:srgbClr val="FFCECD"/>
                </a:solidFill>
              </a:defRPr>
            </a:pPr>
            <a:r>
              <a:rPr sz="1388" b="1" dirty="0">
                <a:solidFill>
                  <a:srgbClr val="FFCECD"/>
                </a:solidFill>
                <a:latin typeface="Helvetica Neue"/>
                <a:ea typeface="Helvetica Neue"/>
                <a:cs typeface="Helvetica Neue"/>
                <a:sym typeface="Helvetica Neue"/>
              </a:rPr>
              <a:t>PRIMA </a:t>
            </a:r>
            <a:r>
              <a:rPr sz="1388" b="1" i="1" dirty="0">
                <a:solidFill>
                  <a:srgbClr val="FFCECD"/>
                </a:solidFill>
                <a:latin typeface="Helvetica Neue"/>
                <a:ea typeface="Helvetica Neue"/>
                <a:cs typeface="Helvetica Neue"/>
                <a:sym typeface="Helvetica Neue"/>
              </a:rPr>
              <a:t>simultaneously</a:t>
            </a:r>
            <a:r>
              <a:rPr sz="1388" b="1" dirty="0">
                <a:solidFill>
                  <a:srgbClr val="FFCECD"/>
                </a:solidFill>
                <a:latin typeface="Helvetica Neue"/>
                <a:ea typeface="Helvetica Neue"/>
                <a:cs typeface="Helvetica Neue"/>
                <a:sym typeface="Helvetica Neue"/>
              </a:rPr>
              <a:t> measures star formation and black </a:t>
            </a:r>
            <a:r>
              <a:rPr lang="en-US" sz="1388" b="1" dirty="0">
                <a:solidFill>
                  <a:srgbClr val="FFCECD"/>
                </a:solidFill>
                <a:latin typeface="Helvetica Neue"/>
                <a:ea typeface="Helvetica Neue"/>
                <a:cs typeface="Helvetica Neue"/>
                <a:sym typeface="Helvetica Neue"/>
              </a:rPr>
              <a:t>hole</a:t>
            </a:r>
            <a:r>
              <a:rPr sz="1388" b="1" dirty="0">
                <a:solidFill>
                  <a:srgbClr val="FFCECD"/>
                </a:solidFill>
                <a:latin typeface="Helvetica Neue"/>
                <a:ea typeface="Helvetica Neue"/>
                <a:cs typeface="Helvetica Neue"/>
                <a:sym typeface="Helvetica Neue"/>
              </a:rPr>
              <a:t> accretion rates, independent of any dust and gas obscuration, out to cosmic noon</a:t>
            </a:r>
          </a:p>
        </p:txBody>
      </p:sp>
      <p:pic>
        <p:nvPicPr>
          <p:cNvPr id="531" name="vert_lockup_white_color.png" descr="vert_lockup_white_color.png"/>
          <p:cNvPicPr>
            <a:picLocks noChangeAspect="1"/>
          </p:cNvPicPr>
          <p:nvPr/>
        </p:nvPicPr>
        <p:blipFill>
          <a:blip r:embed="rId4"/>
          <a:stretch>
            <a:fillRect/>
          </a:stretch>
        </p:blipFill>
        <p:spPr>
          <a:xfrm>
            <a:off x="-398822" y="-79400"/>
            <a:ext cx="2999594" cy="2999594"/>
          </a:xfrm>
          <a:prstGeom prst="rect">
            <a:avLst/>
          </a:prstGeom>
          <a:ln w="12700">
            <a:miter lim="400000"/>
          </a:ln>
        </p:spPr>
      </p:pic>
      <p:sp>
        <p:nvSpPr>
          <p:cNvPr id="532" name="PRIMA links the growth of galaxies and black holes over cosmic time by simultaneously measuring rates of black hole accretion and star formation in dust-obscured galaxies to answer major questions about black hole growth and feedback"/>
          <p:cNvSpPr txBox="1"/>
          <p:nvPr/>
        </p:nvSpPr>
        <p:spPr>
          <a:xfrm>
            <a:off x="7507709" y="2468432"/>
            <a:ext cx="1470935" cy="250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p>
            <a:pPr defTabSz="914377" rtl="0" hangingPunct="0">
              <a:defRPr sz="3000" b="1"/>
            </a:pPr>
            <a:r>
              <a:rPr sz="1200" b="1" dirty="0">
                <a:solidFill>
                  <a:srgbClr val="FFFFFF"/>
                </a:solidFill>
                <a:latin typeface="Helvetica Neue"/>
                <a:ea typeface="Helvetica Neue"/>
                <a:cs typeface="Helvetica Neue"/>
                <a:sym typeface="Helvetica Neue"/>
              </a:rPr>
              <a:t>PRIMA links the growth of galaxies and black holes over cosmic time</a:t>
            </a:r>
            <a:r>
              <a:rPr sz="1125" b="1" dirty="0">
                <a:solidFill>
                  <a:srgbClr val="FFFFFF"/>
                </a:solidFill>
                <a:latin typeface="Helvetica Neue"/>
                <a:ea typeface="Helvetica Neue"/>
                <a:cs typeface="Helvetica Neue"/>
                <a:sym typeface="Helvetica Neue"/>
              </a:rPr>
              <a:t>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simultaneously measuring rates of black hole accretion and star formation in dust-obscured galaxies to answer major questions about black hole growth and feedback</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81312-D977-F2D9-E964-E13362FA1969}"/>
            </a:ext>
          </a:extLst>
        </p:cNvPr>
        <p:cNvGrpSpPr/>
        <p:nvPr/>
      </p:nvGrpSpPr>
      <p:grpSpPr>
        <a:xfrm>
          <a:off x="0" y="0"/>
          <a:ext cx="0" cy="0"/>
          <a:chOff x="0" y="0"/>
          <a:chExt cx="0" cy="0"/>
        </a:xfrm>
      </p:grpSpPr>
      <p:sp>
        <p:nvSpPr>
          <p:cNvPr id="509" name="Rectangle">
            <a:extLst>
              <a:ext uri="{FF2B5EF4-FFF2-40B4-BE49-F238E27FC236}">
                <a16:creationId xmlns:a16="http://schemas.microsoft.com/office/drawing/2014/main" id="{178DCA7B-1E5E-CAE1-4810-B8F677EB6504}"/>
              </a:ext>
            </a:extLst>
          </p:cNvPr>
          <p:cNvSpPr/>
          <p:nvPr/>
        </p:nvSpPr>
        <p:spPr>
          <a:xfrm>
            <a:off x="7413129" y="76200"/>
            <a:ext cx="1602946" cy="4991100"/>
          </a:xfrm>
          <a:prstGeom prst="rect">
            <a:avLst/>
          </a:prstGeom>
          <a:solidFill>
            <a:srgbClr val="1C132B"/>
          </a:solidFill>
          <a:ln w="152400">
            <a:solidFill>
              <a:srgbClr val="FFFFFF"/>
            </a:solidFill>
            <a:miter lim="400000"/>
          </a:ln>
        </p:spPr>
        <p:txBody>
          <a:bodyPr lIns="19050" tIns="19050" rIns="19050" bIns="19050" anchor="ctr"/>
          <a:lstStyle/>
          <a:p>
            <a:pPr algn="ctr" defTabSz="309563" rtl="0" hangingPunct="0">
              <a:defRPr sz="3200">
                <a:solidFill>
                  <a:srgbClr val="000000"/>
                </a:solidFill>
                <a:latin typeface="Helvetica Neue Medium"/>
                <a:ea typeface="Helvetica Neue Medium"/>
                <a:cs typeface="Helvetica Neue Medium"/>
                <a:sym typeface="Helvetica Neue Medium"/>
              </a:defRPr>
            </a:pPr>
            <a:endParaRPr sz="12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sym typeface="Helvetica Neue Medium"/>
            </a:endParaRPr>
          </a:p>
        </p:txBody>
      </p:sp>
      <p:pic>
        <p:nvPicPr>
          <p:cNvPr id="511" name="Screenshot 2023-08-15 at 3.49.42 PM.png" descr="Screenshot 2023-08-15 at 3.49.42 PM.png">
            <a:extLst>
              <a:ext uri="{FF2B5EF4-FFF2-40B4-BE49-F238E27FC236}">
                <a16:creationId xmlns:a16="http://schemas.microsoft.com/office/drawing/2014/main" id="{E4593FA1-7DE0-FB0E-BAC8-BF555F20880B}"/>
              </a:ext>
            </a:extLst>
          </p:cNvPr>
          <p:cNvPicPr>
            <a:picLocks noChangeAspect="1"/>
          </p:cNvPicPr>
          <p:nvPr/>
        </p:nvPicPr>
        <p:blipFill>
          <a:blip r:embed="rId3"/>
          <a:srcRect l="25835" t="63782" r="64305" b="26200"/>
          <a:stretch>
            <a:fillRect/>
          </a:stretch>
        </p:blipFill>
        <p:spPr>
          <a:xfrm>
            <a:off x="7619353" y="231476"/>
            <a:ext cx="1190498" cy="1190562"/>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7"/>
                </a:cubicBezTo>
                <a:cubicBezTo>
                  <a:pt x="-961" y="7039"/>
                  <a:pt x="-961" y="13557"/>
                  <a:pt x="2882" y="17578"/>
                </a:cubicBezTo>
                <a:cubicBezTo>
                  <a:pt x="6725" y="21600"/>
                  <a:pt x="12953" y="21600"/>
                  <a:pt x="16796" y="17578"/>
                </a:cubicBezTo>
                <a:cubicBezTo>
                  <a:pt x="20639" y="13557"/>
                  <a:pt x="20639" y="7039"/>
                  <a:pt x="16796" y="3017"/>
                </a:cubicBezTo>
                <a:cubicBezTo>
                  <a:pt x="14875" y="1006"/>
                  <a:pt x="12357" y="0"/>
                  <a:pt x="9839" y="0"/>
                </a:cubicBezTo>
                <a:close/>
              </a:path>
            </a:pathLst>
          </a:custGeom>
          <a:ln w="12700">
            <a:miter lim="400000"/>
          </a:ln>
        </p:spPr>
      </p:pic>
      <p:sp>
        <p:nvSpPr>
          <p:cNvPr id="512" name="Evolution of Galactic Ecosystems">
            <a:extLst>
              <a:ext uri="{FF2B5EF4-FFF2-40B4-BE49-F238E27FC236}">
                <a16:creationId xmlns:a16="http://schemas.microsoft.com/office/drawing/2014/main" id="{113302BD-C8B7-EB9E-03A8-2A189D786A73}"/>
              </a:ext>
            </a:extLst>
          </p:cNvPr>
          <p:cNvSpPr txBox="1"/>
          <p:nvPr/>
        </p:nvSpPr>
        <p:spPr>
          <a:xfrm>
            <a:off x="7506130" y="1510528"/>
            <a:ext cx="2145283" cy="904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lvl1pPr algn="l">
              <a:defRPr sz="5000" b="1"/>
            </a:lvl1pPr>
          </a:lstStyle>
          <a:p>
            <a:pPr defTabSz="914377" rtl="0" hangingPunct="0"/>
            <a:r>
              <a:rPr sz="1875">
                <a:solidFill>
                  <a:srgbClr val="FFFFFF"/>
                </a:solidFill>
                <a:latin typeface="Helvetica Neue"/>
                <a:ea typeface="Helvetica Neue"/>
                <a:cs typeface="Helvetica Neue"/>
                <a:sym typeface="Helvetica Neue"/>
              </a:rPr>
              <a:t>Evolution of Galactic Ecosystems</a:t>
            </a:r>
          </a:p>
        </p:txBody>
      </p:sp>
      <p:sp>
        <p:nvSpPr>
          <p:cNvPr id="530" name="PRIMA simultaneously measures star formation and black Hoel accretion rates, independent of any dust and gas obscuration, out to cosmic noon">
            <a:extLst>
              <a:ext uri="{FF2B5EF4-FFF2-40B4-BE49-F238E27FC236}">
                <a16:creationId xmlns:a16="http://schemas.microsoft.com/office/drawing/2014/main" id="{0AD24CAA-F78A-B16B-EA8D-52EB592BF0C2}"/>
              </a:ext>
            </a:extLst>
          </p:cNvPr>
          <p:cNvSpPr txBox="1"/>
          <p:nvPr/>
        </p:nvSpPr>
        <p:spPr>
          <a:xfrm>
            <a:off x="2329785" y="338268"/>
            <a:ext cx="3348639" cy="679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defTabSz="914377" rtl="0" hangingPunct="0">
              <a:defRPr sz="3700" b="1">
                <a:solidFill>
                  <a:srgbClr val="FFCECD"/>
                </a:solidFill>
              </a:defRPr>
            </a:pPr>
            <a:r>
              <a:rPr lang="en-US" sz="1388" b="1" dirty="0">
                <a:solidFill>
                  <a:srgbClr val="FFCECD"/>
                </a:solidFill>
                <a:latin typeface="Helvetica Neue"/>
                <a:ea typeface="Helvetica Neue"/>
                <a:cs typeface="Helvetica Neue"/>
                <a:sym typeface="Helvetica Neue"/>
              </a:rPr>
              <a:t>With measures of black hole accretion rate and star formation rates, we can test models of galaxy evolution</a:t>
            </a:r>
            <a:endParaRPr sz="1388" b="1" dirty="0">
              <a:solidFill>
                <a:srgbClr val="FFCECD"/>
              </a:solidFill>
              <a:latin typeface="Helvetica Neue"/>
              <a:ea typeface="Helvetica Neue"/>
              <a:cs typeface="Helvetica Neue"/>
              <a:sym typeface="Helvetica Neue"/>
            </a:endParaRPr>
          </a:p>
        </p:txBody>
      </p:sp>
      <p:pic>
        <p:nvPicPr>
          <p:cNvPr id="531" name="vert_lockup_white_color.png" descr="vert_lockup_white_color.png">
            <a:extLst>
              <a:ext uri="{FF2B5EF4-FFF2-40B4-BE49-F238E27FC236}">
                <a16:creationId xmlns:a16="http://schemas.microsoft.com/office/drawing/2014/main" id="{C370DC63-40D9-D54D-B0E0-24C41A779A91}"/>
              </a:ext>
            </a:extLst>
          </p:cNvPr>
          <p:cNvPicPr>
            <a:picLocks noChangeAspect="1"/>
          </p:cNvPicPr>
          <p:nvPr/>
        </p:nvPicPr>
        <p:blipFill>
          <a:blip r:embed="rId4"/>
          <a:stretch>
            <a:fillRect/>
          </a:stretch>
        </p:blipFill>
        <p:spPr>
          <a:xfrm>
            <a:off x="-398822" y="-79400"/>
            <a:ext cx="2999594" cy="2999594"/>
          </a:xfrm>
          <a:prstGeom prst="rect">
            <a:avLst/>
          </a:prstGeom>
          <a:ln w="12700">
            <a:miter lim="400000"/>
          </a:ln>
        </p:spPr>
      </p:pic>
      <p:sp>
        <p:nvSpPr>
          <p:cNvPr id="532" name="PRIMA links the growth of galaxies and black holes over cosmic time by simultaneously measuring rates of black hole accretion and star formation in dust-obscured galaxies to answer major questions about black hole growth and feedback">
            <a:extLst>
              <a:ext uri="{FF2B5EF4-FFF2-40B4-BE49-F238E27FC236}">
                <a16:creationId xmlns:a16="http://schemas.microsoft.com/office/drawing/2014/main" id="{6412EB06-BCF2-397D-62C2-742AD35C5148}"/>
              </a:ext>
            </a:extLst>
          </p:cNvPr>
          <p:cNvSpPr txBox="1"/>
          <p:nvPr/>
        </p:nvSpPr>
        <p:spPr>
          <a:xfrm>
            <a:off x="7507709" y="2468432"/>
            <a:ext cx="1470935" cy="25083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914377" rtl="0" hangingPunct="0">
              <a:defRPr sz="3000" b="1"/>
            </a:pPr>
            <a:r>
              <a:rPr sz="1200" b="1" dirty="0">
                <a:solidFill>
                  <a:srgbClr val="FFFFFF"/>
                </a:solidFill>
                <a:latin typeface="Helvetica Neue"/>
                <a:ea typeface="Helvetica Neue"/>
                <a:cs typeface="Helvetica Neue"/>
                <a:sym typeface="Helvetica Neue"/>
              </a:rPr>
              <a:t>PRIMA links the growth of galaxies and black holes over cosmic time</a:t>
            </a:r>
            <a:r>
              <a:rPr sz="1125" b="1" dirty="0">
                <a:solidFill>
                  <a:srgbClr val="FFFFFF"/>
                </a:solidFill>
                <a:latin typeface="Helvetica Neue"/>
                <a:ea typeface="Helvetica Neue"/>
                <a:cs typeface="Helvetica Neue"/>
                <a:sym typeface="Helvetica Neue"/>
              </a:rPr>
              <a:t> </a:t>
            </a:r>
            <a:r>
              <a:rPr sz="112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Medium"/>
              </a:rPr>
              <a:t>by simultaneously measuring rates of black hole accretion and star formation in dust-obscured galaxies to answer major questions about black hole growth and feedback</a:t>
            </a:r>
          </a:p>
        </p:txBody>
      </p:sp>
      <p:pic>
        <p:nvPicPr>
          <p:cNvPr id="2" name="Google Shape;152;p6" descr="A diagram of a galaxy&#10;&#10;Description automatically generated">
            <a:extLst>
              <a:ext uri="{FF2B5EF4-FFF2-40B4-BE49-F238E27FC236}">
                <a16:creationId xmlns:a16="http://schemas.microsoft.com/office/drawing/2014/main" id="{66830317-A32E-AB47-455A-2980762BBA8E}"/>
              </a:ext>
            </a:extLst>
          </p:cNvPr>
          <p:cNvPicPr preferRelativeResize="0">
            <a:picLocks noChangeAspect="1"/>
          </p:cNvPicPr>
          <p:nvPr/>
        </p:nvPicPr>
        <p:blipFill rotWithShape="1">
          <a:blip r:embed="rId5">
            <a:alphaModFix/>
          </a:blip>
          <a:srcRect/>
          <a:stretch/>
        </p:blipFill>
        <p:spPr>
          <a:xfrm>
            <a:off x="2329785" y="1180819"/>
            <a:ext cx="4372038" cy="3795992"/>
          </a:xfrm>
          <a:prstGeom prst="rect">
            <a:avLst/>
          </a:prstGeom>
          <a:noFill/>
          <a:ln>
            <a:noFill/>
          </a:ln>
        </p:spPr>
      </p:pic>
    </p:spTree>
    <p:extLst>
      <p:ext uri="{BB962C8B-B14F-4D97-AF65-F5344CB8AC3E}">
        <p14:creationId xmlns:p14="http://schemas.microsoft.com/office/powerpoint/2010/main" val="192636979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E51BB6-782A-7D08-2B08-9F924A988493}"/>
              </a:ext>
            </a:extLst>
          </p:cNvPr>
          <p:cNvPicPr>
            <a:picLocks noChangeAspect="1"/>
          </p:cNvPicPr>
          <p:nvPr/>
        </p:nvPicPr>
        <p:blipFill>
          <a:blip r:embed="rId3"/>
          <a:stretch>
            <a:fillRect/>
          </a:stretch>
        </p:blipFill>
        <p:spPr>
          <a:xfrm>
            <a:off x="0" y="0"/>
            <a:ext cx="9144000" cy="5143500"/>
          </a:xfrm>
          <a:prstGeom prst="rect">
            <a:avLst/>
          </a:prstGeom>
        </p:spPr>
      </p:pic>
      <p:pic>
        <p:nvPicPr>
          <p:cNvPr id="558" name="vert_lockup_white_color.png" descr="vert_lockup_white_color.png"/>
          <p:cNvPicPr>
            <a:picLocks noChangeAspect="1"/>
          </p:cNvPicPr>
          <p:nvPr/>
        </p:nvPicPr>
        <p:blipFill>
          <a:blip r:embed="rId4"/>
          <a:stretch>
            <a:fillRect/>
          </a:stretch>
        </p:blipFill>
        <p:spPr>
          <a:xfrm>
            <a:off x="-398822" y="-79400"/>
            <a:ext cx="2999594" cy="299959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0A566-3362-8E9B-3FE7-3436284E9AD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07D567-5357-7AB6-09AF-FF3F0C73BD9E}"/>
              </a:ext>
            </a:extLst>
          </p:cNvPr>
          <p:cNvPicPr>
            <a:picLocks noChangeAspect="1"/>
          </p:cNvPicPr>
          <p:nvPr/>
        </p:nvPicPr>
        <p:blipFill>
          <a:blip r:embed="rId3"/>
          <a:stretch>
            <a:fillRect/>
          </a:stretch>
        </p:blipFill>
        <p:spPr>
          <a:xfrm>
            <a:off x="0" y="0"/>
            <a:ext cx="9144000" cy="5143500"/>
          </a:xfrm>
          <a:prstGeom prst="rect">
            <a:avLst/>
          </a:prstGeom>
        </p:spPr>
      </p:pic>
      <p:pic>
        <p:nvPicPr>
          <p:cNvPr id="558" name="vert_lockup_white_color.png" descr="vert_lockup_white_color.png">
            <a:extLst>
              <a:ext uri="{FF2B5EF4-FFF2-40B4-BE49-F238E27FC236}">
                <a16:creationId xmlns:a16="http://schemas.microsoft.com/office/drawing/2014/main" id="{5E5C9B97-BE9D-1E7B-A7F8-DD6000ECB50D}"/>
              </a:ext>
            </a:extLst>
          </p:cNvPr>
          <p:cNvPicPr>
            <a:picLocks noChangeAspect="1"/>
          </p:cNvPicPr>
          <p:nvPr/>
        </p:nvPicPr>
        <p:blipFill>
          <a:blip r:embed="rId4"/>
          <a:stretch>
            <a:fillRect/>
          </a:stretch>
        </p:blipFill>
        <p:spPr>
          <a:xfrm>
            <a:off x="-398822" y="-79400"/>
            <a:ext cx="2999594" cy="2999594"/>
          </a:xfrm>
          <a:prstGeom prst="rect">
            <a:avLst/>
          </a:prstGeom>
          <a:ln w="12700">
            <a:miter lim="400000"/>
          </a:ln>
        </p:spPr>
      </p:pic>
    </p:spTree>
    <p:extLst>
      <p:ext uri="{BB962C8B-B14F-4D97-AF65-F5344CB8AC3E}">
        <p14:creationId xmlns:p14="http://schemas.microsoft.com/office/powerpoint/2010/main" val="168832124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A93F1-15FE-D127-75B6-6787BC8DE49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292B1A8-B435-BAE3-674F-A4A724A5AD20}"/>
              </a:ext>
            </a:extLst>
          </p:cNvPr>
          <p:cNvPicPr>
            <a:picLocks noChangeAspect="1"/>
          </p:cNvPicPr>
          <p:nvPr/>
        </p:nvPicPr>
        <p:blipFill>
          <a:blip r:embed="rId3"/>
          <a:stretch>
            <a:fillRect/>
          </a:stretch>
        </p:blipFill>
        <p:spPr>
          <a:xfrm>
            <a:off x="0" y="0"/>
            <a:ext cx="9144000" cy="5143500"/>
          </a:xfrm>
          <a:prstGeom prst="rect">
            <a:avLst/>
          </a:prstGeom>
        </p:spPr>
      </p:pic>
      <p:pic>
        <p:nvPicPr>
          <p:cNvPr id="558" name="vert_lockup_white_color.png" descr="vert_lockup_white_color.png">
            <a:extLst>
              <a:ext uri="{FF2B5EF4-FFF2-40B4-BE49-F238E27FC236}">
                <a16:creationId xmlns:a16="http://schemas.microsoft.com/office/drawing/2014/main" id="{9FEA9B23-0CAF-D36F-3A62-292AD0657345}"/>
              </a:ext>
            </a:extLst>
          </p:cNvPr>
          <p:cNvPicPr>
            <a:picLocks noChangeAspect="1"/>
          </p:cNvPicPr>
          <p:nvPr/>
        </p:nvPicPr>
        <p:blipFill>
          <a:blip r:embed="rId4"/>
          <a:stretch>
            <a:fillRect/>
          </a:stretch>
        </p:blipFill>
        <p:spPr>
          <a:xfrm>
            <a:off x="-398822" y="-79400"/>
            <a:ext cx="2999594" cy="2999594"/>
          </a:xfrm>
          <a:prstGeom prst="rect">
            <a:avLst/>
          </a:prstGeom>
          <a:ln w="12700">
            <a:miter lim="400000"/>
          </a:ln>
        </p:spPr>
      </p:pic>
    </p:spTree>
    <p:extLst>
      <p:ext uri="{BB962C8B-B14F-4D97-AF65-F5344CB8AC3E}">
        <p14:creationId xmlns:p14="http://schemas.microsoft.com/office/powerpoint/2010/main" val="315522370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2C0E9-6FAE-9674-8772-82392F3D3C0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2E51E9F-BD80-4310-BD29-F6519EA99A33}"/>
              </a:ext>
            </a:extLst>
          </p:cNvPr>
          <p:cNvPicPr>
            <a:picLocks noChangeAspect="1"/>
          </p:cNvPicPr>
          <p:nvPr/>
        </p:nvPicPr>
        <p:blipFill>
          <a:blip r:embed="rId3"/>
          <a:stretch>
            <a:fillRect/>
          </a:stretch>
        </p:blipFill>
        <p:spPr>
          <a:xfrm>
            <a:off x="0" y="12402"/>
            <a:ext cx="9144000" cy="5143500"/>
          </a:xfrm>
          <a:prstGeom prst="rect">
            <a:avLst/>
          </a:prstGeom>
        </p:spPr>
      </p:pic>
      <p:pic>
        <p:nvPicPr>
          <p:cNvPr id="558" name="vert_lockup_white_color.png" descr="vert_lockup_white_color.png">
            <a:extLst>
              <a:ext uri="{FF2B5EF4-FFF2-40B4-BE49-F238E27FC236}">
                <a16:creationId xmlns:a16="http://schemas.microsoft.com/office/drawing/2014/main" id="{61562991-1A6C-9FAF-51E1-DCABDF9AB868}"/>
              </a:ext>
            </a:extLst>
          </p:cNvPr>
          <p:cNvPicPr>
            <a:picLocks noChangeAspect="1"/>
          </p:cNvPicPr>
          <p:nvPr/>
        </p:nvPicPr>
        <p:blipFill>
          <a:blip r:embed="rId4"/>
          <a:stretch>
            <a:fillRect/>
          </a:stretch>
        </p:blipFill>
        <p:spPr>
          <a:xfrm>
            <a:off x="-398822" y="-79400"/>
            <a:ext cx="2999594" cy="2999594"/>
          </a:xfrm>
          <a:prstGeom prst="rect">
            <a:avLst/>
          </a:prstGeom>
          <a:ln w="12700">
            <a:miter lim="400000"/>
          </a:ln>
        </p:spPr>
      </p:pic>
    </p:spTree>
    <p:extLst>
      <p:ext uri="{BB962C8B-B14F-4D97-AF65-F5344CB8AC3E}">
        <p14:creationId xmlns:p14="http://schemas.microsoft.com/office/powerpoint/2010/main" val="421904349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051FC-57FF-8DDE-59CF-72472B96CD4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874E719-3568-47A8-5576-A15AE38B8B5B}"/>
              </a:ext>
            </a:extLst>
          </p:cNvPr>
          <p:cNvPicPr>
            <a:picLocks noChangeAspect="1"/>
          </p:cNvPicPr>
          <p:nvPr/>
        </p:nvPicPr>
        <p:blipFill>
          <a:blip r:embed="rId3"/>
          <a:srcRect l="80600"/>
          <a:stretch>
            <a:fillRect/>
          </a:stretch>
        </p:blipFill>
        <p:spPr>
          <a:xfrm>
            <a:off x="7370064" y="0"/>
            <a:ext cx="1773936" cy="5143500"/>
          </a:xfrm>
          <a:prstGeom prst="rect">
            <a:avLst/>
          </a:prstGeom>
        </p:spPr>
      </p:pic>
      <p:pic>
        <p:nvPicPr>
          <p:cNvPr id="558" name="vert_lockup_white_color.png" descr="vert_lockup_white_color.png">
            <a:extLst>
              <a:ext uri="{FF2B5EF4-FFF2-40B4-BE49-F238E27FC236}">
                <a16:creationId xmlns:a16="http://schemas.microsoft.com/office/drawing/2014/main" id="{A65A973D-3EA2-2EF6-0AAF-9CF7B0F666DB}"/>
              </a:ext>
            </a:extLst>
          </p:cNvPr>
          <p:cNvPicPr>
            <a:picLocks noChangeAspect="1"/>
          </p:cNvPicPr>
          <p:nvPr/>
        </p:nvPicPr>
        <p:blipFill>
          <a:blip r:embed="rId4"/>
          <a:stretch>
            <a:fillRect/>
          </a:stretch>
        </p:blipFill>
        <p:spPr>
          <a:xfrm>
            <a:off x="-398822" y="-79400"/>
            <a:ext cx="2999594" cy="2999594"/>
          </a:xfrm>
          <a:prstGeom prst="rect">
            <a:avLst/>
          </a:prstGeom>
          <a:ln w="12700">
            <a:miter lim="400000"/>
          </a:ln>
        </p:spPr>
      </p:pic>
      <p:grpSp>
        <p:nvGrpSpPr>
          <p:cNvPr id="3" name="Google Shape;166;p7">
            <a:extLst>
              <a:ext uri="{FF2B5EF4-FFF2-40B4-BE49-F238E27FC236}">
                <a16:creationId xmlns:a16="http://schemas.microsoft.com/office/drawing/2014/main" id="{24AB898E-1006-0A2E-57BE-879E89514398}"/>
              </a:ext>
            </a:extLst>
          </p:cNvPr>
          <p:cNvGrpSpPr>
            <a:grpSpLocks noChangeAspect="1"/>
          </p:cNvGrpSpPr>
          <p:nvPr/>
        </p:nvGrpSpPr>
        <p:grpSpPr>
          <a:xfrm>
            <a:off x="2907222" y="104840"/>
            <a:ext cx="4179378" cy="4933820"/>
            <a:chOff x="7145946" y="682547"/>
            <a:chExt cx="4986338" cy="5886450"/>
          </a:xfrm>
        </p:grpSpPr>
        <p:pic>
          <p:nvPicPr>
            <p:cNvPr id="4" name="Google Shape;167;p7" descr="A diagram of a solar system&#10;&#10;Description automatically generated">
              <a:extLst>
                <a:ext uri="{FF2B5EF4-FFF2-40B4-BE49-F238E27FC236}">
                  <a16:creationId xmlns:a16="http://schemas.microsoft.com/office/drawing/2014/main" id="{8F6AB05E-90C4-44FA-3003-63B45F643A27}"/>
                </a:ext>
              </a:extLst>
            </p:cNvPr>
            <p:cNvPicPr preferRelativeResize="0"/>
            <p:nvPr/>
          </p:nvPicPr>
          <p:blipFill rotWithShape="1">
            <a:blip r:embed="rId5">
              <a:alphaModFix/>
            </a:blip>
            <a:srcRect/>
            <a:stretch/>
          </p:blipFill>
          <p:spPr>
            <a:xfrm>
              <a:off x="7289045" y="804658"/>
              <a:ext cx="4712797" cy="5651445"/>
            </a:xfrm>
            <a:prstGeom prst="rect">
              <a:avLst/>
            </a:prstGeom>
            <a:noFill/>
            <a:ln>
              <a:noFill/>
            </a:ln>
          </p:spPr>
        </p:pic>
        <p:sp>
          <p:nvSpPr>
            <p:cNvPr id="5" name="Google Shape;168;p7">
              <a:extLst>
                <a:ext uri="{FF2B5EF4-FFF2-40B4-BE49-F238E27FC236}">
                  <a16:creationId xmlns:a16="http://schemas.microsoft.com/office/drawing/2014/main" id="{9ADDFCD9-6E65-A999-2E4E-D0536F93A1F8}"/>
                </a:ext>
              </a:extLst>
            </p:cNvPr>
            <p:cNvSpPr/>
            <p:nvPr/>
          </p:nvSpPr>
          <p:spPr>
            <a:xfrm>
              <a:off x="7145946" y="682547"/>
              <a:ext cx="4986338" cy="5886450"/>
            </a:xfrm>
            <a:prstGeom prst="roundRect">
              <a:avLst>
                <a:gd name="adj" fmla="val 5147"/>
              </a:avLst>
            </a:prstGeom>
            <a:noFill/>
            <a:ln w="1016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grpSp>
      <p:sp>
        <p:nvSpPr>
          <p:cNvPr id="6" name="PRIMA simultaneously measures star formation and black Hoel accretion rates, independent of any dust and gas obscuration, out to cosmic noon">
            <a:extLst>
              <a:ext uri="{FF2B5EF4-FFF2-40B4-BE49-F238E27FC236}">
                <a16:creationId xmlns:a16="http://schemas.microsoft.com/office/drawing/2014/main" id="{6E1CAAF0-CB89-B9E0-7EB5-7263C008DAC1}"/>
              </a:ext>
            </a:extLst>
          </p:cNvPr>
          <p:cNvSpPr txBox="1"/>
          <p:nvPr/>
        </p:nvSpPr>
        <p:spPr>
          <a:xfrm>
            <a:off x="522861" y="3435531"/>
            <a:ext cx="2231136" cy="6792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p>
            <a:pPr defTabSz="914377" rtl="0" hangingPunct="0">
              <a:defRPr sz="3700" b="1">
                <a:solidFill>
                  <a:srgbClr val="FFCECD"/>
                </a:solidFill>
              </a:defRPr>
            </a:pPr>
            <a:r>
              <a:rPr lang="en-US" sz="1388" b="1" dirty="0">
                <a:solidFill>
                  <a:srgbClr val="FFCECD"/>
                </a:solidFill>
                <a:latin typeface="Helvetica Neue"/>
                <a:ea typeface="Helvetica Neue"/>
                <a:cs typeface="Helvetica Neue"/>
                <a:sym typeface="Helvetica Neue"/>
              </a:rPr>
              <a:t>PRIMA will trace the rise of dust and metals over cosmic time</a:t>
            </a:r>
            <a:endParaRPr sz="1388" b="1" dirty="0">
              <a:solidFill>
                <a:srgbClr val="FFCECD"/>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4345017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1"/>
          <p:cNvSpPr/>
          <p:nvPr/>
        </p:nvSpPr>
        <p:spPr>
          <a:xfrm>
            <a:off x="3103715" y="3758862"/>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270" name="Google Shape;270;p11"/>
          <p:cNvSpPr txBox="1">
            <a:spLocks noGrp="1"/>
          </p:cNvSpPr>
          <p:nvPr>
            <p:ph type="title"/>
          </p:nvPr>
        </p:nvSpPr>
        <p:spPr>
          <a:xfrm>
            <a:off x="432758" y="691790"/>
            <a:ext cx="8417517" cy="349607"/>
          </a:xfrm>
          <a:prstGeom prst="rect">
            <a:avLst/>
          </a:prstGeom>
          <a:noFill/>
          <a:ln>
            <a:noFill/>
          </a:ln>
        </p:spPr>
        <p:txBody>
          <a:bodyPr spcFirstLastPara="1" vert="horz" wrap="square" lIns="68569" tIns="34275" rIns="68569" bIns="34275" rtlCol="0" anchor="ctr" anchorCtr="0">
            <a:noAutofit/>
          </a:bodyPr>
          <a:lstStyle/>
          <a:p>
            <a:pPr rtl="0">
              <a:buSzPts val="3600"/>
            </a:pPr>
            <a:r>
              <a:rPr lang="en-US" sz="2700" b="1" dirty="0"/>
              <a:t>75% of PRIMA’s time is dedicated to General Observer Science</a:t>
            </a:r>
            <a:endParaRPr b="1" dirty="0"/>
          </a:p>
        </p:txBody>
      </p:sp>
      <p:sp>
        <p:nvSpPr>
          <p:cNvPr id="271" name="Google Shape;271;p11"/>
          <p:cNvSpPr txBox="1"/>
          <p:nvPr/>
        </p:nvSpPr>
        <p:spPr>
          <a:xfrm>
            <a:off x="213773" y="1208661"/>
            <a:ext cx="8487034" cy="3495004"/>
          </a:xfrm>
          <a:prstGeom prst="rect">
            <a:avLst/>
          </a:prstGeom>
          <a:noFill/>
          <a:ln>
            <a:noFill/>
          </a:ln>
        </p:spPr>
        <p:txBody>
          <a:bodyPr spcFirstLastPara="1" wrap="square" lIns="68569" tIns="34275" rIns="68569" bIns="34275" anchor="ctr" anchorCtr="0">
            <a:normAutofit fontScale="97500"/>
          </a:bodyPr>
          <a:lstStyle/>
          <a:p>
            <a:pPr rtl="0">
              <a:lnSpc>
                <a:spcPct val="90000"/>
              </a:lnSpc>
              <a:buClr>
                <a:schemeClr val="dk1"/>
              </a:buClr>
              <a:buSzPct val="100000"/>
            </a:pPr>
            <a:r>
              <a:rPr lang="en-US"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PI surveys define mission requirements- the goal is to create a powerful and flexible set of observatory capabilities that enables a rich program of community science. </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lnSpc>
                <a:spcPct val="90000"/>
              </a:lnSpc>
              <a:buClr>
                <a:srgbClr val="873693"/>
              </a:buClr>
              <a:buSzPct val="100000"/>
            </a:pPr>
            <a:endParaRPr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lnSpc>
                <a:spcPct val="90000"/>
              </a:lnSpc>
              <a:buClr>
                <a:schemeClr val="dk1"/>
              </a:buClr>
              <a:buSzPct val="100000"/>
            </a:pPr>
            <a:r>
              <a:rPr lang="en-US" sz="1875"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The PRIMA team wants this to be YOUR observatory. </a:t>
            </a:r>
            <a:r>
              <a:rPr lang="en-US"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You can help the PRIMA team by starting early to define the science you would perform with PRIMA. This helps ensure that your scientific needs can be met with this observatory and demonstrates the community’s need for this facility!</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lnSpc>
                <a:spcPct val="90000"/>
              </a:lnSpc>
              <a:buClr>
                <a:schemeClr val="dk1"/>
              </a:buClr>
              <a:buSzPct val="100000"/>
            </a:pPr>
            <a:r>
              <a:rPr lang="en-US"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lnSpc>
                <a:spcPct val="90000"/>
              </a:lnSpc>
              <a:buClr>
                <a:schemeClr val="dk1"/>
              </a:buClr>
              <a:buSzPct val="100000"/>
            </a:pPr>
            <a:r>
              <a:rPr lang="en-US" sz="1875" i="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All PI data will be public after initial validation</a:t>
            </a:r>
            <a:r>
              <a:rPr lang="en-US"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In addition to GO cases, we welcome examples of GI use cases that demonstrate the rich potential of the PI surveys. </a:t>
            </a:r>
            <a:endParaRPr sz="1013" dirty="0">
              <a:latin typeface="Helvetica Neue" panose="02000503000000020004" pitchFamily="2" charset="0"/>
              <a:ea typeface="Helvetica Neue" panose="02000503000000020004" pitchFamily="2" charset="0"/>
              <a:cs typeface="Helvetica Neue" panose="02000503000000020004" pitchFamily="2"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6">
          <a:extLst>
            <a:ext uri="{FF2B5EF4-FFF2-40B4-BE49-F238E27FC236}">
              <a16:creationId xmlns:a16="http://schemas.microsoft.com/office/drawing/2014/main" id="{97F40F7F-2C29-2F4A-FDED-ED368FEAAD5B}"/>
            </a:ext>
          </a:extLst>
        </p:cNvPr>
        <p:cNvGrpSpPr/>
        <p:nvPr/>
      </p:nvGrpSpPr>
      <p:grpSpPr>
        <a:xfrm>
          <a:off x="0" y="0"/>
          <a:ext cx="0" cy="0"/>
          <a:chOff x="0" y="0"/>
          <a:chExt cx="0" cy="0"/>
        </a:xfrm>
      </p:grpSpPr>
      <p:sp>
        <p:nvSpPr>
          <p:cNvPr id="277" name="Google Shape;277;p12">
            <a:extLst>
              <a:ext uri="{FF2B5EF4-FFF2-40B4-BE49-F238E27FC236}">
                <a16:creationId xmlns:a16="http://schemas.microsoft.com/office/drawing/2014/main" id="{08D4BB1F-470B-4E06-3D03-A59062C0B490}"/>
              </a:ext>
            </a:extLst>
          </p:cNvPr>
          <p:cNvSpPr/>
          <p:nvPr/>
        </p:nvSpPr>
        <p:spPr>
          <a:xfrm>
            <a:off x="3103715" y="3758862"/>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278" name="Google Shape;278;p12">
            <a:extLst>
              <a:ext uri="{FF2B5EF4-FFF2-40B4-BE49-F238E27FC236}">
                <a16:creationId xmlns:a16="http://schemas.microsoft.com/office/drawing/2014/main" id="{81DBB12F-6E8F-71C9-4FE8-3C1FF50F5785}"/>
              </a:ext>
            </a:extLst>
          </p:cNvPr>
          <p:cNvSpPr txBox="1">
            <a:spLocks noGrp="1"/>
          </p:cNvSpPr>
          <p:nvPr>
            <p:ph type="title"/>
          </p:nvPr>
        </p:nvSpPr>
        <p:spPr>
          <a:xfrm>
            <a:off x="432759" y="488193"/>
            <a:ext cx="2922101" cy="349607"/>
          </a:xfrm>
          <a:prstGeom prst="rect">
            <a:avLst/>
          </a:prstGeom>
          <a:noFill/>
          <a:ln>
            <a:noFill/>
          </a:ln>
        </p:spPr>
        <p:txBody>
          <a:bodyPr spcFirstLastPara="1" vert="horz" wrap="square" lIns="68569" tIns="34275" rIns="68569" bIns="34275" rtlCol="0" anchor="ctr" anchorCtr="0">
            <a:noAutofit/>
          </a:bodyPr>
          <a:lstStyle/>
          <a:p>
            <a:pPr rtl="0">
              <a:buSzPts val="3600"/>
            </a:pPr>
            <a:r>
              <a:rPr lang="en-US" sz="2700" b="1" dirty="0"/>
              <a:t>Working Groups </a:t>
            </a:r>
            <a:endParaRPr b="1" dirty="0"/>
          </a:p>
        </p:txBody>
      </p:sp>
      <p:sp>
        <p:nvSpPr>
          <p:cNvPr id="279" name="Google Shape;279;p12">
            <a:extLst>
              <a:ext uri="{FF2B5EF4-FFF2-40B4-BE49-F238E27FC236}">
                <a16:creationId xmlns:a16="http://schemas.microsoft.com/office/drawing/2014/main" id="{1417ACCF-F4C5-7469-3E69-50FE23C47916}"/>
              </a:ext>
            </a:extLst>
          </p:cNvPr>
          <p:cNvSpPr txBox="1"/>
          <p:nvPr/>
        </p:nvSpPr>
        <p:spPr>
          <a:xfrm>
            <a:off x="172996" y="961996"/>
            <a:ext cx="4161786" cy="2926861"/>
          </a:xfrm>
          <a:prstGeom prst="rect">
            <a:avLst/>
          </a:prstGeom>
          <a:noFill/>
          <a:ln>
            <a:noFill/>
          </a:ln>
        </p:spPr>
        <p:txBody>
          <a:bodyPr spcFirstLastPara="1" wrap="square" lIns="68569" tIns="34275" rIns="68569" bIns="34275" anchor="t" anchorCtr="0">
            <a:spAutoFit/>
          </a:bodyPr>
          <a:lstStyle/>
          <a:p>
            <a:pPr algn="l">
              <a:buNone/>
            </a:pPr>
            <a:r>
              <a:rPr lang="en-US" sz="1013" dirty="0">
                <a:latin typeface="Helvetica Neue" panose="02000503000000020004" pitchFamily="2" charset="0"/>
                <a:ea typeface="Helvetica Neue" panose="02000503000000020004" pitchFamily="2" charset="0"/>
                <a:cs typeface="Helvetica Neue" panose="02000503000000020004" pitchFamily="2" charset="0"/>
              </a:rPr>
              <a:t>Galaxy evolution from cosmic dawn to cosmic noon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#galaxy-evolution</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@JD Smith</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@Alexandra Pope</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6">
                  <a:extLst>
                    <a:ext uri="{A12FA001-AC4F-418D-AE19-62706E023703}">
                      <ahyp:hlinkClr xmlns:ahyp="http://schemas.microsoft.com/office/drawing/2018/hyperlinkcolor" val="tx"/>
                    </a:ext>
                  </a:extLst>
                </a:hlinkClick>
              </a:rPr>
              <a:t>@Irene Shivaei</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7">
                  <a:extLst>
                    <a:ext uri="{A12FA001-AC4F-418D-AE19-62706E023703}">
                      <ahyp:hlinkClr xmlns:ahyp="http://schemas.microsoft.com/office/drawing/2018/hyperlinkcolor" val="tx"/>
                    </a:ext>
                  </a:extLst>
                </a:hlinkClick>
              </a:rPr>
              <a:t>@Jed McKinney</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AGN across cosmic time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8">
                  <a:extLst>
                    <a:ext uri="{A12FA001-AC4F-418D-AE19-62706E023703}">
                      <ahyp:hlinkClr xmlns:ahyp="http://schemas.microsoft.com/office/drawing/2018/hyperlinkcolor" val="tx"/>
                    </a:ext>
                  </a:extLst>
                </a:hlinkClick>
              </a:rPr>
              <a:t>#agn-across-cosmic-time</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9">
                  <a:extLst>
                    <a:ext uri="{A12FA001-AC4F-418D-AE19-62706E023703}">
                      <ahyp:hlinkClr xmlns:ahyp="http://schemas.microsoft.com/office/drawing/2018/hyperlinkcolor" val="tx"/>
                    </a:ext>
                  </a:extLst>
                </a:hlinkClick>
              </a:rPr>
              <a:t>@Carlotta Gruppioni</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0">
                  <a:extLst>
                    <a:ext uri="{A12FA001-AC4F-418D-AE19-62706E023703}">
                      <ahyp:hlinkClr xmlns:ahyp="http://schemas.microsoft.com/office/drawing/2018/hyperlinkcolor" val="tx"/>
                    </a:ext>
                  </a:extLst>
                </a:hlinkClick>
              </a:rPr>
              <a:t>@Sylvain Veilleux</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Cosmic ecosystems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1">
                  <a:extLst>
                    <a:ext uri="{A12FA001-AC4F-418D-AE19-62706E023703}">
                      <ahyp:hlinkClr xmlns:ahyp="http://schemas.microsoft.com/office/drawing/2018/hyperlinkcolor" val="tx"/>
                    </a:ext>
                  </a:extLst>
                </a:hlinkClick>
              </a:rPr>
              <a:t>#cosmic-ecosystems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2">
                  <a:extLst>
                    <a:ext uri="{A12FA001-AC4F-418D-AE19-62706E023703}">
                      <ahyp:hlinkClr xmlns:ahyp="http://schemas.microsoft.com/office/drawing/2018/hyperlinkcolor" val="tx"/>
                    </a:ext>
                  </a:extLst>
                </a:hlinkClick>
              </a:rPr>
              <a:t>@Alberto Bolatto</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3">
                  <a:extLst>
                    <a:ext uri="{A12FA001-AC4F-418D-AE19-62706E023703}">
                      <ahyp:hlinkClr xmlns:ahyp="http://schemas.microsoft.com/office/drawing/2018/hyperlinkcolor" val="tx"/>
                    </a:ext>
                  </a:extLst>
                </a:hlinkClick>
              </a:rPr>
              <a:t>@Becca Levy</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Milky Way Interstellar Medium and Star Formation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4">
                  <a:extLst>
                    <a:ext uri="{A12FA001-AC4F-418D-AE19-62706E023703}">
                      <ahyp:hlinkClr xmlns:ahyp="http://schemas.microsoft.com/office/drawing/2018/hyperlinkcolor" val="tx"/>
                    </a:ext>
                  </a:extLst>
                </a:hlinkClick>
              </a:rPr>
              <a:t>#ism-star-formation</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5">
                  <a:extLst>
                    <a:ext uri="{A12FA001-AC4F-418D-AE19-62706E023703}">
                      <ahyp:hlinkClr xmlns:ahyp="http://schemas.microsoft.com/office/drawing/2018/hyperlinkcolor" val="tx"/>
                    </a:ext>
                  </a:extLst>
                </a:hlinkClick>
              </a:rPr>
              <a:t>@Cara Battersby</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6">
                  <a:extLst>
                    <a:ext uri="{A12FA001-AC4F-418D-AE19-62706E023703}">
                      <ahyp:hlinkClr xmlns:ahyp="http://schemas.microsoft.com/office/drawing/2018/hyperlinkcolor" val="tx"/>
                    </a:ext>
                  </a:extLst>
                </a:hlinkClick>
              </a:rPr>
              <a:t>@Yao-Lun Yang</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7">
                  <a:extLst>
                    <a:ext uri="{A12FA001-AC4F-418D-AE19-62706E023703}">
                      <ahyp:hlinkClr xmlns:ahyp="http://schemas.microsoft.com/office/drawing/2018/hyperlinkcolor" val="tx"/>
                    </a:ext>
                  </a:extLst>
                </a:hlinkClick>
              </a:rPr>
              <a:t>@Dylan Pare</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8">
                  <a:extLst>
                    <a:ext uri="{A12FA001-AC4F-418D-AE19-62706E023703}">
                      <ahyp:hlinkClr xmlns:ahyp="http://schemas.microsoft.com/office/drawing/2018/hyperlinkcolor" val="tx"/>
                    </a:ext>
                  </a:extLst>
                </a:hlinkClick>
              </a:rPr>
              <a:t>@Frédérique MOTTE</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rtl="0"/>
            <a:endParaRPr dirty="0">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280" name="Google Shape;280;p12">
            <a:extLst>
              <a:ext uri="{FF2B5EF4-FFF2-40B4-BE49-F238E27FC236}">
                <a16:creationId xmlns:a16="http://schemas.microsoft.com/office/drawing/2014/main" id="{99BE6DFF-3D65-AF75-BCF5-22D8E6E9D7E6}"/>
              </a:ext>
            </a:extLst>
          </p:cNvPr>
          <p:cNvSpPr txBox="1"/>
          <p:nvPr/>
        </p:nvSpPr>
        <p:spPr>
          <a:xfrm>
            <a:off x="3446615" y="480040"/>
            <a:ext cx="5786128" cy="357760"/>
          </a:xfrm>
          <a:prstGeom prst="rect">
            <a:avLst/>
          </a:prstGeom>
          <a:noFill/>
          <a:ln>
            <a:noFill/>
          </a:ln>
        </p:spPr>
        <p:txBody>
          <a:bodyPr spcFirstLastPara="1" wrap="square" lIns="68569" tIns="34275" rIns="68569" bIns="34275" anchor="t" anchorCtr="0">
            <a:spAutoFit/>
          </a:bodyPr>
          <a:lstStyle/>
          <a:p>
            <a:pPr rtl="0"/>
            <a:r>
              <a:rPr lang="en-US" sz="1875"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Play"/>
              </a:rPr>
              <a:t>Launched March 2025. Contact leads to join</a:t>
            </a:r>
            <a:endParaRPr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EC229133-D028-0803-E92F-4A3115D698FA}"/>
              </a:ext>
            </a:extLst>
          </p:cNvPr>
          <p:cNvSpPr txBox="1"/>
          <p:nvPr/>
        </p:nvSpPr>
        <p:spPr>
          <a:xfrm>
            <a:off x="4161787" y="911940"/>
            <a:ext cx="4809218" cy="3053978"/>
          </a:xfrm>
          <a:prstGeom prst="rect">
            <a:avLst/>
          </a:prstGeom>
          <a:noFill/>
        </p:spPr>
        <p:txBody>
          <a:bodyPr wrap="square">
            <a:spAutoFit/>
          </a:bodyPr>
          <a:lstStyle/>
          <a:p>
            <a:pPr algn="l">
              <a:buNone/>
            </a:pPr>
            <a:r>
              <a:rPr lang="en-US" sz="1013" dirty="0">
                <a:latin typeface="Helvetica Neue" panose="02000503000000020004" pitchFamily="2" charset="0"/>
                <a:ea typeface="Helvetica Neue" panose="02000503000000020004" pitchFamily="2" charset="0"/>
                <a:cs typeface="Helvetica Neue" panose="02000503000000020004" pitchFamily="2" charset="0"/>
              </a:rPr>
              <a:t>Mapping Magnetic Fields in the Local Universe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19">
                  <a:extLst>
                    <a:ext uri="{A12FA001-AC4F-418D-AE19-62706E023703}">
                      <ahyp:hlinkClr xmlns:ahyp="http://schemas.microsoft.com/office/drawing/2018/hyperlinkcolor" val="tx"/>
                    </a:ext>
                  </a:extLst>
                </a:hlinkClick>
              </a:rPr>
              <a:t>#magnetic-fields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0">
                  <a:extLst>
                    <a:ext uri="{A12FA001-AC4F-418D-AE19-62706E023703}">
                      <ahyp:hlinkClr xmlns:ahyp="http://schemas.microsoft.com/office/drawing/2018/hyperlinkcolor" val="tx"/>
                    </a:ext>
                  </a:extLst>
                </a:hlinkClick>
              </a:rPr>
              <a:t>@Brandon Hensley</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1">
                  <a:extLst>
                    <a:ext uri="{A12FA001-AC4F-418D-AE19-62706E023703}">
                      <ahyp:hlinkClr xmlns:ahyp="http://schemas.microsoft.com/office/drawing/2018/hyperlinkcolor" val="tx"/>
                    </a:ext>
                  </a:extLst>
                </a:hlinkClick>
              </a:rPr>
              <a:t>@Kate Pattle</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2">
                  <a:extLst>
                    <a:ext uri="{A12FA001-AC4F-418D-AE19-62706E023703}">
                      <ahyp:hlinkClr xmlns:ahyp="http://schemas.microsoft.com/office/drawing/2018/hyperlinkcolor" val="tx"/>
                    </a:ext>
                  </a:extLst>
                </a:hlinkClick>
              </a:rPr>
              <a:t>@Enrique</a:t>
            </a:r>
            <a:r>
              <a:rPr lang="en-US" sz="1013" dirty="0">
                <a:latin typeface="Helvetica Neue" panose="02000503000000020004" pitchFamily="2" charset="0"/>
                <a:ea typeface="Helvetica Neue" panose="02000503000000020004" pitchFamily="2" charset="0"/>
                <a:cs typeface="Helvetica Neue" panose="02000503000000020004" pitchFamily="2" charset="0"/>
              </a:rPr>
              <a:t> Lopez-Rodriguez</a:t>
            </a: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Stars and Stellar Evolution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3">
                  <a:extLst>
                    <a:ext uri="{A12FA001-AC4F-418D-AE19-62706E023703}">
                      <ahyp:hlinkClr xmlns:ahyp="http://schemas.microsoft.com/office/drawing/2018/hyperlinkcolor" val="tx"/>
                    </a:ext>
                  </a:extLst>
                </a:hlinkClick>
              </a:rPr>
              <a:t>#stars-stellar-evolution</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4">
                  <a:extLst>
                    <a:ext uri="{A12FA001-AC4F-418D-AE19-62706E023703}">
                      <ahyp:hlinkClr xmlns:ahyp="http://schemas.microsoft.com/office/drawing/2018/hyperlinkcolor" val="tx"/>
                    </a:ext>
                  </a:extLst>
                </a:hlinkClick>
              </a:rPr>
              <a:t>@Margaret Meixner</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5">
                  <a:extLst>
                    <a:ext uri="{A12FA001-AC4F-418D-AE19-62706E023703}">
                      <ahyp:hlinkClr xmlns:ahyp="http://schemas.microsoft.com/office/drawing/2018/hyperlinkcolor" val="tx"/>
                    </a:ext>
                  </a:extLst>
                </a:hlinkClick>
              </a:rPr>
              <a:t>@Sundar Srinivasan</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6">
                  <a:extLst>
                    <a:ext uri="{A12FA001-AC4F-418D-AE19-62706E023703}">
                      <ahyp:hlinkClr xmlns:ahyp="http://schemas.microsoft.com/office/drawing/2018/hyperlinkcolor" val="tx"/>
                    </a:ext>
                  </a:extLst>
                </a:hlinkClick>
              </a:rPr>
              <a:t>@Olivia Jones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Solar System/Planetary Science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7">
                  <a:extLst>
                    <a:ext uri="{A12FA001-AC4F-418D-AE19-62706E023703}">
                      <ahyp:hlinkClr xmlns:ahyp="http://schemas.microsoft.com/office/drawing/2018/hyperlinkcolor" val="tx"/>
                    </a:ext>
                  </a:extLst>
                </a:hlinkClick>
              </a:rPr>
              <a:t>#solar-system</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8">
                  <a:extLst>
                    <a:ext uri="{A12FA001-AC4F-418D-AE19-62706E023703}">
                      <ahyp:hlinkClr xmlns:ahyp="http://schemas.microsoft.com/office/drawing/2018/hyperlinkcolor" val="tx"/>
                    </a:ext>
                  </a:extLst>
                </a:hlinkClick>
              </a:rPr>
              <a:t>@Arielle Moullet</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29">
                  <a:extLst>
                    <a:ext uri="{A12FA001-AC4F-418D-AE19-62706E023703}">
                      <ahyp:hlinkClr xmlns:ahyp="http://schemas.microsoft.com/office/drawing/2018/hyperlinkcolor" val="tx"/>
                    </a:ext>
                  </a:extLst>
                </a:hlinkClick>
              </a:rPr>
              <a:t>@Dariusz Lis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Planet Formation and Exoplanets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0">
                  <a:extLst>
                    <a:ext uri="{A12FA001-AC4F-418D-AE19-62706E023703}">
                      <ahyp:hlinkClr xmlns:ahyp="http://schemas.microsoft.com/office/drawing/2018/hyperlinkcolor" val="tx"/>
                    </a:ext>
                  </a:extLst>
                </a:hlinkClick>
              </a:rPr>
              <a:t>#planet-formation-exoplanets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1">
                  <a:extLst>
                    <a:ext uri="{A12FA001-AC4F-418D-AE19-62706E023703}">
                      <ahyp:hlinkClr xmlns:ahyp="http://schemas.microsoft.com/office/drawing/2018/hyperlinkcolor" val="tx"/>
                    </a:ext>
                  </a:extLst>
                </a:hlinkClick>
              </a:rPr>
              <a:t>@Edwin Bergin</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2">
                  <a:extLst>
                    <a:ext uri="{A12FA001-AC4F-418D-AE19-62706E023703}">
                      <ahyp:hlinkClr xmlns:ahyp="http://schemas.microsoft.com/office/drawing/2018/hyperlinkcolor" val="tx"/>
                    </a:ext>
                  </a:extLst>
                </a:hlinkClick>
              </a:rPr>
              <a:t>@Andrea Banzatti</a:t>
            </a:r>
            <a:r>
              <a:rPr lang="en-US" sz="1013" dirty="0">
                <a:latin typeface="Helvetica Neue" panose="02000503000000020004" pitchFamily="2" charset="0"/>
                <a:ea typeface="Helvetica Neue" panose="02000503000000020004" pitchFamily="2" charset="0"/>
                <a:cs typeface="Helvetica Neue" panose="02000503000000020004" pitchFamily="2" charset="0"/>
              </a:rPr>
              <a: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3">
                  <a:extLst>
                    <a:ext uri="{A12FA001-AC4F-418D-AE19-62706E023703}">
                      <ahyp:hlinkClr xmlns:ahyp="http://schemas.microsoft.com/office/drawing/2018/hyperlinkcolor" val="tx"/>
                    </a:ext>
                  </a:extLst>
                </a:hlinkClick>
              </a:rPr>
              <a:t>@Coco Zhang</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None/>
            </a:pPr>
            <a:br>
              <a:rPr lang="en-US" sz="1013" dirty="0">
                <a:latin typeface="Helvetica Neue" panose="02000503000000020004" pitchFamily="2" charset="0"/>
                <a:ea typeface="Helvetica Neue" panose="02000503000000020004" pitchFamily="2" charset="0"/>
                <a:cs typeface="Helvetica Neue" panose="02000503000000020004" pitchFamily="2" charset="0"/>
              </a:rPr>
            </a:br>
            <a:r>
              <a:rPr lang="en-US" sz="1013" dirty="0">
                <a:latin typeface="Helvetica Neue" panose="02000503000000020004" pitchFamily="2" charset="0"/>
                <a:ea typeface="Helvetica Neue" panose="02000503000000020004" pitchFamily="2" charset="0"/>
                <a:cs typeface="Helvetica Neue" panose="02000503000000020004" pitchFamily="2" charset="0"/>
              </a:rPr>
              <a:t>Time Domain/Transients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4">
                  <a:extLst>
                    <a:ext uri="{A12FA001-AC4F-418D-AE19-62706E023703}">
                      <ahyp:hlinkClr xmlns:ahyp="http://schemas.microsoft.com/office/drawing/2018/hyperlinkcolor" val="tx"/>
                    </a:ext>
                  </a:extLst>
                </a:hlinkClick>
              </a:rPr>
              <a:t>#time-domain</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co-I contact: </a:t>
            </a:r>
            <a:r>
              <a:rPr lang="en-US" sz="1013" dirty="0">
                <a:latin typeface="Helvetica Neue" panose="02000503000000020004" pitchFamily="2" charset="0"/>
                <a:ea typeface="Helvetica Neue" panose="02000503000000020004" pitchFamily="2" charset="0"/>
                <a:cs typeface="Helvetica Neue" panose="02000503000000020004" pitchFamily="2" charset="0"/>
                <a:hlinkClick r:id="rId35">
                  <a:extLst>
                    <a:ext uri="{A12FA001-AC4F-418D-AE19-62706E023703}">
                      <ahyp:hlinkClr xmlns:ahyp="http://schemas.microsoft.com/office/drawing/2018/hyperlinkcolor" val="tx"/>
                    </a:ext>
                  </a:extLst>
                </a:hlinkClick>
              </a:rPr>
              <a:t>@Elisabeth Mills</a:t>
            </a: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a:p>
            <a:pPr algn="l">
              <a:buFont typeface="Arial" panose="020B0604020202020204" pitchFamily="34" charset="0"/>
              <a:buChar char="•"/>
            </a:pPr>
            <a:r>
              <a:rPr lang="en-US" sz="1013" dirty="0">
                <a:latin typeface="Helvetica Neue" panose="02000503000000020004" pitchFamily="2" charset="0"/>
                <a:ea typeface="Helvetica Neue" panose="02000503000000020004" pitchFamily="2" charset="0"/>
                <a:cs typeface="Helvetica Neue" panose="02000503000000020004" pitchFamily="2" charset="0"/>
              </a:rPr>
              <a:t>WG leads: Mansi </a:t>
            </a:r>
            <a:r>
              <a:rPr lang="en-US" sz="1013" dirty="0" err="1">
                <a:latin typeface="Helvetica Neue" panose="02000503000000020004" pitchFamily="2" charset="0"/>
                <a:ea typeface="Helvetica Neue" panose="02000503000000020004" pitchFamily="2" charset="0"/>
                <a:cs typeface="Helvetica Neue" panose="02000503000000020004" pitchFamily="2" charset="0"/>
              </a:rPr>
              <a:t>Kasliwal</a:t>
            </a:r>
            <a:r>
              <a:rPr lang="en-US" sz="1013" dirty="0">
                <a:latin typeface="Helvetica Neue" panose="02000503000000020004" pitchFamily="2" charset="0"/>
                <a:ea typeface="Helvetica Neue" panose="02000503000000020004" pitchFamily="2" charset="0"/>
                <a:cs typeface="Helvetica Neue" panose="02000503000000020004" pitchFamily="2" charset="0"/>
              </a:rPr>
              <a:t>, Dan Stearn</a:t>
            </a:r>
          </a:p>
        </p:txBody>
      </p:sp>
      <p:sp>
        <p:nvSpPr>
          <p:cNvPr id="4" name="TextBox 3">
            <a:extLst>
              <a:ext uri="{FF2B5EF4-FFF2-40B4-BE49-F238E27FC236}">
                <a16:creationId xmlns:a16="http://schemas.microsoft.com/office/drawing/2014/main" id="{F8C7D153-7926-0FDD-00E6-E38DE2C6D34A}"/>
              </a:ext>
            </a:extLst>
          </p:cNvPr>
          <p:cNvSpPr txBox="1"/>
          <p:nvPr/>
        </p:nvSpPr>
        <p:spPr>
          <a:xfrm>
            <a:off x="315912" y="4339777"/>
            <a:ext cx="8512175" cy="730969"/>
          </a:xfrm>
          <a:prstGeom prst="rect">
            <a:avLst/>
          </a:prstGeom>
          <a:noFill/>
        </p:spPr>
        <p:txBody>
          <a:bodyPr wrap="square">
            <a:spAutoFit/>
          </a:bodyPr>
          <a:lstStyle/>
          <a:p>
            <a:r>
              <a:rPr lang="en-US" sz="1400" b="1" dirty="0"/>
              <a:t>PRIMA GO science Book Volume 1: </a:t>
            </a:r>
            <a:r>
              <a:rPr lang="en-US" sz="1400" dirty="0">
                <a:latin typeface="Helvetica Neue" panose="02000503000000020004" pitchFamily="2" charset="0"/>
                <a:ea typeface="Helvetica Neue" panose="02000503000000020004" pitchFamily="2" charset="0"/>
                <a:cs typeface="Helvetica Neue" panose="02000503000000020004" pitchFamily="2" charset="0"/>
              </a:rPr>
              <a:t>Volume1 published on </a:t>
            </a:r>
            <a:r>
              <a:rPr lang="en-US" sz="1400" dirty="0" err="1">
                <a:latin typeface="Helvetica Neue" panose="02000503000000020004" pitchFamily="2" charset="0"/>
                <a:ea typeface="Helvetica Neue" panose="02000503000000020004" pitchFamily="2" charset="0"/>
                <a:cs typeface="Helvetica Neue" panose="02000503000000020004" pitchFamily="2" charset="0"/>
              </a:rPr>
              <a:t>ArXiv</a:t>
            </a:r>
            <a:r>
              <a:rPr lang="en-US" sz="1400" dirty="0">
                <a:latin typeface="Helvetica Neue" panose="02000503000000020004" pitchFamily="2" charset="0"/>
                <a:ea typeface="Helvetica Neue" panose="02000503000000020004" pitchFamily="2" charset="0"/>
                <a:cs typeface="Helvetica Neue" panose="02000503000000020004" pitchFamily="2" charset="0"/>
              </a:rPr>
              <a:t> in November 2023 (</a:t>
            </a:r>
            <a:r>
              <a:rPr lang="en-US" sz="1400" dirty="0">
                <a:latin typeface="Helvetica Neue" panose="02000503000000020004" pitchFamily="2" charset="0"/>
                <a:ea typeface="Helvetica Neue" panose="02000503000000020004" pitchFamily="2" charset="0"/>
                <a:cs typeface="Helvetica Neue" panose="02000503000000020004" pitchFamily="2" charset="0"/>
                <a:hlinkClick r:id="rId36"/>
              </a:rPr>
              <a:t>arXiv:2310.20572</a:t>
            </a:r>
            <a:endParaRPr lang="en-US" sz="1400" dirty="0">
              <a:latin typeface="Helvetica Neue" panose="02000503000000020004" pitchFamily="2" charset="0"/>
              <a:ea typeface="Helvetica Neue" panose="02000503000000020004" pitchFamily="2" charset="0"/>
              <a:cs typeface="Helvetica Neue" panose="02000503000000020004" pitchFamily="2" charset="0"/>
            </a:endParaRPr>
          </a:p>
          <a:p>
            <a:r>
              <a:rPr lang="en-US" sz="1400" b="1" dirty="0"/>
              <a:t>PRIMA GO science book Volume 2:  </a:t>
            </a:r>
            <a:r>
              <a:rPr lang="en-US" sz="1400" dirty="0"/>
              <a:t>now in preparation</a:t>
            </a:r>
          </a:p>
          <a:p>
            <a:endParaRPr lang="en-US" dirty="0"/>
          </a:p>
        </p:txBody>
      </p:sp>
    </p:spTree>
    <p:extLst>
      <p:ext uri="{BB962C8B-B14F-4D97-AF65-F5344CB8AC3E}">
        <p14:creationId xmlns:p14="http://schemas.microsoft.com/office/powerpoint/2010/main" val="2333968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BA3B5993-D48B-5B82-D947-E918EC045D93}"/>
            </a:ext>
          </a:extLst>
        </p:cNvPr>
        <p:cNvGrpSpPr/>
        <p:nvPr/>
      </p:nvGrpSpPr>
      <p:grpSpPr>
        <a:xfrm>
          <a:off x="0" y="0"/>
          <a:ext cx="0" cy="0"/>
          <a:chOff x="0" y="0"/>
          <a:chExt cx="0" cy="0"/>
        </a:xfrm>
      </p:grpSpPr>
      <p:sp>
        <p:nvSpPr>
          <p:cNvPr id="113" name="Google Shape;113;p2">
            <a:extLst>
              <a:ext uri="{FF2B5EF4-FFF2-40B4-BE49-F238E27FC236}">
                <a16:creationId xmlns:a16="http://schemas.microsoft.com/office/drawing/2014/main" id="{05770F4F-06CA-5E2E-C0AE-2ECC00CBF829}"/>
              </a:ext>
            </a:extLst>
          </p:cNvPr>
          <p:cNvSpPr/>
          <p:nvPr/>
        </p:nvSpPr>
        <p:spPr>
          <a:xfrm>
            <a:off x="3303075" y="3562185"/>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4" name="Title 3">
            <a:extLst>
              <a:ext uri="{FF2B5EF4-FFF2-40B4-BE49-F238E27FC236}">
                <a16:creationId xmlns:a16="http://schemas.microsoft.com/office/drawing/2014/main" id="{125AF613-3C3A-9874-F017-68809464FA6C}"/>
              </a:ext>
            </a:extLst>
          </p:cNvPr>
          <p:cNvSpPr>
            <a:spLocks noGrp="1"/>
          </p:cNvSpPr>
          <p:nvPr>
            <p:ph type="title"/>
          </p:nvPr>
        </p:nvSpPr>
        <p:spPr>
          <a:xfrm>
            <a:off x="111211" y="336679"/>
            <a:ext cx="8887597" cy="704336"/>
          </a:xfrm>
        </p:spPr>
        <p:txBody>
          <a:bodyPr>
            <a:noAutofit/>
          </a:bodyPr>
          <a:lstStyle/>
          <a:p>
            <a:r>
              <a:rPr lang="en-US" sz="2250" b="1" dirty="0"/>
              <a:t>PRIMA is being developed by an international team of astrophysics and technology experts</a:t>
            </a:r>
          </a:p>
        </p:txBody>
      </p:sp>
      <p:pic>
        <p:nvPicPr>
          <p:cNvPr id="3" name="Picture 2" descr="A group of men with names&#10;&#10;AI-generated content may be incorrect.">
            <a:extLst>
              <a:ext uri="{FF2B5EF4-FFF2-40B4-BE49-F238E27FC236}">
                <a16:creationId xmlns:a16="http://schemas.microsoft.com/office/drawing/2014/main" id="{7E1664A6-BA52-339F-6538-0BA4CE608F6B}"/>
              </a:ext>
            </a:extLst>
          </p:cNvPr>
          <p:cNvPicPr>
            <a:picLocks noChangeAspect="1"/>
          </p:cNvPicPr>
          <p:nvPr/>
        </p:nvPicPr>
        <p:blipFill>
          <a:blip r:embed="rId3"/>
          <a:stretch>
            <a:fillRect/>
          </a:stretch>
        </p:blipFill>
        <p:spPr>
          <a:xfrm>
            <a:off x="5009573" y="1045324"/>
            <a:ext cx="4070389" cy="2600271"/>
          </a:xfrm>
          <a:prstGeom prst="rect">
            <a:avLst/>
          </a:prstGeom>
        </p:spPr>
      </p:pic>
      <p:pic>
        <p:nvPicPr>
          <p:cNvPr id="9" name="Picture 8" descr="A group of people with names&#10;&#10;AI-generated content may be incorrect.">
            <a:extLst>
              <a:ext uri="{FF2B5EF4-FFF2-40B4-BE49-F238E27FC236}">
                <a16:creationId xmlns:a16="http://schemas.microsoft.com/office/drawing/2014/main" id="{9CAC1DC6-3BA7-CBF5-3DFB-31C4A10B978C}"/>
              </a:ext>
            </a:extLst>
          </p:cNvPr>
          <p:cNvPicPr>
            <a:picLocks noChangeAspect="1"/>
          </p:cNvPicPr>
          <p:nvPr/>
        </p:nvPicPr>
        <p:blipFill>
          <a:blip r:embed="rId4"/>
          <a:stretch>
            <a:fillRect/>
          </a:stretch>
        </p:blipFill>
        <p:spPr>
          <a:xfrm>
            <a:off x="64039" y="1050284"/>
            <a:ext cx="4864380" cy="3704359"/>
          </a:xfrm>
          <a:prstGeom prst="rect">
            <a:avLst/>
          </a:prstGeom>
        </p:spPr>
      </p:pic>
      <p:sp>
        <p:nvSpPr>
          <p:cNvPr id="11" name="Google Shape;116;p2">
            <a:extLst>
              <a:ext uri="{FF2B5EF4-FFF2-40B4-BE49-F238E27FC236}">
                <a16:creationId xmlns:a16="http://schemas.microsoft.com/office/drawing/2014/main" id="{564BB491-A95A-9688-8B9C-E1DC5E991CDD}"/>
              </a:ext>
            </a:extLst>
          </p:cNvPr>
          <p:cNvSpPr txBox="1"/>
          <p:nvPr/>
        </p:nvSpPr>
        <p:spPr>
          <a:xfrm>
            <a:off x="5134110" y="3827786"/>
            <a:ext cx="3543286" cy="1472104"/>
          </a:xfrm>
          <a:prstGeom prst="rect">
            <a:avLst/>
          </a:prstGeom>
          <a:noFill/>
          <a:ln>
            <a:noFill/>
          </a:ln>
        </p:spPr>
        <p:txBody>
          <a:bodyPr spcFirstLastPara="1" wrap="square" lIns="68569" tIns="34275" rIns="68569" bIns="34275" anchor="t" anchorCtr="0">
            <a:spAutoFit/>
          </a:bodyPr>
          <a:lstStyle/>
          <a:p>
            <a:pPr rtl="0">
              <a:buClr>
                <a:schemeClr val="dk1"/>
              </a:buClr>
              <a:buSzPts val="1800"/>
            </a:pPr>
            <a:r>
              <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Co-Is shown, plus a strong corps of engineers and scientists at JPL, GSFC, &amp; BAE Systems</a:t>
            </a:r>
            <a:br>
              <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br>
            <a:br>
              <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br>
            <a:r>
              <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Partner Institutions: JPL, GSFC, BAE Systems, ASI / INAF, Cardiff, IPAC, LAM, MPIA, SRON</a:t>
            </a:r>
          </a:p>
          <a:p>
            <a:pPr rtl="0">
              <a:buClr>
                <a:schemeClr val="dk1"/>
              </a:buClr>
              <a:buSzPts val="1800"/>
            </a:pPr>
            <a:endPar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endParaRPr>
          </a:p>
          <a:p>
            <a:pPr rtl="0">
              <a:buClr>
                <a:schemeClr val="dk1"/>
              </a:buClr>
              <a:buSzPts val="1800"/>
            </a:pPr>
            <a:r>
              <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We also have amazing science affiliates leading key projects and working groups - see our website for names! </a:t>
            </a:r>
          </a:p>
          <a:p>
            <a:pPr rtl="0">
              <a:buClr>
                <a:schemeClr val="dk1"/>
              </a:buClr>
              <a:buSzPts val="1800"/>
            </a:pPr>
            <a:endParaRPr sz="1013"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619228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E0597-B060-520A-D29E-E5C5615241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AE4C9-3253-3BE1-C086-AEAAEC73606F}"/>
              </a:ext>
            </a:extLst>
          </p:cNvPr>
          <p:cNvSpPr>
            <a:spLocks noGrp="1"/>
          </p:cNvSpPr>
          <p:nvPr>
            <p:ph type="title"/>
          </p:nvPr>
        </p:nvSpPr>
        <p:spPr/>
        <p:txBody>
          <a:bodyPr/>
          <a:lstStyle/>
          <a:p>
            <a:r>
              <a:rPr lang="en-US" dirty="0"/>
              <a:t>Requirements for UK contribution </a:t>
            </a:r>
          </a:p>
        </p:txBody>
      </p:sp>
      <p:sp>
        <p:nvSpPr>
          <p:cNvPr id="3" name="Content Placeholder 2">
            <a:extLst>
              <a:ext uri="{FF2B5EF4-FFF2-40B4-BE49-F238E27FC236}">
                <a16:creationId xmlns:a16="http://schemas.microsoft.com/office/drawing/2014/main" id="{9F3086FA-5517-92F1-15B4-1C064F4639B6}"/>
              </a:ext>
            </a:extLst>
          </p:cNvPr>
          <p:cNvSpPr>
            <a:spLocks noGrp="1"/>
          </p:cNvSpPr>
          <p:nvPr>
            <p:ph sz="half" idx="1"/>
          </p:nvPr>
        </p:nvSpPr>
        <p:spPr/>
        <p:txBody>
          <a:bodyPr>
            <a:normAutofit fontScale="92500"/>
          </a:bodyPr>
          <a:lstStyle/>
          <a:p>
            <a:r>
              <a:rPr lang="en-GB" dirty="0">
                <a:effectLst/>
                <a:latin typeface="Calibri" panose="020F0502020204030204" pitchFamily="34" charset="0"/>
              </a:rPr>
              <a:t>FIR Filters</a:t>
            </a:r>
          </a:p>
          <a:p>
            <a:r>
              <a:rPr lang="en-GB" dirty="0">
                <a:effectLst/>
                <a:latin typeface="Calibri" panose="020F0502020204030204" pitchFamily="34" charset="0"/>
              </a:rPr>
              <a:t>Ground Segment</a:t>
            </a:r>
          </a:p>
          <a:p>
            <a:r>
              <a:rPr lang="en-GB" dirty="0">
                <a:effectLst/>
                <a:latin typeface="Calibri" panose="020F0502020204030204" pitchFamily="34" charset="0"/>
              </a:rPr>
              <a:t>Optical Characterisation and Testing</a:t>
            </a:r>
          </a:p>
          <a:p>
            <a:r>
              <a:rPr lang="en-GB" dirty="0">
                <a:effectLst/>
                <a:latin typeface="Calibri" panose="020F0502020204030204" pitchFamily="34" charset="0"/>
              </a:rPr>
              <a:t>Assembly, Integration and Testing of </a:t>
            </a:r>
            <a:r>
              <a:rPr lang="en-GB" dirty="0" err="1">
                <a:effectLst/>
                <a:latin typeface="Calibri" panose="020F0502020204030204" pitchFamily="34" charset="0"/>
              </a:rPr>
              <a:t>PRIMAger</a:t>
            </a:r>
            <a:endParaRPr lang="en-GB" dirty="0">
              <a:effectLst/>
              <a:latin typeface="Calibri" panose="020F0502020204030204" pitchFamily="34" charset="0"/>
            </a:endParaRPr>
          </a:p>
          <a:p>
            <a:r>
              <a:rPr lang="en-GB" dirty="0">
                <a:effectLst/>
                <a:latin typeface="Calibri" panose="020F0502020204030204" pitchFamily="34" charset="0"/>
              </a:rPr>
              <a:t>Contribution of internal calibration sources for FIRESS &amp; </a:t>
            </a:r>
            <a:r>
              <a:rPr lang="en-GB" dirty="0" err="1">
                <a:effectLst/>
                <a:latin typeface="Calibri" panose="020F0502020204030204" pitchFamily="34" charset="0"/>
              </a:rPr>
              <a:t>PRIMAger</a:t>
            </a:r>
            <a:endParaRPr lang="en-GB" dirty="0">
              <a:effectLst/>
              <a:latin typeface="Calibri" panose="020F0502020204030204" pitchFamily="34" charset="0"/>
            </a:endParaRPr>
          </a:p>
          <a:p>
            <a:r>
              <a:rPr lang="en-GB" dirty="0">
                <a:effectLst/>
                <a:latin typeface="Calibri" panose="020F0502020204030204" pitchFamily="34" charset="0"/>
              </a:rPr>
              <a:t>Straylight analysis for PRIMA and </a:t>
            </a:r>
            <a:r>
              <a:rPr lang="en-GB" dirty="0" err="1">
                <a:effectLst/>
                <a:latin typeface="Calibri" panose="020F0502020204030204" pitchFamily="34" charset="0"/>
              </a:rPr>
              <a:t>PRIMAger</a:t>
            </a:r>
            <a:endParaRPr lang="en-GB" dirty="0">
              <a:effectLst/>
              <a:latin typeface="Calibri" panose="020F0502020204030204" pitchFamily="34" charset="0"/>
            </a:endParaRPr>
          </a:p>
        </p:txBody>
      </p:sp>
      <p:sp>
        <p:nvSpPr>
          <p:cNvPr id="5" name="Content Placeholder 4">
            <a:extLst>
              <a:ext uri="{FF2B5EF4-FFF2-40B4-BE49-F238E27FC236}">
                <a16:creationId xmlns:a16="http://schemas.microsoft.com/office/drawing/2014/main" id="{E9AB68C2-122B-96B1-8C24-B19D7375B8AD}"/>
              </a:ext>
            </a:extLst>
          </p:cNvPr>
          <p:cNvSpPr>
            <a:spLocks noGrp="1"/>
          </p:cNvSpPr>
          <p:nvPr>
            <p:ph sz="half" idx="2"/>
          </p:nvPr>
        </p:nvSpPr>
        <p:spPr/>
        <p:txBody>
          <a:bodyPr>
            <a:normAutofit fontScale="92500"/>
          </a:bodyPr>
          <a:lstStyle/>
          <a:p>
            <a:pPr marL="0" indent="0">
              <a:buNone/>
            </a:pPr>
            <a:r>
              <a:rPr lang="en-US" b="1" dirty="0">
                <a:latin typeface="Calibri" panose="020F0502020204030204" pitchFamily="34" charset="0"/>
              </a:rPr>
              <a:t>Explicitly sought by US collaborators because of …</a:t>
            </a:r>
          </a:p>
          <a:p>
            <a:r>
              <a:rPr lang="en-US" b="1" dirty="0">
                <a:latin typeface="Calibri" panose="020F0502020204030204" pitchFamily="34" charset="0"/>
              </a:rPr>
              <a:t>Unique UK capabilities</a:t>
            </a:r>
          </a:p>
          <a:p>
            <a:r>
              <a:rPr lang="en-US" b="1" dirty="0">
                <a:latin typeface="Calibri" panose="020F0502020204030204" pitchFamily="34" charset="0"/>
              </a:rPr>
              <a:t>UK heritage &amp; track record</a:t>
            </a:r>
          </a:p>
          <a:p>
            <a:r>
              <a:rPr lang="en-US" b="1" dirty="0">
                <a:latin typeface="Calibri" panose="020F0502020204030204" pitchFamily="34" charset="0"/>
              </a:rPr>
              <a:t>Previous collaboration esp. on Herschel (e.g. PRIMA PI a Herschel-SPIRE Co-I)</a:t>
            </a:r>
            <a:endParaRPr lang="en-US" dirty="0"/>
          </a:p>
          <a:p>
            <a:endParaRPr lang="en-US" dirty="0"/>
          </a:p>
        </p:txBody>
      </p:sp>
    </p:spTree>
    <p:extLst>
      <p:ext uri="{BB962C8B-B14F-4D97-AF65-F5344CB8AC3E}">
        <p14:creationId xmlns:p14="http://schemas.microsoft.com/office/powerpoint/2010/main" val="2250438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68FDA-3A2E-C01D-3FA4-39D1426691A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8875B64-5D95-59D1-0EE1-7A908DF80224}"/>
              </a:ext>
            </a:extLst>
          </p:cNvPr>
          <p:cNvSpPr>
            <a:spLocks noGrp="1"/>
          </p:cNvSpPr>
          <p:nvPr>
            <p:ph type="title"/>
          </p:nvPr>
        </p:nvSpPr>
        <p:spPr/>
        <p:txBody>
          <a:bodyPr>
            <a:normAutofit fontScale="90000"/>
          </a:bodyPr>
          <a:lstStyle/>
          <a:p>
            <a:r>
              <a:rPr lang="en-GB" sz="3600" dirty="0"/>
              <a:t>Provided filters for the KID detector array test-beds</a:t>
            </a:r>
            <a:endParaRPr lang="en-US" dirty="0"/>
          </a:p>
        </p:txBody>
      </p:sp>
      <p:sp>
        <p:nvSpPr>
          <p:cNvPr id="2" name="Date Placeholder 3">
            <a:extLst>
              <a:ext uri="{FF2B5EF4-FFF2-40B4-BE49-F238E27FC236}">
                <a16:creationId xmlns:a16="http://schemas.microsoft.com/office/drawing/2014/main" id="{F826E790-5EA8-3C67-3EDA-0392C4A8237B}"/>
              </a:ext>
            </a:extLst>
          </p:cNvPr>
          <p:cNvSpPr>
            <a:spLocks noGrp="1"/>
          </p:cNvSpPr>
          <p:nvPr>
            <p:ph type="dt" sz="half" idx="10"/>
          </p:nvPr>
        </p:nvSpPr>
        <p:spPr>
          <a:prstGeom prst="rect">
            <a:avLst/>
          </a:prstGeom>
        </p:spPr>
        <p:txBody>
          <a:bodyPr vert="horz" lIns="68580" tIns="34290" rIns="68580" bIns="34290" rtlCol="0" anchor="ctr"/>
          <a:lstStyle>
            <a:lvl1pPr algn="l">
              <a:defRPr sz="900">
                <a:solidFill>
                  <a:schemeClr val="bg1"/>
                </a:solidFill>
              </a:defRPr>
            </a:lvl1pPr>
          </a:lstStyle>
          <a:p>
            <a:fld id="{20E7E1CA-0B85-4029-BD77-370775284303}" type="datetimeFigureOut">
              <a:rPr lang="en-GB" smtClean="0"/>
              <a:pPr/>
              <a:t>06/07/2025</a:t>
            </a:fld>
            <a:endParaRPr lang="en-GB"/>
          </a:p>
        </p:txBody>
      </p:sp>
      <p:sp>
        <p:nvSpPr>
          <p:cNvPr id="6" name="Slide Number Placeholder 5">
            <a:extLst>
              <a:ext uri="{FF2B5EF4-FFF2-40B4-BE49-F238E27FC236}">
                <a16:creationId xmlns:a16="http://schemas.microsoft.com/office/drawing/2014/main" id="{D4D5C893-12F2-13D1-07B7-14405B88003E}"/>
              </a:ext>
            </a:extLst>
          </p:cNvPr>
          <p:cNvSpPr>
            <a:spLocks noGrp="1"/>
          </p:cNvSpPr>
          <p:nvPr>
            <p:ph type="sldNum" sz="quarter" idx="12"/>
          </p:nvPr>
        </p:nvSpPr>
        <p:spPr>
          <a:prstGeom prst="rect">
            <a:avLst/>
          </a:prstGeom>
        </p:spPr>
        <p:txBody>
          <a:bodyPr vert="horz" lIns="68580" tIns="34290" rIns="68580" bIns="34290" rtlCol="0" anchor="ctr"/>
          <a:lstStyle>
            <a:lvl1pPr algn="r">
              <a:defRPr sz="900">
                <a:solidFill>
                  <a:schemeClr val="bg1"/>
                </a:solidFill>
              </a:defRPr>
            </a:lvl1pPr>
          </a:lstStyle>
          <a:p>
            <a:fld id="{A8B622F5-0015-455B-B26F-CD5FED884B59}" type="slidenum">
              <a:rPr lang="en-GB" smtClean="0"/>
              <a:pPr/>
              <a:t>31</a:t>
            </a:fld>
            <a:endParaRPr lang="en-GB"/>
          </a:p>
        </p:txBody>
      </p:sp>
      <p:sp>
        <p:nvSpPr>
          <p:cNvPr id="3" name="Content Placeholder 2">
            <a:extLst>
              <a:ext uri="{FF2B5EF4-FFF2-40B4-BE49-F238E27FC236}">
                <a16:creationId xmlns:a16="http://schemas.microsoft.com/office/drawing/2014/main" id="{D5E3BE0F-E548-5347-F4D0-3E1E4DA1AA01}"/>
              </a:ext>
            </a:extLst>
          </p:cNvPr>
          <p:cNvSpPr>
            <a:spLocks noGrp="1"/>
          </p:cNvSpPr>
          <p:nvPr>
            <p:ph idx="4294967295"/>
          </p:nvPr>
        </p:nvSpPr>
        <p:spPr>
          <a:xfrm>
            <a:off x="406397" y="1715272"/>
            <a:ext cx="3727705" cy="3201988"/>
          </a:xfrm>
        </p:spPr>
        <p:txBody>
          <a:bodyPr>
            <a:normAutofit/>
          </a:bodyPr>
          <a:lstStyle/>
          <a:p>
            <a:pPr lvl="1"/>
            <a:r>
              <a:rPr lang="en-GB" dirty="0"/>
              <a:t>Filters provided to the detector test-beds at SRON, JPL and NASA-Goddard </a:t>
            </a:r>
            <a:r>
              <a:rPr lang="en-GB" dirty="0">
                <a:solidFill>
                  <a:srgbClr val="00B050"/>
                </a:solidFill>
                <a:sym typeface="Wingdings" panose="05000000000000000000" pitchFamily="2" charset="2"/>
              </a:rPr>
              <a:t></a:t>
            </a:r>
            <a:endParaRPr lang="en-GB" dirty="0">
              <a:solidFill>
                <a:srgbClr val="00B050"/>
              </a:solidFill>
            </a:endParaRPr>
          </a:p>
          <a:p>
            <a:pPr lvl="1"/>
            <a:r>
              <a:rPr lang="en-GB" dirty="0"/>
              <a:t>32 devices delivered under UKSA_ST/Y000250/1 </a:t>
            </a:r>
            <a:r>
              <a:rPr lang="en-GB" dirty="0">
                <a:solidFill>
                  <a:srgbClr val="00B050"/>
                </a:solidFill>
                <a:sym typeface="Wingdings" panose="05000000000000000000" pitchFamily="2" charset="2"/>
              </a:rPr>
              <a:t></a:t>
            </a:r>
            <a:endParaRPr lang="en-GB" dirty="0">
              <a:solidFill>
                <a:srgbClr val="00B050"/>
              </a:solidFill>
            </a:endParaRPr>
          </a:p>
          <a:p>
            <a:pPr lvl="1"/>
            <a:r>
              <a:rPr lang="en-GB" dirty="0"/>
              <a:t>A further 16 delivered under UKSA_ ST/Y005465/1 </a:t>
            </a:r>
            <a:r>
              <a:rPr lang="en-GB" dirty="0">
                <a:solidFill>
                  <a:srgbClr val="00B050"/>
                </a:solidFill>
                <a:sym typeface="Wingdings" panose="05000000000000000000" pitchFamily="2" charset="2"/>
              </a:rPr>
              <a:t></a:t>
            </a:r>
            <a:endParaRPr lang="en-GB" dirty="0">
              <a:solidFill>
                <a:srgbClr val="00B050"/>
              </a:solidFill>
            </a:endParaRPr>
          </a:p>
          <a:p>
            <a:pPr lvl="1"/>
            <a:r>
              <a:rPr lang="en-GB" dirty="0"/>
              <a:t>Devices developed and delivered for three SRON testbeds.  Part commercial contracts through CTT. </a:t>
            </a:r>
            <a:r>
              <a:rPr lang="en-GB" dirty="0">
                <a:solidFill>
                  <a:srgbClr val="00B050"/>
                </a:solidFill>
                <a:sym typeface="Wingdings" panose="05000000000000000000" pitchFamily="2" charset="2"/>
              </a:rPr>
              <a:t></a:t>
            </a:r>
          </a:p>
        </p:txBody>
      </p:sp>
      <p:sp>
        <p:nvSpPr>
          <p:cNvPr id="13" name="TextBox 12">
            <a:extLst>
              <a:ext uri="{FF2B5EF4-FFF2-40B4-BE49-F238E27FC236}">
                <a16:creationId xmlns:a16="http://schemas.microsoft.com/office/drawing/2014/main" id="{69D9A300-F063-ED2E-1637-F7EC261C54C0}"/>
              </a:ext>
            </a:extLst>
          </p:cNvPr>
          <p:cNvSpPr txBox="1"/>
          <p:nvPr/>
        </p:nvSpPr>
        <p:spPr>
          <a:xfrm>
            <a:off x="3970867" y="1838955"/>
            <a:ext cx="4447139" cy="404085"/>
          </a:xfrm>
          <a:prstGeom prst="rect">
            <a:avLst/>
          </a:prstGeom>
          <a:noFill/>
        </p:spPr>
        <p:txBody>
          <a:bodyPr wrap="square" rtlCol="0">
            <a:spAutoFit/>
          </a:bodyPr>
          <a:lstStyle/>
          <a:p>
            <a:pPr algn="ctr"/>
            <a:r>
              <a:rPr lang="en-US" sz="1013" dirty="0">
                <a:highlight>
                  <a:srgbClr val="F0F0F0"/>
                </a:highlight>
              </a:rPr>
              <a:t>Some of the filter prototypes manufactured.  </a:t>
            </a:r>
          </a:p>
          <a:p>
            <a:pPr algn="ctr"/>
            <a:r>
              <a:rPr lang="en-US" sz="1013" dirty="0">
                <a:highlight>
                  <a:srgbClr val="F0F0F0"/>
                </a:highlight>
              </a:rPr>
              <a:t>Mounted up versions provided to detector teams </a:t>
            </a:r>
          </a:p>
        </p:txBody>
      </p:sp>
      <p:pic>
        <p:nvPicPr>
          <p:cNvPr id="7" name="Picture 6">
            <a:extLst>
              <a:ext uri="{FF2B5EF4-FFF2-40B4-BE49-F238E27FC236}">
                <a16:creationId xmlns:a16="http://schemas.microsoft.com/office/drawing/2014/main" id="{283BA033-958B-55AE-3AB5-51C5A7F16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88080" y="2323702"/>
            <a:ext cx="4055745" cy="1102043"/>
          </a:xfrm>
          <a:prstGeom prst="rect">
            <a:avLst/>
          </a:prstGeom>
          <a:noFill/>
        </p:spPr>
      </p:pic>
      <p:pic>
        <p:nvPicPr>
          <p:cNvPr id="5" name="Picture 4">
            <a:extLst>
              <a:ext uri="{FF2B5EF4-FFF2-40B4-BE49-F238E27FC236}">
                <a16:creationId xmlns:a16="http://schemas.microsoft.com/office/drawing/2014/main" id="{01476864-985B-BE93-6546-78DBD424651C}"/>
              </a:ext>
            </a:extLst>
          </p:cNvPr>
          <p:cNvPicPr>
            <a:picLocks noChangeAspect="1"/>
          </p:cNvPicPr>
          <p:nvPr/>
        </p:nvPicPr>
        <p:blipFill>
          <a:blip r:embed="rId3">
            <a:extLst>
              <a:ext uri="{28A0092B-C50C-407E-A947-70E740481C1C}">
                <a14:useLocalDpi xmlns:a14="http://schemas.microsoft.com/office/drawing/2010/main" val="0"/>
              </a:ext>
            </a:extLst>
          </a:blip>
          <a:srcRect l="33217" t="11655" r="32631" b="16345"/>
          <a:stretch/>
        </p:blipFill>
        <p:spPr>
          <a:xfrm rot="5400000">
            <a:off x="5706645" y="3404977"/>
            <a:ext cx="975583" cy="1157945"/>
          </a:xfrm>
          <a:prstGeom prst="rect">
            <a:avLst/>
          </a:prstGeom>
        </p:spPr>
      </p:pic>
      <p:sp>
        <p:nvSpPr>
          <p:cNvPr id="16" name="Content Placeholder 2">
            <a:extLst>
              <a:ext uri="{FF2B5EF4-FFF2-40B4-BE49-F238E27FC236}">
                <a16:creationId xmlns:a16="http://schemas.microsoft.com/office/drawing/2014/main" id="{32DE04E9-9C1C-92E6-9D8C-93A003B6EBA3}"/>
              </a:ext>
            </a:extLst>
          </p:cNvPr>
          <p:cNvSpPr txBox="1">
            <a:spLocks/>
          </p:cNvSpPr>
          <p:nvPr/>
        </p:nvSpPr>
        <p:spPr>
          <a:xfrm>
            <a:off x="690599" y="1387289"/>
            <a:ext cx="6422187" cy="327983"/>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Tx/>
              <a:buBlip>
                <a:blip r:embed="rId4"/>
              </a:buBlip>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t>Carole Tucker (Celtic Terahertz Technology Ltd and Cardiff University </a:t>
            </a:r>
          </a:p>
        </p:txBody>
      </p:sp>
    </p:spTree>
    <p:extLst>
      <p:ext uri="{BB962C8B-B14F-4D97-AF65-F5344CB8AC3E}">
        <p14:creationId xmlns:p14="http://schemas.microsoft.com/office/powerpoint/2010/main" val="4251017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4C70B-4802-DE9B-896D-B55F54A59B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DE510A-3E06-31A3-3FFC-DC377953A08D}"/>
              </a:ext>
            </a:extLst>
          </p:cNvPr>
          <p:cNvSpPr>
            <a:spLocks noGrp="1"/>
          </p:cNvSpPr>
          <p:nvPr>
            <p:ph type="title"/>
          </p:nvPr>
        </p:nvSpPr>
        <p:spPr/>
        <p:txBody>
          <a:bodyPr>
            <a:normAutofit fontScale="90000"/>
          </a:bodyPr>
          <a:lstStyle/>
          <a:p>
            <a:r>
              <a:rPr lang="en-GB" sz="3600" b="1" dirty="0">
                <a:ea typeface="+mn-lt"/>
                <a:cs typeface="+mn-lt"/>
              </a:rPr>
              <a:t>Development of a </a:t>
            </a:r>
            <a:r>
              <a:rPr lang="en-GB" sz="3600" b="1" dirty="0" err="1">
                <a:ea typeface="+mn-lt"/>
                <a:cs typeface="+mn-lt"/>
              </a:rPr>
              <a:t>PRIMAger</a:t>
            </a:r>
            <a:r>
              <a:rPr lang="en-GB" sz="3600" b="1" dirty="0">
                <a:ea typeface="+mn-lt"/>
                <a:cs typeface="+mn-lt"/>
              </a:rPr>
              <a:t> Observation Simulator</a:t>
            </a:r>
            <a:endParaRPr lang="en-US" dirty="0"/>
          </a:p>
        </p:txBody>
      </p:sp>
      <p:sp>
        <p:nvSpPr>
          <p:cNvPr id="2" name="Date Placeholder 3">
            <a:extLst>
              <a:ext uri="{FF2B5EF4-FFF2-40B4-BE49-F238E27FC236}">
                <a16:creationId xmlns:a16="http://schemas.microsoft.com/office/drawing/2014/main" id="{FA68372C-67D9-9417-E1B8-81D27E3B4D3D}"/>
              </a:ext>
            </a:extLst>
          </p:cNvPr>
          <p:cNvSpPr>
            <a:spLocks noGrp="1"/>
          </p:cNvSpPr>
          <p:nvPr>
            <p:ph type="dt" sz="half" idx="10"/>
          </p:nvPr>
        </p:nvSpPr>
        <p:spPr>
          <a:prstGeom prst="rect">
            <a:avLst/>
          </a:prstGeom>
        </p:spPr>
        <p:txBody>
          <a:bodyPr vert="horz" lIns="68580" tIns="34290" rIns="68580" bIns="34290" rtlCol="0" anchor="ctr"/>
          <a:lstStyle>
            <a:lvl1pPr algn="l">
              <a:defRPr sz="900">
                <a:solidFill>
                  <a:schemeClr val="bg1"/>
                </a:solidFill>
              </a:defRPr>
            </a:lvl1pPr>
          </a:lstStyle>
          <a:p>
            <a:fld id="{20E7E1CA-0B85-4029-BD77-370775284303}" type="datetimeFigureOut">
              <a:rPr lang="en-GB" smtClean="0"/>
              <a:pPr/>
              <a:t>06/07/2025</a:t>
            </a:fld>
            <a:endParaRPr lang="en-GB"/>
          </a:p>
        </p:txBody>
      </p:sp>
      <p:sp>
        <p:nvSpPr>
          <p:cNvPr id="6" name="Slide Number Placeholder 5">
            <a:extLst>
              <a:ext uri="{FF2B5EF4-FFF2-40B4-BE49-F238E27FC236}">
                <a16:creationId xmlns:a16="http://schemas.microsoft.com/office/drawing/2014/main" id="{4A533031-721A-60FB-7977-4AB0F803386A}"/>
              </a:ext>
            </a:extLst>
          </p:cNvPr>
          <p:cNvSpPr>
            <a:spLocks noGrp="1"/>
          </p:cNvSpPr>
          <p:nvPr>
            <p:ph type="sldNum" sz="quarter" idx="12"/>
          </p:nvPr>
        </p:nvSpPr>
        <p:spPr>
          <a:prstGeom prst="rect">
            <a:avLst/>
          </a:prstGeom>
        </p:spPr>
        <p:txBody>
          <a:bodyPr vert="horz" lIns="68580" tIns="34290" rIns="68580" bIns="34290" rtlCol="0" anchor="ctr"/>
          <a:lstStyle>
            <a:lvl1pPr algn="r">
              <a:defRPr sz="900">
                <a:solidFill>
                  <a:schemeClr val="bg1"/>
                </a:solidFill>
              </a:defRPr>
            </a:lvl1pPr>
          </a:lstStyle>
          <a:p>
            <a:fld id="{A8B622F5-0015-455B-B26F-CD5FED884B59}" type="slidenum">
              <a:rPr lang="en-GB" smtClean="0"/>
              <a:pPr/>
              <a:t>32</a:t>
            </a:fld>
            <a:endParaRPr lang="en-GB"/>
          </a:p>
        </p:txBody>
      </p:sp>
      <p:sp>
        <p:nvSpPr>
          <p:cNvPr id="3" name="Content Placeholder 2">
            <a:extLst>
              <a:ext uri="{FF2B5EF4-FFF2-40B4-BE49-F238E27FC236}">
                <a16:creationId xmlns:a16="http://schemas.microsoft.com/office/drawing/2014/main" id="{5ED9F0DA-9C76-6C5D-4822-B0D8691FCA8C}"/>
              </a:ext>
            </a:extLst>
          </p:cNvPr>
          <p:cNvSpPr>
            <a:spLocks noGrp="1"/>
          </p:cNvSpPr>
          <p:nvPr>
            <p:ph idx="4294967295"/>
          </p:nvPr>
        </p:nvSpPr>
        <p:spPr>
          <a:xfrm>
            <a:off x="0" y="1512759"/>
            <a:ext cx="3765550" cy="2868742"/>
          </a:xfrm>
        </p:spPr>
        <p:txBody>
          <a:bodyPr vert="horz" lIns="68580" tIns="34290" rIns="68580" bIns="34290" rtlCol="0" anchor="t">
            <a:noAutofit/>
          </a:bodyPr>
          <a:lstStyle/>
          <a:p>
            <a:pPr lvl="1"/>
            <a:r>
              <a:rPr lang="en-GB" dirty="0"/>
              <a:t>Production of initial PRIMA observation simulator.</a:t>
            </a:r>
            <a:endParaRPr lang="en-US" dirty="0"/>
          </a:p>
          <a:p>
            <a:pPr lvl="1"/>
            <a:r>
              <a:rPr lang="en-GB" dirty="0">
                <a:ea typeface="+mn-lt"/>
                <a:cs typeface="+mn-lt"/>
              </a:rPr>
              <a:t>Incorporate current instrument design to develop and test observing mode strategies and to produce timelines of simulated data. </a:t>
            </a:r>
            <a:endParaRPr lang="en-GB" dirty="0"/>
          </a:p>
          <a:p>
            <a:pPr lvl="1"/>
            <a:r>
              <a:rPr lang="en-GB" dirty="0"/>
              <a:t>Simulator takes into account telescope, instrument parameters and observing modes.</a:t>
            </a:r>
          </a:p>
        </p:txBody>
      </p:sp>
      <p:pic>
        <p:nvPicPr>
          <p:cNvPr id="7" name="Picture 6" descr="A screenshot of a scan lines&#10;&#10;AI-generated content may be incorrect.">
            <a:extLst>
              <a:ext uri="{FF2B5EF4-FFF2-40B4-BE49-F238E27FC236}">
                <a16:creationId xmlns:a16="http://schemas.microsoft.com/office/drawing/2014/main" id="{FC3B3017-A909-625A-16F2-6C95D8D73518}"/>
              </a:ext>
            </a:extLst>
          </p:cNvPr>
          <p:cNvPicPr>
            <a:picLocks noChangeAspect="1"/>
          </p:cNvPicPr>
          <p:nvPr/>
        </p:nvPicPr>
        <p:blipFill>
          <a:blip r:embed="rId2"/>
          <a:stretch>
            <a:fillRect/>
          </a:stretch>
        </p:blipFill>
        <p:spPr>
          <a:xfrm>
            <a:off x="3765550" y="1653778"/>
            <a:ext cx="5200650" cy="2274944"/>
          </a:xfrm>
          <a:prstGeom prst="rect">
            <a:avLst/>
          </a:prstGeom>
        </p:spPr>
      </p:pic>
      <p:sp>
        <p:nvSpPr>
          <p:cNvPr id="9" name="Content Placeholder 2">
            <a:extLst>
              <a:ext uri="{FF2B5EF4-FFF2-40B4-BE49-F238E27FC236}">
                <a16:creationId xmlns:a16="http://schemas.microsoft.com/office/drawing/2014/main" id="{B0FFB393-474B-D515-DCAF-6928181C824D}"/>
              </a:ext>
            </a:extLst>
          </p:cNvPr>
          <p:cNvSpPr txBox="1">
            <a:spLocks/>
          </p:cNvSpPr>
          <p:nvPr/>
        </p:nvSpPr>
        <p:spPr>
          <a:xfrm>
            <a:off x="310308" y="1184775"/>
            <a:ext cx="6422187" cy="327983"/>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Tx/>
              <a:buBlip>
                <a:blip r:embed="rId3"/>
              </a:buBlip>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ea typeface="+mn-lt"/>
                <a:cs typeface="+mn-lt"/>
              </a:rPr>
              <a:t>Ed </a:t>
            </a:r>
            <a:r>
              <a:rPr lang="en-GB" sz="1600" b="1" dirty="0" err="1">
                <a:ea typeface="+mn-lt"/>
                <a:cs typeface="+mn-lt"/>
              </a:rPr>
              <a:t>Polehampton</a:t>
            </a:r>
            <a:r>
              <a:rPr lang="en-GB" sz="1600" b="1" dirty="0">
                <a:ea typeface="+mn-lt"/>
                <a:cs typeface="+mn-lt"/>
              </a:rPr>
              <a:t>, Chris Pearson (RAL Space)</a:t>
            </a:r>
            <a:endParaRPr lang="en-GB" sz="1600" b="1" dirty="0"/>
          </a:p>
        </p:txBody>
      </p:sp>
    </p:spTree>
    <p:extLst>
      <p:ext uri="{BB962C8B-B14F-4D97-AF65-F5344CB8AC3E}">
        <p14:creationId xmlns:p14="http://schemas.microsoft.com/office/powerpoint/2010/main" val="4027648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66D26-5749-9BD7-E9F4-4CCE65BD1BD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44B1A3-D50A-1CF6-82F7-55213D518844}"/>
              </a:ext>
            </a:extLst>
          </p:cNvPr>
          <p:cNvSpPr>
            <a:spLocks noGrp="1"/>
          </p:cNvSpPr>
          <p:nvPr>
            <p:ph type="title"/>
          </p:nvPr>
        </p:nvSpPr>
        <p:spPr/>
        <p:txBody>
          <a:bodyPr>
            <a:normAutofit/>
          </a:bodyPr>
          <a:lstStyle/>
          <a:p>
            <a:r>
              <a:rPr lang="en-GB" b="1" dirty="0"/>
              <a:t>Confusion Mitigation studies</a:t>
            </a:r>
            <a:endParaRPr lang="en-US" dirty="0"/>
          </a:p>
        </p:txBody>
      </p:sp>
      <p:sp>
        <p:nvSpPr>
          <p:cNvPr id="2" name="Date Placeholder 3">
            <a:extLst>
              <a:ext uri="{FF2B5EF4-FFF2-40B4-BE49-F238E27FC236}">
                <a16:creationId xmlns:a16="http://schemas.microsoft.com/office/drawing/2014/main" id="{AC9C5D3E-DF39-3DF0-8D68-272D767B0199}"/>
              </a:ext>
            </a:extLst>
          </p:cNvPr>
          <p:cNvSpPr>
            <a:spLocks noGrp="1"/>
          </p:cNvSpPr>
          <p:nvPr>
            <p:ph type="dt" sz="half" idx="10"/>
          </p:nvPr>
        </p:nvSpPr>
        <p:spPr>
          <a:prstGeom prst="rect">
            <a:avLst/>
          </a:prstGeom>
        </p:spPr>
        <p:txBody>
          <a:bodyPr vert="horz" lIns="68580" tIns="34290" rIns="68580" bIns="34290" rtlCol="0" anchor="ctr"/>
          <a:lstStyle>
            <a:lvl1pPr algn="l">
              <a:defRPr sz="900">
                <a:solidFill>
                  <a:schemeClr val="bg1"/>
                </a:solidFill>
              </a:defRPr>
            </a:lvl1pPr>
          </a:lstStyle>
          <a:p>
            <a:fld id="{20E7E1CA-0B85-4029-BD77-370775284303}" type="datetimeFigureOut">
              <a:rPr lang="en-GB" smtClean="0"/>
              <a:pPr/>
              <a:t>07/07/2025</a:t>
            </a:fld>
            <a:endParaRPr lang="en-GB"/>
          </a:p>
        </p:txBody>
      </p:sp>
      <p:sp>
        <p:nvSpPr>
          <p:cNvPr id="6" name="Slide Number Placeholder 5">
            <a:extLst>
              <a:ext uri="{FF2B5EF4-FFF2-40B4-BE49-F238E27FC236}">
                <a16:creationId xmlns:a16="http://schemas.microsoft.com/office/drawing/2014/main" id="{621E4DB1-AC61-0AAA-BF2B-91038145C805}"/>
              </a:ext>
            </a:extLst>
          </p:cNvPr>
          <p:cNvSpPr>
            <a:spLocks noGrp="1"/>
          </p:cNvSpPr>
          <p:nvPr>
            <p:ph type="sldNum" sz="quarter" idx="12"/>
          </p:nvPr>
        </p:nvSpPr>
        <p:spPr>
          <a:prstGeom prst="rect">
            <a:avLst/>
          </a:prstGeom>
        </p:spPr>
        <p:txBody>
          <a:bodyPr vert="horz" lIns="68580" tIns="34290" rIns="68580" bIns="34290" rtlCol="0" anchor="ctr"/>
          <a:lstStyle>
            <a:lvl1pPr algn="r">
              <a:defRPr sz="900">
                <a:solidFill>
                  <a:schemeClr val="bg1"/>
                </a:solidFill>
              </a:defRPr>
            </a:lvl1pPr>
          </a:lstStyle>
          <a:p>
            <a:fld id="{A8B622F5-0015-455B-B26F-CD5FED884B59}" type="slidenum">
              <a:rPr lang="en-GB" smtClean="0"/>
              <a:pPr/>
              <a:t>33</a:t>
            </a:fld>
            <a:endParaRPr lang="en-GB"/>
          </a:p>
        </p:txBody>
      </p:sp>
      <p:sp>
        <p:nvSpPr>
          <p:cNvPr id="11" name="Content Placeholder 10">
            <a:extLst>
              <a:ext uri="{FF2B5EF4-FFF2-40B4-BE49-F238E27FC236}">
                <a16:creationId xmlns:a16="http://schemas.microsoft.com/office/drawing/2014/main" id="{D485505D-3F96-6DB9-F705-C306DBED2774}"/>
              </a:ext>
            </a:extLst>
          </p:cNvPr>
          <p:cNvSpPr>
            <a:spLocks noGrp="1"/>
          </p:cNvSpPr>
          <p:nvPr>
            <p:ph idx="4294967295"/>
          </p:nvPr>
        </p:nvSpPr>
        <p:spPr>
          <a:xfrm>
            <a:off x="0" y="1947267"/>
            <a:ext cx="5129213" cy="2695575"/>
          </a:xfrm>
        </p:spPr>
        <p:txBody>
          <a:bodyPr vert="horz" lIns="68580" tIns="34290" rIns="68580" bIns="34290" rtlCol="0" anchor="t">
            <a:noAutofit/>
          </a:bodyPr>
          <a:lstStyle/>
          <a:p>
            <a:pPr lvl="1">
              <a:buFont typeface="Arial"/>
            </a:pPr>
            <a:r>
              <a:rPr lang="en-GB" dirty="0"/>
              <a:t>High sensitivity of PRIMA creates problems with confusion</a:t>
            </a:r>
            <a:endParaRPr lang="en-US" dirty="0"/>
          </a:p>
          <a:p>
            <a:pPr lvl="1">
              <a:buFont typeface="Arial"/>
            </a:pPr>
            <a:r>
              <a:rPr lang="en-GB" dirty="0"/>
              <a:t>essential to mitigate the confusion noise to be able to reach substantially below the classical confusion limit</a:t>
            </a:r>
            <a:endParaRPr lang="en-US" dirty="0"/>
          </a:p>
          <a:p>
            <a:pPr lvl="1">
              <a:buFont typeface="Arial"/>
            </a:pPr>
            <a:r>
              <a:rPr lang="en-GB" dirty="0"/>
              <a:t>UK-led confusion working group producing simulations and confusion mitigation studies using in-house source detection techniques</a:t>
            </a:r>
            <a:endParaRPr lang="en-US" dirty="0"/>
          </a:p>
        </p:txBody>
      </p:sp>
      <p:sp>
        <p:nvSpPr>
          <p:cNvPr id="12" name="Content Placeholder 3">
            <a:extLst>
              <a:ext uri="{FF2B5EF4-FFF2-40B4-BE49-F238E27FC236}">
                <a16:creationId xmlns:a16="http://schemas.microsoft.com/office/drawing/2014/main" id="{9037BE6F-B7C1-2301-1F31-F028A820C81F}"/>
              </a:ext>
            </a:extLst>
          </p:cNvPr>
          <p:cNvSpPr txBox="1">
            <a:spLocks/>
          </p:cNvSpPr>
          <p:nvPr/>
        </p:nvSpPr>
        <p:spPr>
          <a:xfrm>
            <a:off x="851836" y="1438125"/>
            <a:ext cx="7663515" cy="324000"/>
          </a:xfrm>
          <a:prstGeom prst="rect">
            <a:avLst/>
          </a:prstGeom>
          <a:noFill/>
        </p:spPr>
        <p:txBody>
          <a:bodyPr vert="horz" lIns="68580" tIns="34290" rIns="68580" bIns="34290" rtlCol="0" anchor="ctr">
            <a:noAutofit/>
          </a:bodyPr>
          <a:lstStyle>
            <a:lvl1pPr marL="0" indent="0" algn="l" defTabSz="914400" rtl="0" eaLnBrk="1" latinLnBrk="0" hangingPunct="1">
              <a:lnSpc>
                <a:spcPct val="90000"/>
              </a:lnSpc>
              <a:spcBef>
                <a:spcPts val="1000"/>
              </a:spcBef>
              <a:buFontTx/>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50" b="1" dirty="0"/>
              <a:t>Objective (vi) </a:t>
            </a:r>
            <a:r>
              <a:rPr lang="en-GB" sz="1350" dirty="0"/>
              <a:t>Establish a significant role for the UK in the Ground Segment activities</a:t>
            </a:r>
            <a:endParaRPr lang="en-GB" sz="1350" b="1" dirty="0"/>
          </a:p>
        </p:txBody>
      </p:sp>
      <p:pic>
        <p:nvPicPr>
          <p:cNvPr id="4" name="Picture 3" descr="A graph of a cat&#10;&#10;AI-generated content may be incorrect.">
            <a:extLst>
              <a:ext uri="{FF2B5EF4-FFF2-40B4-BE49-F238E27FC236}">
                <a16:creationId xmlns:a16="http://schemas.microsoft.com/office/drawing/2014/main" id="{BFB463A5-FA06-30D5-54E2-89C2B0C4AABF}"/>
              </a:ext>
            </a:extLst>
          </p:cNvPr>
          <p:cNvPicPr>
            <a:picLocks noChangeAspect="1"/>
          </p:cNvPicPr>
          <p:nvPr/>
        </p:nvPicPr>
        <p:blipFill>
          <a:blip r:embed="rId2"/>
          <a:stretch>
            <a:fillRect/>
          </a:stretch>
        </p:blipFill>
        <p:spPr>
          <a:xfrm>
            <a:off x="4943475" y="1600125"/>
            <a:ext cx="4200525" cy="2686050"/>
          </a:xfrm>
          <a:prstGeom prst="rect">
            <a:avLst/>
          </a:prstGeom>
        </p:spPr>
      </p:pic>
      <p:sp>
        <p:nvSpPr>
          <p:cNvPr id="5" name="Content Placeholder 2">
            <a:extLst>
              <a:ext uri="{FF2B5EF4-FFF2-40B4-BE49-F238E27FC236}">
                <a16:creationId xmlns:a16="http://schemas.microsoft.com/office/drawing/2014/main" id="{FCAB208A-B373-5455-CFDB-FBDEBACBC4C2}"/>
              </a:ext>
            </a:extLst>
          </p:cNvPr>
          <p:cNvSpPr txBox="1">
            <a:spLocks/>
          </p:cNvSpPr>
          <p:nvPr/>
        </p:nvSpPr>
        <p:spPr>
          <a:xfrm>
            <a:off x="296899" y="1152690"/>
            <a:ext cx="7221501" cy="327983"/>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Tx/>
              <a:buBlip>
                <a:blip r:embed="rId3"/>
              </a:buBlip>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1" dirty="0"/>
              <a:t>James Donnellan, </a:t>
            </a:r>
            <a:r>
              <a:rPr lang="en-GB" sz="1600" b="1" dirty="0" err="1"/>
              <a:t>Longji</a:t>
            </a:r>
            <a:r>
              <a:rPr lang="en-GB" sz="1600" b="1" dirty="0"/>
              <a:t> Bing, Borja </a:t>
            </a:r>
            <a:r>
              <a:rPr lang="en-GB" sz="1600" b="1" dirty="0" err="1"/>
              <a:t>Pautasso</a:t>
            </a:r>
            <a:r>
              <a:rPr lang="en-GB" sz="1600" b="1" dirty="0"/>
              <a:t>, Seb Olive (University of Sussex)</a:t>
            </a:r>
          </a:p>
        </p:txBody>
      </p:sp>
      <p:sp>
        <p:nvSpPr>
          <p:cNvPr id="7" name="TextBox 6">
            <a:extLst>
              <a:ext uri="{FF2B5EF4-FFF2-40B4-BE49-F238E27FC236}">
                <a16:creationId xmlns:a16="http://schemas.microsoft.com/office/drawing/2014/main" id="{47BE007D-9C9F-17FD-FD5F-0EA32CEAE77C}"/>
              </a:ext>
            </a:extLst>
          </p:cNvPr>
          <p:cNvSpPr txBox="1"/>
          <p:nvPr/>
        </p:nvSpPr>
        <p:spPr>
          <a:xfrm>
            <a:off x="7179204" y="4304027"/>
            <a:ext cx="678391" cy="300082"/>
          </a:xfrm>
          <a:prstGeom prst="rect">
            <a:avLst/>
          </a:prstGeom>
          <a:noFill/>
        </p:spPr>
        <p:txBody>
          <a:bodyPr wrap="none" rtlCol="0">
            <a:spAutoFit/>
          </a:bodyPr>
          <a:lstStyle/>
          <a:p>
            <a:r>
              <a:rPr lang="en-US" dirty="0"/>
              <a:t>100um</a:t>
            </a:r>
          </a:p>
        </p:txBody>
      </p:sp>
      <p:sp>
        <p:nvSpPr>
          <p:cNvPr id="8" name="TextBox 7">
            <a:extLst>
              <a:ext uri="{FF2B5EF4-FFF2-40B4-BE49-F238E27FC236}">
                <a16:creationId xmlns:a16="http://schemas.microsoft.com/office/drawing/2014/main" id="{0973783F-521D-777E-77F5-B28F6C7552D3}"/>
              </a:ext>
            </a:extLst>
          </p:cNvPr>
          <p:cNvSpPr txBox="1"/>
          <p:nvPr/>
        </p:nvSpPr>
        <p:spPr>
          <a:xfrm>
            <a:off x="8176154" y="4304027"/>
            <a:ext cx="678391" cy="300082"/>
          </a:xfrm>
          <a:prstGeom prst="rect">
            <a:avLst/>
          </a:prstGeom>
          <a:noFill/>
        </p:spPr>
        <p:txBody>
          <a:bodyPr wrap="none" rtlCol="0">
            <a:spAutoFit/>
          </a:bodyPr>
          <a:lstStyle/>
          <a:p>
            <a:r>
              <a:rPr lang="en-US" dirty="0"/>
              <a:t>200um</a:t>
            </a:r>
          </a:p>
        </p:txBody>
      </p:sp>
      <p:sp>
        <p:nvSpPr>
          <p:cNvPr id="9" name="TextBox 8">
            <a:extLst>
              <a:ext uri="{FF2B5EF4-FFF2-40B4-BE49-F238E27FC236}">
                <a16:creationId xmlns:a16="http://schemas.microsoft.com/office/drawing/2014/main" id="{02A647AF-92BD-C1E5-4C70-012656E192AB}"/>
              </a:ext>
            </a:extLst>
          </p:cNvPr>
          <p:cNvSpPr txBox="1"/>
          <p:nvPr/>
        </p:nvSpPr>
        <p:spPr>
          <a:xfrm>
            <a:off x="5622396" y="4304027"/>
            <a:ext cx="590226" cy="300082"/>
          </a:xfrm>
          <a:prstGeom prst="rect">
            <a:avLst/>
          </a:prstGeom>
          <a:noFill/>
        </p:spPr>
        <p:txBody>
          <a:bodyPr wrap="none" rtlCol="0">
            <a:spAutoFit/>
          </a:bodyPr>
          <a:lstStyle/>
          <a:p>
            <a:r>
              <a:rPr lang="en-US" dirty="0"/>
              <a:t>30um</a:t>
            </a:r>
          </a:p>
        </p:txBody>
      </p:sp>
      <p:sp>
        <p:nvSpPr>
          <p:cNvPr id="10" name="TextBox 9">
            <a:extLst>
              <a:ext uri="{FF2B5EF4-FFF2-40B4-BE49-F238E27FC236}">
                <a16:creationId xmlns:a16="http://schemas.microsoft.com/office/drawing/2014/main" id="{F26B9BD3-0A7F-EE24-9F1E-92CEDAEA2E6F}"/>
              </a:ext>
            </a:extLst>
          </p:cNvPr>
          <p:cNvSpPr txBox="1"/>
          <p:nvPr/>
        </p:nvSpPr>
        <p:spPr>
          <a:xfrm>
            <a:off x="1766577" y="4286175"/>
            <a:ext cx="2922595" cy="300082"/>
          </a:xfrm>
          <a:prstGeom prst="rect">
            <a:avLst/>
          </a:prstGeom>
          <a:noFill/>
        </p:spPr>
        <p:txBody>
          <a:bodyPr wrap="none" rtlCol="0">
            <a:spAutoFit/>
          </a:bodyPr>
          <a:lstStyle/>
          <a:p>
            <a:r>
              <a:rPr lang="en-US" dirty="0">
                <a:hlinkClick r:id="rId4"/>
              </a:rPr>
              <a:t>Donnellan et al. 2024MNRAS.532.1966</a:t>
            </a:r>
            <a:endParaRPr lang="en-US" dirty="0"/>
          </a:p>
        </p:txBody>
      </p:sp>
    </p:spTree>
    <p:extLst>
      <p:ext uri="{BB962C8B-B14F-4D97-AF65-F5344CB8AC3E}">
        <p14:creationId xmlns:p14="http://schemas.microsoft.com/office/powerpoint/2010/main" val="2364164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DF9D8C98-4A28-B9CE-CF4B-BAF21C591FD8}"/>
            </a:ext>
          </a:extLst>
        </p:cNvPr>
        <p:cNvGrpSpPr/>
        <p:nvPr/>
      </p:nvGrpSpPr>
      <p:grpSpPr>
        <a:xfrm>
          <a:off x="0" y="0"/>
          <a:ext cx="0" cy="0"/>
          <a:chOff x="0" y="0"/>
          <a:chExt cx="0" cy="0"/>
        </a:xfrm>
      </p:grpSpPr>
      <p:sp>
        <p:nvSpPr>
          <p:cNvPr id="103" name="Google Shape;103;p1">
            <a:extLst>
              <a:ext uri="{FF2B5EF4-FFF2-40B4-BE49-F238E27FC236}">
                <a16:creationId xmlns:a16="http://schemas.microsoft.com/office/drawing/2014/main" id="{5554886F-0E3D-896A-23DB-B3D4F4F1D6DA}"/>
              </a:ext>
            </a:extLst>
          </p:cNvPr>
          <p:cNvSpPr txBox="1"/>
          <p:nvPr/>
        </p:nvSpPr>
        <p:spPr>
          <a:xfrm>
            <a:off x="4346058" y="895683"/>
            <a:ext cx="4060658" cy="3700983"/>
          </a:xfrm>
          <a:prstGeom prst="rect">
            <a:avLst/>
          </a:prstGeom>
          <a:noFill/>
          <a:ln>
            <a:noFill/>
          </a:ln>
        </p:spPr>
        <p:txBody>
          <a:bodyPr spcFirstLastPara="1" wrap="square" lIns="68569" tIns="34275" rIns="68569" bIns="34275" anchor="t" anchorCtr="0">
            <a:spAutoFit/>
          </a:bodyPr>
          <a:lstStyle/>
          <a:p>
            <a:pPr rtl="0"/>
            <a:r>
              <a:rPr lang="en-US" sz="3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Get involved and help to make PRIMA YOUR telescope!</a:t>
            </a:r>
            <a:endParaRPr sz="3200" dirty="0">
              <a:latin typeface="Helvetica Neue" panose="02000503000000020004" pitchFamily="2" charset="0"/>
              <a:ea typeface="Helvetica Neue" panose="02000503000000020004" pitchFamily="2" charset="0"/>
              <a:cs typeface="Helvetica Neue" panose="02000503000000020004" pitchFamily="2" charset="0"/>
            </a:endParaRPr>
          </a:p>
          <a:p>
            <a:pPr rtl="0"/>
            <a:endParaRPr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Please see the PRIMA website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for all this information and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much much more!</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hlinkClick r:id="rId3"/>
              </a:rPr>
              <a:t>https://prima.ipac.caltech.edu/</a:t>
            </a:r>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a:t>
            </a:r>
          </a:p>
          <a:p>
            <a:pPr rtl="0"/>
            <a:endPar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Join UK mailing list</a:t>
            </a:r>
          </a:p>
          <a:p>
            <a:pPr rtl="0"/>
            <a:r>
              <a:rPr lang="en-GB" b="0" i="0" u="sng" dirty="0">
                <a:solidFill>
                  <a:srgbClr val="0078D7"/>
                </a:solidFill>
                <a:effectLst/>
                <a:latin typeface="Aptos" panose="020B0004020202020204" pitchFamily="34" charset="0"/>
                <a:hlinkClick r:id="rId4" tooltip="mailto:PRIMA-NEWS-UK@JISCMAIL.AC.UK"/>
              </a:rPr>
              <a:t>PRIMA-NEWS-UK@JISCMAIL.AC.UK</a:t>
            </a:r>
            <a:r>
              <a:rPr lang="en-GB" b="0" i="0" u="none" strike="noStrike" dirty="0">
                <a:solidFill>
                  <a:srgbClr val="212121"/>
                </a:solidFill>
                <a:effectLst/>
                <a:latin typeface="Aptos" panose="020B0004020202020204" pitchFamily="34" charset="0"/>
              </a:rPr>
              <a:t> </a:t>
            </a:r>
            <a:endParaRPr lang="en-US" sz="1013"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04" name="Google Shape;104;p1">
            <a:extLst>
              <a:ext uri="{FF2B5EF4-FFF2-40B4-BE49-F238E27FC236}">
                <a16:creationId xmlns:a16="http://schemas.microsoft.com/office/drawing/2014/main" id="{A73A209D-2155-BF8C-C974-7C62B6A82F16}"/>
              </a:ext>
            </a:extLst>
          </p:cNvPr>
          <p:cNvPicPr preferRelativeResize="0"/>
          <p:nvPr/>
        </p:nvPicPr>
        <p:blipFill rotWithShape="1">
          <a:blip r:embed="rId5">
            <a:alphaModFix/>
          </a:blip>
          <a:srcRect/>
          <a:stretch/>
        </p:blipFill>
        <p:spPr>
          <a:xfrm>
            <a:off x="0" y="4561257"/>
            <a:ext cx="9144000" cy="515155"/>
          </a:xfrm>
          <a:prstGeom prst="rect">
            <a:avLst/>
          </a:prstGeom>
          <a:noFill/>
          <a:ln>
            <a:noFill/>
          </a:ln>
        </p:spPr>
      </p:pic>
      <p:pic>
        <p:nvPicPr>
          <p:cNvPr id="105" name="Google Shape;105;p1" descr="A satellite in space with stars&#10;&#10;Description automatically generated">
            <a:extLst>
              <a:ext uri="{FF2B5EF4-FFF2-40B4-BE49-F238E27FC236}">
                <a16:creationId xmlns:a16="http://schemas.microsoft.com/office/drawing/2014/main" id="{0DFC62B1-B698-8733-A080-77A86F457D0B}"/>
              </a:ext>
            </a:extLst>
          </p:cNvPr>
          <p:cNvPicPr preferRelativeResize="0"/>
          <p:nvPr/>
        </p:nvPicPr>
        <p:blipFill rotWithShape="1">
          <a:blip r:embed="rId6">
            <a:alphaModFix/>
          </a:blip>
          <a:srcRect/>
          <a:stretch/>
        </p:blipFill>
        <p:spPr>
          <a:xfrm>
            <a:off x="301558" y="1141867"/>
            <a:ext cx="3931306" cy="3278981"/>
          </a:xfrm>
          <a:prstGeom prst="rect">
            <a:avLst/>
          </a:prstGeom>
          <a:noFill/>
          <a:ln>
            <a:noFill/>
          </a:ln>
        </p:spPr>
      </p:pic>
      <p:pic>
        <p:nvPicPr>
          <p:cNvPr id="106" name="Google Shape;106;p1" descr="Qr code&#10;&#10;AI-generated content may be incorrect.">
            <a:extLst>
              <a:ext uri="{FF2B5EF4-FFF2-40B4-BE49-F238E27FC236}">
                <a16:creationId xmlns:a16="http://schemas.microsoft.com/office/drawing/2014/main" id="{F2B7113A-BBCF-52EC-8032-BB4C6A6FB813}"/>
              </a:ext>
            </a:extLst>
          </p:cNvPr>
          <p:cNvPicPr preferRelativeResize="0"/>
          <p:nvPr/>
        </p:nvPicPr>
        <p:blipFill rotWithShape="1">
          <a:blip r:embed="rId7">
            <a:alphaModFix/>
          </a:blip>
          <a:srcRect/>
          <a:stretch/>
        </p:blipFill>
        <p:spPr>
          <a:xfrm>
            <a:off x="7272036" y="2224911"/>
            <a:ext cx="1669242" cy="1669242"/>
          </a:xfrm>
          <a:prstGeom prst="rect">
            <a:avLst/>
          </a:prstGeom>
          <a:noFill/>
          <a:ln>
            <a:noFill/>
          </a:ln>
        </p:spPr>
      </p:pic>
    </p:spTree>
    <p:extLst>
      <p:ext uri="{BB962C8B-B14F-4D97-AF65-F5344CB8AC3E}">
        <p14:creationId xmlns:p14="http://schemas.microsoft.com/office/powerpoint/2010/main" val="2180914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88121DA1-7AC8-6B49-6C23-372DFF8D19C6}"/>
              </a:ext>
            </a:extLst>
          </p:cNvPr>
          <p:cNvGraphicFramePr>
            <a:graphicFrameLocks noGrp="1"/>
          </p:cNvGraphicFramePr>
          <p:nvPr>
            <p:extLst>
              <p:ext uri="{D42A27DB-BD31-4B8C-83A1-F6EECF244321}">
                <p14:modId xmlns:p14="http://schemas.microsoft.com/office/powerpoint/2010/main" val="1016309615"/>
              </p:ext>
            </p:extLst>
          </p:nvPr>
        </p:nvGraphicFramePr>
        <p:xfrm>
          <a:off x="73314" y="3295720"/>
          <a:ext cx="4553713" cy="1696645"/>
        </p:xfrm>
        <a:graphic>
          <a:graphicData uri="http://schemas.openxmlformats.org/drawingml/2006/table">
            <a:tbl>
              <a:tblPr firstRow="1" bandRow="1">
                <a:tableStyleId>{5C22544A-7EE6-4342-B048-85BDC9FD1C3A}</a:tableStyleId>
              </a:tblPr>
              <a:tblGrid>
                <a:gridCol w="1630961">
                  <a:extLst>
                    <a:ext uri="{9D8B030D-6E8A-4147-A177-3AD203B41FA5}">
                      <a16:colId xmlns:a16="http://schemas.microsoft.com/office/drawing/2014/main" val="3806760120"/>
                    </a:ext>
                  </a:extLst>
                </a:gridCol>
                <a:gridCol w="730688">
                  <a:extLst>
                    <a:ext uri="{9D8B030D-6E8A-4147-A177-3AD203B41FA5}">
                      <a16:colId xmlns:a16="http://schemas.microsoft.com/office/drawing/2014/main" val="2644715996"/>
                    </a:ext>
                  </a:extLst>
                </a:gridCol>
                <a:gridCol w="730688">
                  <a:extLst>
                    <a:ext uri="{9D8B030D-6E8A-4147-A177-3AD203B41FA5}">
                      <a16:colId xmlns:a16="http://schemas.microsoft.com/office/drawing/2014/main" val="1007084711"/>
                    </a:ext>
                  </a:extLst>
                </a:gridCol>
                <a:gridCol w="730688">
                  <a:extLst>
                    <a:ext uri="{9D8B030D-6E8A-4147-A177-3AD203B41FA5}">
                      <a16:colId xmlns:a16="http://schemas.microsoft.com/office/drawing/2014/main" val="2823377899"/>
                    </a:ext>
                  </a:extLst>
                </a:gridCol>
                <a:gridCol w="730688">
                  <a:extLst>
                    <a:ext uri="{9D8B030D-6E8A-4147-A177-3AD203B41FA5}">
                      <a16:colId xmlns:a16="http://schemas.microsoft.com/office/drawing/2014/main" val="4169251128"/>
                    </a:ext>
                  </a:extLst>
                </a:gridCol>
              </a:tblGrid>
              <a:tr h="319303">
                <a:tc>
                  <a:txBody>
                    <a:bodyPr/>
                    <a:lstStyle/>
                    <a:p>
                      <a:r>
                        <a:rPr lang="en-US" sz="1200" b="0" i="0" dirty="0">
                          <a:latin typeface="Helvetica Neue" panose="02000503000000020004" pitchFamily="2" charset="0"/>
                          <a:ea typeface="Helvetica Neue" panose="02000503000000020004" pitchFamily="2" charset="0"/>
                          <a:cs typeface="Helvetica Neue" panose="02000503000000020004" pitchFamily="2" charset="0"/>
                        </a:rPr>
                        <a:t>Parameter</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1</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2</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3</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4</a:t>
                      </a:r>
                    </a:p>
                  </a:txBody>
                  <a:tcPr marL="68580" marR="68580" marT="34290" marB="34290" anchor="b"/>
                </a:tc>
                <a:extLst>
                  <a:ext uri="{0D108BD9-81ED-4DB2-BD59-A6C34878D82A}">
                    <a16:rowId xmlns:a16="http://schemas.microsoft.com/office/drawing/2014/main" val="2765378910"/>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Spectral range (µm)</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24–43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42–76</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74–134</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130–235</a:t>
                      </a:r>
                    </a:p>
                  </a:txBody>
                  <a:tcPr marL="27623" marR="27623" marT="0" marB="0" anchor="b"/>
                </a:tc>
                <a:extLst>
                  <a:ext uri="{0D108BD9-81ED-4DB2-BD59-A6C34878D82A}">
                    <a16:rowId xmlns:a16="http://schemas.microsoft.com/office/drawing/2014/main" val="4219509245"/>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Spectral sampling (µm)</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0.23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0.41</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0.73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1.29</a:t>
                      </a:r>
                    </a:p>
                  </a:txBody>
                  <a:tcPr marL="27623" marR="27623" marT="0" marB="0" anchor="b"/>
                </a:tc>
                <a:extLst>
                  <a:ext uri="{0D108BD9-81ED-4DB2-BD59-A6C34878D82A}">
                    <a16:rowId xmlns:a16="http://schemas.microsoft.com/office/drawing/2014/main" val="4225842250"/>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Resolving power</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95-150</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85-120</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90-125</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95-130</a:t>
                      </a:r>
                    </a:p>
                  </a:txBody>
                  <a:tcPr marL="27623" marR="27623" marT="0" marB="0" anchor="b"/>
                </a:tc>
                <a:extLst>
                  <a:ext uri="{0D108BD9-81ED-4DB2-BD59-A6C34878D82A}">
                    <a16:rowId xmlns:a16="http://schemas.microsoft.com/office/drawing/2014/main" val="381063244"/>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Array format per band</a:t>
                      </a:r>
                    </a:p>
                  </a:txBody>
                  <a:tcPr marL="27623" marR="27623" marT="0" marB="0" anchor="b"/>
                </a:tc>
                <a:tc gridSpan="4">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24 spatial ×84 spectral pix, 900-µm pitch</a:t>
                      </a:r>
                    </a:p>
                  </a:txBody>
                  <a:tcPr marL="27623" marR="27623" marT="0" marB="0" anchor="b"/>
                </a:tc>
                <a:tc hMerge="1">
                  <a:txBody>
                    <a:bodyPr/>
                    <a:lstStyle/>
                    <a:p>
                      <a:endParaRPr lang="en-US"/>
                    </a:p>
                  </a:txBody>
                  <a:tcPr/>
                </a:tc>
                <a:tc hMerge="1">
                  <a:txBody>
                    <a:bodyPr/>
                    <a:lstStyle/>
                    <a:p>
                      <a:endParaRPr lang="en-US"/>
                    </a:p>
                  </a:txBody>
                  <a:tcPr/>
                </a:tc>
                <a:tc hMerge="1">
                  <a:txBody>
                    <a:bodyPr/>
                    <a:lstStyle/>
                    <a:p>
                      <a:pPr marL="0" marR="0" algn="ctr">
                        <a:lnSpc>
                          <a:spcPts val="1000"/>
                        </a:lnSpc>
                        <a:spcBef>
                          <a:spcPts val="200"/>
                        </a:spcBef>
                        <a:spcAft>
                          <a:spcPts val="100"/>
                        </a:spcAft>
                      </a:pPr>
                      <a:endParaRPr lang="en-US" sz="18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endParaRPr>
                    </a:p>
                  </a:txBody>
                  <a:tcPr marL="36830" marR="36830" marT="0" marB="0" anchor="b"/>
                </a:tc>
                <a:extLst>
                  <a:ext uri="{0D108BD9-81ED-4DB2-BD59-A6C34878D82A}">
                    <a16:rowId xmlns:a16="http://schemas.microsoft.com/office/drawing/2014/main" val="1412275303"/>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Pix size on sky (arcsec)</a:t>
                      </a:r>
                    </a:p>
                  </a:txBody>
                  <a:tcPr marL="27623" marR="0" marT="0" marB="0" anchor="b"/>
                </a:tc>
                <a:tc gridSpan="2">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7.6</a:t>
                      </a:r>
                    </a:p>
                  </a:txBody>
                  <a:tcPr marL="27623" marR="27623" marT="0" marB="0" anchor="b"/>
                </a:tc>
                <a:tc hMerge="1">
                  <a:txBody>
                    <a:bodyPr/>
                    <a:lstStyle/>
                    <a:p>
                      <a:endParaRPr lang="en-US"/>
                    </a:p>
                  </a:txBody>
                  <a:tcPr/>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12.7</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22.9</a:t>
                      </a:r>
                    </a:p>
                  </a:txBody>
                  <a:tcPr marL="27623" marR="27623" marT="0" marB="0" anchor="b"/>
                </a:tc>
                <a:extLst>
                  <a:ext uri="{0D108BD9-81ED-4DB2-BD59-A6C34878D82A}">
                    <a16:rowId xmlns:a16="http://schemas.microsoft.com/office/drawing/2014/main" val="2133542873"/>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Pix pitch ratio to B1,2</a:t>
                      </a:r>
                    </a:p>
                  </a:txBody>
                  <a:tcPr marL="27623" marR="27623" marT="0" marB="0" anchor="b"/>
                </a:tc>
                <a:tc gridSpan="2">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27623" marR="27623" marT="0" marB="0" anchor="b"/>
                </a:tc>
                <a:tc hMerge="1">
                  <a:txBody>
                    <a:bodyPr/>
                    <a:lstStyle/>
                    <a:p>
                      <a:endParaRPr lang="en-US"/>
                    </a:p>
                  </a:txBody>
                  <a:tcPr/>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5:3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3:1</a:t>
                      </a:r>
                    </a:p>
                  </a:txBody>
                  <a:tcPr marL="27623" marR="27623" marT="0" marB="0" anchor="b"/>
                </a:tc>
                <a:extLst>
                  <a:ext uri="{0D108BD9-81ED-4DB2-BD59-A6C34878D82A}">
                    <a16:rowId xmlns:a16="http://schemas.microsoft.com/office/drawing/2014/main" val="2031265492"/>
                  </a:ext>
                </a:extLst>
              </a:tr>
            </a:tbl>
          </a:graphicData>
        </a:graphic>
      </p:graphicFrame>
      <p:sp>
        <p:nvSpPr>
          <p:cNvPr id="10" name="Rectangle 9">
            <a:extLst>
              <a:ext uri="{FF2B5EF4-FFF2-40B4-BE49-F238E27FC236}">
                <a16:creationId xmlns:a16="http://schemas.microsoft.com/office/drawing/2014/main" id="{44CDEC8B-0D8E-0961-2915-315F9B839D0D}"/>
              </a:ext>
            </a:extLst>
          </p:cNvPr>
          <p:cNvSpPr/>
          <p:nvPr/>
        </p:nvSpPr>
        <p:spPr>
          <a:xfrm>
            <a:off x="7255090" y="275686"/>
            <a:ext cx="1533596" cy="102523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BB601390-5B93-8AC7-36F8-1A3230D54291}"/>
              </a:ext>
            </a:extLst>
          </p:cNvPr>
          <p:cNvSpPr/>
          <p:nvPr/>
        </p:nvSpPr>
        <p:spPr>
          <a:xfrm>
            <a:off x="8518177" y="1327708"/>
            <a:ext cx="262772" cy="21802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Rectangle 11">
            <a:extLst>
              <a:ext uri="{FF2B5EF4-FFF2-40B4-BE49-F238E27FC236}">
                <a16:creationId xmlns:a16="http://schemas.microsoft.com/office/drawing/2014/main" id="{950E165E-F0E9-C407-AA36-CC7B84D5EC70}"/>
              </a:ext>
            </a:extLst>
          </p:cNvPr>
          <p:cNvSpPr/>
          <p:nvPr/>
        </p:nvSpPr>
        <p:spPr>
          <a:xfrm rot="19053532">
            <a:off x="8548351" y="1500382"/>
            <a:ext cx="68367" cy="21802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descr="A diagram of a band detector array&#10;&#10;Description automatically generated">
            <a:extLst>
              <a:ext uri="{FF2B5EF4-FFF2-40B4-BE49-F238E27FC236}">
                <a16:creationId xmlns:a16="http://schemas.microsoft.com/office/drawing/2014/main" id="{059A883D-B4A2-57CA-57E9-059AC2BE3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8931" y="1429211"/>
            <a:ext cx="4507734" cy="3635747"/>
          </a:xfrm>
          <a:prstGeom prst="rect">
            <a:avLst/>
          </a:prstGeom>
        </p:spPr>
      </p:pic>
      <p:sp>
        <p:nvSpPr>
          <p:cNvPr id="3" name="TextBox 2">
            <a:extLst>
              <a:ext uri="{FF2B5EF4-FFF2-40B4-BE49-F238E27FC236}">
                <a16:creationId xmlns:a16="http://schemas.microsoft.com/office/drawing/2014/main" id="{F7EB6605-3945-82A9-22A9-73557E42BCA2}"/>
              </a:ext>
            </a:extLst>
          </p:cNvPr>
          <p:cNvSpPr txBox="1"/>
          <p:nvPr/>
        </p:nvSpPr>
        <p:spPr>
          <a:xfrm>
            <a:off x="73314" y="1031094"/>
            <a:ext cx="4279133" cy="2215991"/>
          </a:xfrm>
          <a:prstGeom prst="rect">
            <a:avLst/>
          </a:prstGeom>
          <a:solidFill>
            <a:schemeClr val="bg1"/>
          </a:solidFill>
          <a:ln>
            <a:solidFill>
              <a:schemeClr val="tx1"/>
            </a:solidFill>
          </a:ln>
        </p:spPr>
        <p:txBody>
          <a:bodyPr wrap="square" rtlCol="0">
            <a:spAutoFit/>
          </a:bodyPr>
          <a:lstStyle/>
          <a:p>
            <a:r>
              <a:rPr lang="en-US" sz="1800" b="1" dirty="0">
                <a:latin typeface="Helvetica Neue" panose="02000503000000020004" pitchFamily="2" charset="0"/>
                <a:ea typeface="Helvetica Neue" panose="02000503000000020004" pitchFamily="2" charset="0"/>
                <a:cs typeface="Helvetica Neue" panose="02000503000000020004" pitchFamily="2" charset="0"/>
              </a:rPr>
              <a:t>FIRESS</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Bands 1 + 3 overlap, Bands 2 + 4 overlap</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2 </a:t>
            </a:r>
            <a:r>
              <a:rPr lang="en-US" sz="1200" dirty="0" err="1">
                <a:latin typeface="Helvetica Neue" panose="02000503000000020004" pitchFamily="2" charset="0"/>
                <a:ea typeface="Helvetica Neue" panose="02000503000000020004" pitchFamily="2" charset="0"/>
                <a:cs typeface="Helvetica Neue" panose="02000503000000020004" pitchFamily="2" charset="0"/>
              </a:rPr>
              <a:t>pointings</a:t>
            </a:r>
            <a:r>
              <a:rPr lang="en-US" sz="1200" dirty="0">
                <a:latin typeface="Helvetica Neue" panose="02000503000000020004" pitchFamily="2" charset="0"/>
                <a:ea typeface="Helvetica Neue" panose="02000503000000020004" pitchFamily="2" charset="0"/>
                <a:cs typeface="Helvetica Neue" panose="02000503000000020004" pitchFamily="2" charset="0"/>
              </a:rPr>
              <a:t> for full spectrum of a source, though all 4 bands read out.</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High-res mode couples all bands when engaged</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4 slit-fed grating modules spaced logarithmically with some wavelength overlap.</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All detectors in all bands read out simultaneously.</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Band 1 and 2 common design and plate scale.</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All aluminum, no moving parts.</a:t>
            </a:r>
          </a:p>
          <a:p>
            <a:pPr marL="214313" indent="-214313">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Google Shape;123;p3">
            <a:extLst>
              <a:ext uri="{FF2B5EF4-FFF2-40B4-BE49-F238E27FC236}">
                <a16:creationId xmlns:a16="http://schemas.microsoft.com/office/drawing/2014/main" id="{3F4B2695-6725-A162-8203-921215F817C9}"/>
              </a:ext>
            </a:extLst>
          </p:cNvPr>
          <p:cNvSpPr txBox="1">
            <a:spLocks/>
          </p:cNvSpPr>
          <p:nvPr/>
        </p:nvSpPr>
        <p:spPr bwMode="auto">
          <a:xfrm>
            <a:off x="0" y="267617"/>
            <a:ext cx="9144000" cy="670185"/>
          </a:xfrm>
          <a:prstGeom prst="rect">
            <a:avLst/>
          </a:prstGeom>
          <a:noFill/>
          <a:ln>
            <a:noFill/>
          </a:ln>
        </p:spPr>
        <p:txBody>
          <a:bodyPr spcFirstLastPara="1" vert="horz" wrap="square" lIns="68569" tIns="34275" rIns="68569" bIns="34275" rtlCol="0" anchor="ctr" anchorCtr="0">
            <a:normAutofit/>
          </a:bodyPr>
          <a:lstStyle>
            <a:lvl1pPr algn="ctr" defTabSz="685800">
              <a:lnSpc>
                <a:spcPct val="90000"/>
              </a:lnSpc>
              <a:spcBef>
                <a:spcPts val="0"/>
              </a:spcBef>
              <a:buNone/>
              <a:defRPr sz="4500" b="0" i="0">
                <a:solidFill>
                  <a:schemeClr val="tx1"/>
                </a:solidFill>
                <a:latin typeface="+mj-lt"/>
                <a:ea typeface="Helvetica Neue" panose="02000503000000020004" pitchFamily="2" charset="0"/>
                <a:cs typeface="Helvetica Neue" panose="02000503000000020004" pitchFamily="2" charset="0"/>
              </a:defRPr>
            </a:lvl1pPr>
          </a:lstStyle>
          <a:p>
            <a:pPr rtl="0">
              <a:buSzPct val="100000"/>
            </a:pPr>
            <a:r>
              <a:rPr lang="en-US" sz="2400" dirty="0">
                <a:solidFill>
                  <a:srgbClr val="7030A0"/>
                </a:solidFill>
                <a:latin typeface="Helvetica Neue" panose="02000503000000020004" pitchFamily="2" charset="0"/>
              </a:rPr>
              <a:t>PRIMA has two main instruments: </a:t>
            </a:r>
            <a:r>
              <a:rPr lang="en-US" sz="2400" dirty="0" err="1">
                <a:solidFill>
                  <a:srgbClr val="7030A0"/>
                </a:solidFill>
                <a:latin typeface="Helvetica Neue" panose="02000503000000020004" pitchFamily="2" charset="0"/>
              </a:rPr>
              <a:t>PRIMAger</a:t>
            </a:r>
            <a:r>
              <a:rPr lang="en-US" sz="2400" dirty="0">
                <a:solidFill>
                  <a:srgbClr val="7030A0"/>
                </a:solidFill>
                <a:latin typeface="Helvetica Neue" panose="02000503000000020004" pitchFamily="2" charset="0"/>
              </a:rPr>
              <a:t> and </a:t>
            </a:r>
            <a:r>
              <a:rPr lang="en-US" sz="2400" b="1" dirty="0">
                <a:solidFill>
                  <a:srgbClr val="7030A0"/>
                </a:solidFill>
                <a:latin typeface="Helvetica Neue" panose="02000503000000020004" pitchFamily="2" charset="0"/>
              </a:rPr>
              <a:t>FIRESS</a:t>
            </a:r>
            <a:endParaRPr lang="en-US" b="1" dirty="0">
              <a:solidFill>
                <a:srgbClr val="7030A0"/>
              </a:solidFill>
              <a:latin typeface="Helvetica Neue" panose="02000503000000020004" pitchFamily="2" charset="0"/>
            </a:endParaRPr>
          </a:p>
        </p:txBody>
      </p:sp>
    </p:spTree>
    <p:extLst>
      <p:ext uri="{BB962C8B-B14F-4D97-AF65-F5344CB8AC3E}">
        <p14:creationId xmlns:p14="http://schemas.microsoft.com/office/powerpoint/2010/main" val="855328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BC4C-2048-1F77-B3B0-4BA26F274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D1E32-40D6-911F-3D1F-FC02109AE5EE}"/>
              </a:ext>
            </a:extLst>
          </p:cNvPr>
          <p:cNvSpPr>
            <a:spLocks noGrp="1"/>
          </p:cNvSpPr>
          <p:nvPr>
            <p:ph type="title"/>
          </p:nvPr>
        </p:nvSpPr>
        <p:spPr>
          <a:xfrm>
            <a:off x="424784" y="512116"/>
            <a:ext cx="8514308" cy="349607"/>
          </a:xfrm>
        </p:spPr>
        <p:txBody>
          <a:bodyPr>
            <a:noAutofit/>
          </a:bodyPr>
          <a:lstStyle/>
          <a:p>
            <a:pPr algn="ctr"/>
            <a:r>
              <a:rPr lang="en-US" sz="2400" b="1" dirty="0"/>
              <a:t>PRIMA GO science Book Volume 1</a:t>
            </a:r>
          </a:p>
        </p:txBody>
      </p:sp>
      <p:sp>
        <p:nvSpPr>
          <p:cNvPr id="3" name="Slide Number Placeholder 2">
            <a:extLst>
              <a:ext uri="{FF2B5EF4-FFF2-40B4-BE49-F238E27FC236}">
                <a16:creationId xmlns:a16="http://schemas.microsoft.com/office/drawing/2014/main" id="{CFB17212-5E0A-3357-4080-DB16BB3D11A0}"/>
              </a:ext>
            </a:extLst>
          </p:cNvPr>
          <p:cNvSpPr>
            <a:spLocks noGrp="1"/>
          </p:cNvSpPr>
          <p:nvPr>
            <p:ph type="sldNum" sz="quarter" idx="4"/>
          </p:nvPr>
        </p:nvSpPr>
        <p:spPr/>
        <p:txBody>
          <a:bodyPr/>
          <a:lstStyle/>
          <a:p>
            <a:fld id="{759E2953-E0B0-D04E-87C0-4FCB2A0B3580}" type="slidenum">
              <a:rPr lang="en-US" smtClean="0"/>
              <a:pPr/>
              <a:t>36</a:t>
            </a:fld>
            <a:endParaRPr lang="en-US" dirty="0"/>
          </a:p>
        </p:txBody>
      </p:sp>
      <p:pic>
        <p:nvPicPr>
          <p:cNvPr id="5" name="Picture 4">
            <a:extLst>
              <a:ext uri="{FF2B5EF4-FFF2-40B4-BE49-F238E27FC236}">
                <a16:creationId xmlns:a16="http://schemas.microsoft.com/office/drawing/2014/main" id="{4E39BE81-580F-9518-1D99-2527A63CBB17}"/>
              </a:ext>
            </a:extLst>
          </p:cNvPr>
          <p:cNvPicPr>
            <a:picLocks noChangeAspect="1"/>
          </p:cNvPicPr>
          <p:nvPr/>
        </p:nvPicPr>
        <p:blipFill>
          <a:blip r:embed="rId3" cstate="hqprint">
            <a:extLst>
              <a:ext uri="{28A0092B-C50C-407E-A947-70E740481C1C}">
                <a14:useLocalDpi xmlns:a14="http://schemas.microsoft.com/office/drawing/2010/main"/>
              </a:ext>
            </a:extLst>
          </a:blip>
          <a:srcRect l="543" b="16110"/>
          <a:stretch>
            <a:fillRect/>
          </a:stretch>
        </p:blipFill>
        <p:spPr>
          <a:xfrm>
            <a:off x="5846883" y="861723"/>
            <a:ext cx="1993101" cy="1979109"/>
          </a:xfrm>
          <a:prstGeom prst="rect">
            <a:avLst/>
          </a:prstGeom>
        </p:spPr>
      </p:pic>
      <p:sp>
        <p:nvSpPr>
          <p:cNvPr id="9" name="TextBox 8">
            <a:extLst>
              <a:ext uri="{FF2B5EF4-FFF2-40B4-BE49-F238E27FC236}">
                <a16:creationId xmlns:a16="http://schemas.microsoft.com/office/drawing/2014/main" id="{2E749EAC-DA26-858E-4D8E-D9277AFE6C8B}"/>
              </a:ext>
            </a:extLst>
          </p:cNvPr>
          <p:cNvSpPr txBox="1"/>
          <p:nvPr/>
        </p:nvSpPr>
        <p:spPr>
          <a:xfrm>
            <a:off x="254114" y="1184995"/>
            <a:ext cx="4574040" cy="3554819"/>
          </a:xfrm>
          <a:prstGeom prst="rect">
            <a:avLst/>
          </a:prstGeom>
          <a:noFill/>
        </p:spPr>
        <p:txBody>
          <a:bodyPr wrap="square">
            <a:spAutoFit/>
          </a:bodyPr>
          <a:lstStyle/>
          <a:p>
            <a:pPr marL="257175" indent="-257175">
              <a:buFont typeface="Arial" panose="020B0604020202020204" pitchFamily="34" charset="0"/>
              <a:buChar char="•"/>
            </a:pPr>
            <a:r>
              <a:rPr lang="en-US" sz="1500" dirty="0">
                <a:latin typeface="Helvetica Neue" panose="02000503000000020004" pitchFamily="2" charset="0"/>
                <a:ea typeface="Helvetica Neue" panose="02000503000000020004" pitchFamily="2" charset="0"/>
                <a:cs typeface="Helvetica Neue" panose="02000503000000020004" pitchFamily="2" charset="0"/>
              </a:rPr>
              <a:t>Volume1 published on </a:t>
            </a:r>
            <a:r>
              <a:rPr lang="en-US" sz="1500" dirty="0" err="1">
                <a:latin typeface="Helvetica Neue" panose="02000503000000020004" pitchFamily="2" charset="0"/>
                <a:ea typeface="Helvetica Neue" panose="02000503000000020004" pitchFamily="2" charset="0"/>
                <a:cs typeface="Helvetica Neue" panose="02000503000000020004" pitchFamily="2" charset="0"/>
              </a:rPr>
              <a:t>ArXiv</a:t>
            </a:r>
            <a:r>
              <a:rPr lang="en-US" sz="1500" dirty="0">
                <a:latin typeface="Helvetica Neue" panose="02000503000000020004" pitchFamily="2" charset="0"/>
                <a:ea typeface="Helvetica Neue" panose="02000503000000020004" pitchFamily="2" charset="0"/>
                <a:cs typeface="Helvetica Neue" panose="02000503000000020004" pitchFamily="2" charset="0"/>
              </a:rPr>
              <a:t> in November 2023 (</a:t>
            </a:r>
            <a:r>
              <a:rPr lang="en-US" sz="1500" dirty="0">
                <a:latin typeface="Helvetica Neue" panose="02000503000000020004" pitchFamily="2" charset="0"/>
                <a:ea typeface="Helvetica Neue" panose="02000503000000020004" pitchFamily="2" charset="0"/>
                <a:cs typeface="Helvetica Neue" panose="02000503000000020004" pitchFamily="2" charset="0"/>
                <a:hlinkClick r:id="rId4"/>
              </a:rPr>
              <a:t>arXiv:2310.20572</a:t>
            </a:r>
            <a:r>
              <a:rPr lang="en-US" sz="1500" dirty="0">
                <a:latin typeface="Helvetica Neue" panose="02000503000000020004" pitchFamily="2" charset="0"/>
                <a:ea typeface="Helvetica Neue" panose="02000503000000020004" pitchFamily="2" charset="0"/>
                <a:cs typeface="Helvetica Neue" panose="02000503000000020004" pitchFamily="2" charset="0"/>
              </a:rPr>
              <a:t>)</a:t>
            </a:r>
          </a:p>
          <a:p>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a:p>
            <a:pPr marL="257175" indent="-257175">
              <a:buFont typeface="Arial" panose="020B0604020202020204" pitchFamily="34" charset="0"/>
              <a:buChar char="•"/>
            </a:pPr>
            <a:r>
              <a:rPr lang="en-US" sz="1500" dirty="0">
                <a:latin typeface="Helvetica Neue" panose="02000503000000020004" pitchFamily="2" charset="0"/>
                <a:ea typeface="Helvetica Neue" panose="02000503000000020004" pitchFamily="2" charset="0"/>
                <a:cs typeface="Helvetica Neue" panose="02000503000000020004" pitchFamily="2" charset="0"/>
              </a:rPr>
              <a:t>Collection of 76 community-contributed cases, spanning scientific areas from comets to high-z polarimetry</a:t>
            </a:r>
          </a:p>
          <a:p>
            <a:pPr marL="257175" indent="-257175">
              <a:buFont typeface="Arial" panose="020B0604020202020204" pitchFamily="34" charset="0"/>
              <a:buChar char="•"/>
            </a:pP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a:p>
            <a:pPr marL="214313" indent="-214313">
              <a:buFont typeface="Arial" panose="020B0604020202020204" pitchFamily="34" charset="0"/>
              <a:buChar char="•"/>
            </a:pPr>
            <a:r>
              <a:rPr lang="en-US" sz="15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Volume 1 totals about ~21,000 h of observations, or about 65% of the expected time available for GO observations. </a:t>
            </a:r>
          </a:p>
          <a:p>
            <a:pPr marL="214313" indent="-214313">
              <a:buFont typeface="Arial" panose="020B0604020202020204" pitchFamily="34" charset="0"/>
              <a:buChar char="•"/>
            </a:pPr>
            <a:endParaRPr lang="en-US" sz="15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a:p>
            <a:pPr marL="214313" indent="-214313">
              <a:buFont typeface="Arial" panose="020B0604020202020204" pitchFamily="34" charset="0"/>
              <a:buChar char="•"/>
            </a:pPr>
            <a:r>
              <a:rPr lang="en-US" sz="15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Approximately use requests for </a:t>
            </a:r>
            <a:r>
              <a:rPr lang="en-US" sz="1500" dirty="0" err="1">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PRIMAger</a:t>
            </a:r>
            <a:r>
              <a:rPr lang="en-US" sz="15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(35% of cases), FIRESS (32%) or both instruments (32%).</a:t>
            </a: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a:p>
            <a:pPr marL="257175" indent="-257175">
              <a:buFont typeface="Arial" panose="020B0604020202020204" pitchFamily="34" charset="0"/>
              <a:buChar char="•"/>
            </a:pPr>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TextBox 5">
            <a:extLst>
              <a:ext uri="{FF2B5EF4-FFF2-40B4-BE49-F238E27FC236}">
                <a16:creationId xmlns:a16="http://schemas.microsoft.com/office/drawing/2014/main" id="{02C6B50D-85EA-0D36-2F86-DAA7FE2306EA}"/>
              </a:ext>
            </a:extLst>
          </p:cNvPr>
          <p:cNvSpPr txBox="1"/>
          <p:nvPr/>
        </p:nvSpPr>
        <p:spPr>
          <a:xfrm>
            <a:off x="998445" y="4509088"/>
            <a:ext cx="3422478" cy="369332"/>
          </a:xfrm>
          <a:prstGeom prst="rect">
            <a:avLst/>
          </a:prstGeom>
          <a:noFill/>
        </p:spPr>
        <p:txBody>
          <a:bodyPr wrap="square">
            <a:spAutoFit/>
          </a:bodyPr>
          <a:lstStyle/>
          <a:p>
            <a:r>
              <a:rPr lang="en-US" sz="18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Thank you to all case writers!</a:t>
            </a:r>
          </a:p>
        </p:txBody>
      </p:sp>
      <p:pic>
        <p:nvPicPr>
          <p:cNvPr id="4" name="Picture 3" descr="A table with text and images&#10;&#10;Description automatically generated">
            <a:extLst>
              <a:ext uri="{FF2B5EF4-FFF2-40B4-BE49-F238E27FC236}">
                <a16:creationId xmlns:a16="http://schemas.microsoft.com/office/drawing/2014/main" id="{6909777D-DBB4-A052-467E-E2BFB5BAA162}"/>
              </a:ext>
            </a:extLst>
          </p:cNvPr>
          <p:cNvPicPr>
            <a:picLocks noChangeAspect="1"/>
          </p:cNvPicPr>
          <p:nvPr/>
        </p:nvPicPr>
        <p:blipFill>
          <a:blip r:embed="rId5"/>
          <a:stretch>
            <a:fillRect/>
          </a:stretch>
        </p:blipFill>
        <p:spPr>
          <a:xfrm>
            <a:off x="5308320" y="2943225"/>
            <a:ext cx="3333750" cy="2200275"/>
          </a:xfrm>
          <a:prstGeom prst="rect">
            <a:avLst/>
          </a:prstGeom>
        </p:spPr>
      </p:pic>
    </p:spTree>
    <p:extLst>
      <p:ext uri="{BB962C8B-B14F-4D97-AF65-F5344CB8AC3E}">
        <p14:creationId xmlns:p14="http://schemas.microsoft.com/office/powerpoint/2010/main" val="416824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1C1E1-FDC8-D40E-26B9-B008A9514DF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8A4F98-4DF6-D15E-5479-0FF8A7C3E112}"/>
              </a:ext>
            </a:extLst>
          </p:cNvPr>
          <p:cNvSpPr>
            <a:spLocks noGrp="1"/>
          </p:cNvSpPr>
          <p:nvPr>
            <p:ph type="sldNum" sz="quarter" idx="4"/>
          </p:nvPr>
        </p:nvSpPr>
        <p:spPr/>
        <p:txBody>
          <a:bodyPr/>
          <a:lstStyle/>
          <a:p>
            <a:fld id="{759E2953-E0B0-D04E-87C0-4FCB2A0B3580}" type="slidenum">
              <a:rPr lang="en-US" smtClean="0"/>
              <a:pPr/>
              <a:t>37</a:t>
            </a:fld>
            <a:endParaRPr lang="en-US" dirty="0"/>
          </a:p>
        </p:txBody>
      </p:sp>
      <p:sp>
        <p:nvSpPr>
          <p:cNvPr id="5" name="Title 1">
            <a:extLst>
              <a:ext uri="{FF2B5EF4-FFF2-40B4-BE49-F238E27FC236}">
                <a16:creationId xmlns:a16="http://schemas.microsoft.com/office/drawing/2014/main" id="{5B13EC67-1A93-3EF2-FB01-DA6A03237EB4}"/>
              </a:ext>
            </a:extLst>
          </p:cNvPr>
          <p:cNvSpPr txBox="1">
            <a:spLocks/>
          </p:cNvSpPr>
          <p:nvPr/>
        </p:nvSpPr>
        <p:spPr>
          <a:xfrm>
            <a:off x="314846" y="658816"/>
            <a:ext cx="8514308" cy="349607"/>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2400" b="0" kern="1200">
                <a:solidFill>
                  <a:srgbClr val="873693"/>
                </a:solidFill>
                <a:latin typeface="+mn-lt"/>
                <a:ea typeface="Roboto" panose="02000000000000000000" pitchFamily="2" charset="0"/>
                <a:cs typeface="Roboto" panose="02000000000000000000" pitchFamily="2" charset="0"/>
              </a:defRPr>
            </a:lvl1p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GO science book Volume 2 now in preparation</a:t>
            </a:r>
          </a:p>
        </p:txBody>
      </p:sp>
      <p:sp>
        <p:nvSpPr>
          <p:cNvPr id="9" name="TextBox 8">
            <a:extLst>
              <a:ext uri="{FF2B5EF4-FFF2-40B4-BE49-F238E27FC236}">
                <a16:creationId xmlns:a16="http://schemas.microsoft.com/office/drawing/2014/main" id="{26E1A30D-B9D1-861F-8A78-1026CA63A963}"/>
              </a:ext>
            </a:extLst>
          </p:cNvPr>
          <p:cNvSpPr txBox="1"/>
          <p:nvPr/>
        </p:nvSpPr>
        <p:spPr>
          <a:xfrm>
            <a:off x="381662" y="1309150"/>
            <a:ext cx="7224501" cy="1477328"/>
          </a:xfrm>
          <a:prstGeom prst="rect">
            <a:avLst/>
          </a:prstGeom>
          <a:noFill/>
        </p:spPr>
        <p:txBody>
          <a:bodyPr wrap="square">
            <a:spAutoFit/>
          </a:bodyPr>
          <a:lstStyle/>
          <a:p>
            <a:r>
              <a:rPr lang="en-US" sz="1800" dirty="0">
                <a:latin typeface="Helvetica Neue" panose="02000503000000020004" pitchFamily="2" charset="0"/>
                <a:ea typeface="Helvetica Neue" panose="02000503000000020004" pitchFamily="2" charset="0"/>
                <a:cs typeface="Helvetica Neue" panose="02000503000000020004" pitchFamily="2" charset="0"/>
              </a:rPr>
              <a:t>The PRIMA team asked any member of the international astronomy community to develop and submit case for Volume 2 for May 31, 2025. More than </a:t>
            </a:r>
            <a:r>
              <a:rPr lang="en-US" sz="1800" b="1" dirty="0">
                <a:latin typeface="Helvetica Neue" panose="02000503000000020004" pitchFamily="2" charset="0"/>
                <a:ea typeface="Helvetica Neue" panose="02000503000000020004" pitchFamily="2" charset="0"/>
                <a:cs typeface="Helvetica Neue" panose="02000503000000020004" pitchFamily="2" charset="0"/>
              </a:rPr>
              <a:t>100 community PRIMA GO cases </a:t>
            </a:r>
            <a:r>
              <a:rPr lang="en-US" sz="1800" dirty="0">
                <a:latin typeface="Helvetica Neue" panose="02000503000000020004" pitchFamily="2" charset="0"/>
                <a:ea typeface="Helvetica Neue" panose="02000503000000020004" pitchFamily="2" charset="0"/>
                <a:cs typeface="Helvetica Neue" panose="02000503000000020004" pitchFamily="2" charset="0"/>
              </a:rPr>
              <a:t>were received and are currently being edited and compiled into GO science book Volume 2.</a:t>
            </a:r>
          </a:p>
        </p:txBody>
      </p:sp>
      <p:sp>
        <p:nvSpPr>
          <p:cNvPr id="11" name="TextBox 10">
            <a:extLst>
              <a:ext uri="{FF2B5EF4-FFF2-40B4-BE49-F238E27FC236}">
                <a16:creationId xmlns:a16="http://schemas.microsoft.com/office/drawing/2014/main" id="{46D30B1B-31CB-8847-9EE5-E1A6031C1D66}"/>
              </a:ext>
            </a:extLst>
          </p:cNvPr>
          <p:cNvSpPr txBox="1"/>
          <p:nvPr/>
        </p:nvSpPr>
        <p:spPr>
          <a:xfrm>
            <a:off x="381662" y="3087206"/>
            <a:ext cx="7866433" cy="1477328"/>
          </a:xfrm>
          <a:prstGeom prst="rect">
            <a:avLst/>
          </a:prstGeom>
          <a:noFill/>
          <a:ln>
            <a:solidFill>
              <a:schemeClr val="accent1"/>
            </a:solidFill>
          </a:ln>
        </p:spPr>
        <p:txBody>
          <a:bodyPr wrap="square">
            <a:spAutoFit/>
          </a:bodyPr>
          <a:lstStyle/>
          <a:p>
            <a:r>
              <a:rPr lang="en-US" sz="1500" dirty="0">
                <a:latin typeface="Helvetica Neue" panose="02000503000000020004" pitchFamily="2" charset="0"/>
                <a:ea typeface="Helvetica Neue" panose="02000503000000020004" pitchFamily="2" charset="0"/>
                <a:cs typeface="Helvetica Neue" panose="02000503000000020004" pitchFamily="2" charset="0"/>
              </a:rPr>
              <a:t>We are here to support contributors</a:t>
            </a:r>
          </a:p>
          <a:p>
            <a:r>
              <a:rPr lang="en-US" sz="1500" dirty="0">
                <a:latin typeface="Helvetica Neue" panose="02000503000000020004" pitchFamily="2" charset="0"/>
                <a:ea typeface="Helvetica Neue" panose="02000503000000020004" pitchFamily="2" charset="0"/>
                <a:cs typeface="Helvetica Neue" panose="02000503000000020004" pitchFamily="2" charset="0"/>
              </a:rPr>
              <a:t>Main contacts: </a:t>
            </a:r>
          </a:p>
          <a:p>
            <a:pPr marL="257175" indent="-257175">
              <a:buFont typeface="Arial" panose="020B0604020202020204" pitchFamily="34" charset="0"/>
              <a:buChar char="•"/>
            </a:pPr>
            <a:r>
              <a:rPr lang="en-US" sz="1500" dirty="0">
                <a:latin typeface="Helvetica Neue" panose="02000503000000020004" pitchFamily="2" charset="0"/>
                <a:ea typeface="Helvetica Neue" panose="02000503000000020004" pitchFamily="2" charset="0"/>
                <a:cs typeface="Helvetica Neue" panose="02000503000000020004" pitchFamily="2" charset="0"/>
              </a:rPr>
              <a:t>Arielle </a:t>
            </a:r>
            <a:r>
              <a:rPr lang="en-US" sz="1500" dirty="0" err="1">
                <a:latin typeface="Helvetica Neue" panose="02000503000000020004" pitchFamily="2" charset="0"/>
                <a:ea typeface="Helvetica Neue" panose="02000503000000020004" pitchFamily="2" charset="0"/>
                <a:cs typeface="Helvetica Neue" panose="02000503000000020004" pitchFamily="2" charset="0"/>
              </a:rPr>
              <a:t>Moullet</a:t>
            </a:r>
            <a:r>
              <a:rPr lang="en-US" sz="1500" dirty="0">
                <a:latin typeface="Helvetica Neue" panose="02000503000000020004" pitchFamily="2" charset="0"/>
                <a:ea typeface="Helvetica Neue" panose="02000503000000020004" pitchFamily="2" charset="0"/>
                <a:cs typeface="Helvetica Neue" panose="02000503000000020004" pitchFamily="2" charset="0"/>
              </a:rPr>
              <a:t> (</a:t>
            </a:r>
            <a:r>
              <a:rPr lang="en-US" sz="1500" dirty="0">
                <a:latin typeface="Helvetica Neue" panose="02000503000000020004" pitchFamily="2" charset="0"/>
                <a:ea typeface="Helvetica Neue" panose="02000503000000020004" pitchFamily="2" charset="0"/>
                <a:cs typeface="Helvetica Neue" panose="02000503000000020004" pitchFamily="2" charset="0"/>
                <a:hlinkClick r:id="rId3"/>
              </a:rPr>
              <a:t>amoullet@nrao.edu</a:t>
            </a:r>
            <a:r>
              <a:rPr lang="en-US" sz="1500" dirty="0">
                <a:latin typeface="Helvetica Neue" panose="02000503000000020004" pitchFamily="2" charset="0"/>
                <a:ea typeface="Helvetica Neue" panose="02000503000000020004" pitchFamily="2" charset="0"/>
                <a:cs typeface="Helvetica Neue" panose="02000503000000020004" pitchFamily="2" charset="0"/>
              </a:rPr>
              <a:t>),</a:t>
            </a:r>
          </a:p>
          <a:p>
            <a:pPr marL="257175" indent="-257175">
              <a:buFont typeface="Arial" panose="020B0604020202020204" pitchFamily="34" charset="0"/>
              <a:buChar char="•"/>
            </a:pPr>
            <a:r>
              <a:rPr lang="en-US" sz="1500" dirty="0">
                <a:latin typeface="Helvetica Neue" panose="02000503000000020004" pitchFamily="2" charset="0"/>
                <a:ea typeface="Helvetica Neue" panose="02000503000000020004" pitchFamily="2" charset="0"/>
                <a:cs typeface="Helvetica Neue" panose="02000503000000020004" pitchFamily="2" charset="0"/>
              </a:rPr>
              <a:t>Denis Burgarella (</a:t>
            </a:r>
            <a:r>
              <a:rPr lang="en-US" sz="1500" dirty="0">
                <a:latin typeface="Helvetica Neue" panose="02000503000000020004" pitchFamily="2" charset="0"/>
                <a:ea typeface="Helvetica Neue" panose="02000503000000020004" pitchFamily="2" charset="0"/>
                <a:cs typeface="Helvetica Neue" panose="02000503000000020004" pitchFamily="2" charset="0"/>
                <a:hlinkClick r:id="rId4"/>
              </a:rPr>
              <a:t>denis.burgarella@lam.fr</a:t>
            </a:r>
            <a:r>
              <a:rPr lang="en-US" sz="1500" dirty="0">
                <a:latin typeface="Helvetica Neue" panose="02000503000000020004" pitchFamily="2" charset="0"/>
                <a:ea typeface="Helvetica Neue" panose="02000503000000020004" pitchFamily="2" charset="0"/>
                <a:cs typeface="Helvetica Neue" panose="02000503000000020004" pitchFamily="2" charset="0"/>
              </a:rPr>
              <a:t>)</a:t>
            </a:r>
          </a:p>
          <a:p>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a:p>
            <a:r>
              <a:rPr lang="en-US" sz="1500" dirty="0">
                <a:latin typeface="Helvetica Neue" panose="02000503000000020004" pitchFamily="2" charset="0"/>
                <a:ea typeface="Helvetica Neue" panose="02000503000000020004" pitchFamily="2" charset="0"/>
                <a:cs typeface="Helvetica Neue" panose="02000503000000020004" pitchFamily="2" charset="0"/>
              </a:rPr>
              <a:t>Moreover, a team of editors + PRIMA team is available for general support</a:t>
            </a:r>
          </a:p>
        </p:txBody>
      </p:sp>
    </p:spTree>
    <p:extLst>
      <p:ext uri="{BB962C8B-B14F-4D97-AF65-F5344CB8AC3E}">
        <p14:creationId xmlns:p14="http://schemas.microsoft.com/office/powerpoint/2010/main" val="836225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
          <a:extLst>
            <a:ext uri="{FF2B5EF4-FFF2-40B4-BE49-F238E27FC236}">
              <a16:creationId xmlns:a16="http://schemas.microsoft.com/office/drawing/2014/main" id="{6CB9342D-7A45-9926-7195-30EB1E43B8B9}"/>
            </a:ext>
          </a:extLst>
        </p:cNvPr>
        <p:cNvGrpSpPr/>
        <p:nvPr/>
      </p:nvGrpSpPr>
      <p:grpSpPr>
        <a:xfrm>
          <a:off x="0" y="0"/>
          <a:ext cx="0" cy="0"/>
          <a:chOff x="0" y="0"/>
          <a:chExt cx="0" cy="0"/>
        </a:xfrm>
      </p:grpSpPr>
      <p:sp>
        <p:nvSpPr>
          <p:cNvPr id="103" name="Google Shape;103;p1">
            <a:extLst>
              <a:ext uri="{FF2B5EF4-FFF2-40B4-BE49-F238E27FC236}">
                <a16:creationId xmlns:a16="http://schemas.microsoft.com/office/drawing/2014/main" id="{8F124D68-DCD4-EFD8-706E-5302D22B507C}"/>
              </a:ext>
            </a:extLst>
          </p:cNvPr>
          <p:cNvSpPr txBox="1"/>
          <p:nvPr/>
        </p:nvSpPr>
        <p:spPr>
          <a:xfrm>
            <a:off x="4460358" y="1141867"/>
            <a:ext cx="4060658" cy="3231624"/>
          </a:xfrm>
          <a:prstGeom prst="rect">
            <a:avLst/>
          </a:prstGeom>
          <a:noFill/>
          <a:ln>
            <a:noFill/>
          </a:ln>
        </p:spPr>
        <p:txBody>
          <a:bodyPr spcFirstLastPara="1" wrap="square" lIns="68569" tIns="34275" rIns="68569" bIns="34275" anchor="t" anchorCtr="0">
            <a:spAutoFit/>
          </a:bodyPr>
          <a:lstStyle/>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Jason Glenn</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Principal Investigator, GSFC</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Margaret Meixner</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Deputy PI, JPL</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Matt Bradford</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Project Scientist, JPL</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Klaus Pontoppidan</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Deputy PI, JPL</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Alexandra Pope</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Science Lead, UMass</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Tiffany Kataria</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Deputy SL, JPL</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sz="12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Jenn Rocca</a:t>
            </a:r>
            <a:r>
              <a:rPr lang="en-US" sz="12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Proposal Capture Lead, JPL</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endParaRPr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endParaRPr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Please see the PRIMA website </a:t>
            </a:r>
            <a:endParaRPr sz="1013" dirty="0">
              <a:latin typeface="Helvetica Neue" panose="02000503000000020004" pitchFamily="2" charset="0"/>
              <a:ea typeface="Helvetica Neue" panose="02000503000000020004" pitchFamily="2" charset="0"/>
              <a:cs typeface="Helvetica Neue" panose="02000503000000020004" pitchFamily="2" charset="0"/>
            </a:endParaRP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for a full list of Co-Is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and science affiliates,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all this information and so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much more! </a:t>
            </a:r>
          </a:p>
          <a:p>
            <a:pPr rtl="0"/>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hlinkClick r:id="rId3"/>
              </a:rPr>
              <a:t>https://prima.ipac.caltech.edu/</a:t>
            </a:r>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a:t>
            </a:r>
          </a:p>
          <a:p>
            <a:pPr rtl="0"/>
            <a:endPar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04" name="Google Shape;104;p1">
            <a:extLst>
              <a:ext uri="{FF2B5EF4-FFF2-40B4-BE49-F238E27FC236}">
                <a16:creationId xmlns:a16="http://schemas.microsoft.com/office/drawing/2014/main" id="{1793F3A5-26B5-BFC7-1E3F-CEDB2B39A492}"/>
              </a:ext>
            </a:extLst>
          </p:cNvPr>
          <p:cNvPicPr preferRelativeResize="0"/>
          <p:nvPr/>
        </p:nvPicPr>
        <p:blipFill rotWithShape="1">
          <a:blip r:embed="rId4">
            <a:alphaModFix/>
          </a:blip>
          <a:srcRect/>
          <a:stretch/>
        </p:blipFill>
        <p:spPr>
          <a:xfrm>
            <a:off x="0" y="4561257"/>
            <a:ext cx="9144000" cy="515155"/>
          </a:xfrm>
          <a:prstGeom prst="rect">
            <a:avLst/>
          </a:prstGeom>
          <a:noFill/>
          <a:ln>
            <a:noFill/>
          </a:ln>
        </p:spPr>
      </p:pic>
      <p:pic>
        <p:nvPicPr>
          <p:cNvPr id="105" name="Google Shape;105;p1" descr="A satellite in space with stars&#10;&#10;Description automatically generated">
            <a:extLst>
              <a:ext uri="{FF2B5EF4-FFF2-40B4-BE49-F238E27FC236}">
                <a16:creationId xmlns:a16="http://schemas.microsoft.com/office/drawing/2014/main" id="{DFF8A83B-B624-759F-3997-1706B85C7758}"/>
              </a:ext>
            </a:extLst>
          </p:cNvPr>
          <p:cNvPicPr preferRelativeResize="0"/>
          <p:nvPr/>
        </p:nvPicPr>
        <p:blipFill rotWithShape="1">
          <a:blip r:embed="rId5">
            <a:alphaModFix/>
          </a:blip>
          <a:srcRect/>
          <a:stretch/>
        </p:blipFill>
        <p:spPr>
          <a:xfrm>
            <a:off x="301558" y="1141867"/>
            <a:ext cx="3931306" cy="3278981"/>
          </a:xfrm>
          <a:prstGeom prst="rect">
            <a:avLst/>
          </a:prstGeom>
          <a:noFill/>
          <a:ln>
            <a:noFill/>
          </a:ln>
        </p:spPr>
      </p:pic>
      <p:pic>
        <p:nvPicPr>
          <p:cNvPr id="106" name="Google Shape;106;p1" descr="Qr code&#10;&#10;AI-generated content may be incorrect.">
            <a:extLst>
              <a:ext uri="{FF2B5EF4-FFF2-40B4-BE49-F238E27FC236}">
                <a16:creationId xmlns:a16="http://schemas.microsoft.com/office/drawing/2014/main" id="{FF439957-E960-2BB3-FAAF-67B06C25CE17}"/>
              </a:ext>
            </a:extLst>
          </p:cNvPr>
          <p:cNvPicPr preferRelativeResize="0"/>
          <p:nvPr/>
        </p:nvPicPr>
        <p:blipFill rotWithShape="1">
          <a:blip r:embed="rId6">
            <a:alphaModFix/>
          </a:blip>
          <a:srcRect/>
          <a:stretch/>
        </p:blipFill>
        <p:spPr>
          <a:xfrm>
            <a:off x="7079268" y="2628006"/>
            <a:ext cx="1669242" cy="1669242"/>
          </a:xfrm>
          <a:prstGeom prst="rect">
            <a:avLst/>
          </a:prstGeom>
          <a:noFill/>
          <a:ln>
            <a:noFill/>
          </a:ln>
        </p:spPr>
      </p:pic>
    </p:spTree>
    <p:extLst>
      <p:ext uri="{BB962C8B-B14F-4D97-AF65-F5344CB8AC3E}">
        <p14:creationId xmlns:p14="http://schemas.microsoft.com/office/powerpoint/2010/main" val="4275119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a:extLst>
            <a:ext uri="{FF2B5EF4-FFF2-40B4-BE49-F238E27FC236}">
              <a16:creationId xmlns:a16="http://schemas.microsoft.com/office/drawing/2014/main" id="{BC61ED35-FEBB-1AFA-6063-F5FB6B1F2804}"/>
            </a:ext>
          </a:extLst>
        </p:cNvPr>
        <p:cNvGrpSpPr/>
        <p:nvPr/>
      </p:nvGrpSpPr>
      <p:grpSpPr>
        <a:xfrm>
          <a:off x="0" y="0"/>
          <a:ext cx="0" cy="0"/>
          <a:chOff x="0" y="0"/>
          <a:chExt cx="0" cy="0"/>
        </a:xfrm>
      </p:grpSpPr>
      <p:sp>
        <p:nvSpPr>
          <p:cNvPr id="112" name="Google Shape;112;p2">
            <a:extLst>
              <a:ext uri="{FF2B5EF4-FFF2-40B4-BE49-F238E27FC236}">
                <a16:creationId xmlns:a16="http://schemas.microsoft.com/office/drawing/2014/main" id="{211218F7-A057-1478-1385-BD413CD2440B}"/>
              </a:ext>
            </a:extLst>
          </p:cNvPr>
          <p:cNvSpPr txBox="1">
            <a:spLocks noGrp="1"/>
          </p:cNvSpPr>
          <p:nvPr>
            <p:ph type="title"/>
          </p:nvPr>
        </p:nvSpPr>
        <p:spPr>
          <a:xfrm>
            <a:off x="2693515" y="234867"/>
            <a:ext cx="3756970" cy="623247"/>
          </a:xfrm>
          <a:prstGeom prst="rect">
            <a:avLst/>
          </a:prstGeom>
          <a:noFill/>
          <a:ln>
            <a:noFill/>
          </a:ln>
        </p:spPr>
        <p:txBody>
          <a:bodyPr spcFirstLastPara="1" vert="horz" wrap="square" lIns="68569" tIns="34275" rIns="68569" bIns="34275" rtlCol="0" anchor="t" anchorCtr="0">
            <a:normAutofit fontScale="90000"/>
          </a:bodyPr>
          <a:lstStyle/>
          <a:p>
            <a:pPr algn="ctr" rtl="0">
              <a:buSzPts val="4800"/>
            </a:pPr>
            <a:r>
              <a:rPr lang="en-US" sz="3600" b="1" dirty="0"/>
              <a:t>PRIMA Overview</a:t>
            </a:r>
            <a:endParaRPr sz="1500" dirty="0">
              <a:solidFill>
                <a:schemeClr val="dk1"/>
              </a:solidFill>
              <a:sym typeface="Times New Roman"/>
            </a:endParaRPr>
          </a:p>
        </p:txBody>
      </p:sp>
      <p:sp>
        <p:nvSpPr>
          <p:cNvPr id="113" name="Google Shape;113;p2">
            <a:extLst>
              <a:ext uri="{FF2B5EF4-FFF2-40B4-BE49-F238E27FC236}">
                <a16:creationId xmlns:a16="http://schemas.microsoft.com/office/drawing/2014/main" id="{2BD27B6B-3DE0-FAF7-F8EF-57C6FDCFD0C4}"/>
              </a:ext>
            </a:extLst>
          </p:cNvPr>
          <p:cNvSpPr/>
          <p:nvPr/>
        </p:nvSpPr>
        <p:spPr>
          <a:xfrm>
            <a:off x="3303075" y="3562185"/>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14" name="Google Shape;114;p2" descr="A satellite in space with stars&#10;&#10;Description automatically generated">
            <a:extLst>
              <a:ext uri="{FF2B5EF4-FFF2-40B4-BE49-F238E27FC236}">
                <a16:creationId xmlns:a16="http://schemas.microsoft.com/office/drawing/2014/main" id="{4990EF63-F916-5992-A10C-425E1246CB0F}"/>
              </a:ext>
            </a:extLst>
          </p:cNvPr>
          <p:cNvPicPr preferRelativeResize="0">
            <a:picLocks noChangeAspect="1"/>
          </p:cNvPicPr>
          <p:nvPr/>
        </p:nvPicPr>
        <p:blipFill rotWithShape="1">
          <a:blip r:embed="rId3">
            <a:alphaModFix/>
          </a:blip>
          <a:srcRect/>
          <a:stretch/>
        </p:blipFill>
        <p:spPr>
          <a:xfrm>
            <a:off x="409481" y="1472931"/>
            <a:ext cx="4258223" cy="3551653"/>
          </a:xfrm>
          <a:prstGeom prst="rect">
            <a:avLst/>
          </a:prstGeom>
          <a:noFill/>
          <a:ln>
            <a:noFill/>
          </a:ln>
        </p:spPr>
      </p:pic>
      <p:sp>
        <p:nvSpPr>
          <p:cNvPr id="116" name="Google Shape;116;p2">
            <a:extLst>
              <a:ext uri="{FF2B5EF4-FFF2-40B4-BE49-F238E27FC236}">
                <a16:creationId xmlns:a16="http://schemas.microsoft.com/office/drawing/2014/main" id="{A81589E5-967F-AD88-1365-A81AEC970DB7}"/>
              </a:ext>
            </a:extLst>
          </p:cNvPr>
          <p:cNvSpPr txBox="1"/>
          <p:nvPr/>
        </p:nvSpPr>
        <p:spPr>
          <a:xfrm>
            <a:off x="115513" y="714090"/>
            <a:ext cx="5005127" cy="692467"/>
          </a:xfrm>
          <a:prstGeom prst="rect">
            <a:avLst/>
          </a:prstGeom>
          <a:noFill/>
          <a:ln>
            <a:noFill/>
          </a:ln>
        </p:spPr>
        <p:txBody>
          <a:bodyPr spcFirstLastPara="1" wrap="square" lIns="68569" tIns="34275" rIns="68569" bIns="34275" anchor="t" anchorCtr="0">
            <a:spAutoFit/>
          </a:bodyPr>
          <a:lstStyle/>
          <a:p>
            <a:pPr marL="120015" indent="-120015" rtl="0">
              <a:buClr>
                <a:schemeClr val="dk1"/>
              </a:buClr>
              <a:buSzPts val="1800"/>
              <a:buFont typeface="Arial"/>
              <a:buChar char="•"/>
            </a:pPr>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25% of observing time for Principal Investigator science</a:t>
            </a:r>
            <a:r>
              <a:rPr lang="en-US" sz="1013" dirty="0">
                <a:latin typeface="Helvetica Neue" panose="02000503000000020004" pitchFamily="2" charset="0"/>
                <a:ea typeface="Helvetica Neue" panose="02000503000000020004" pitchFamily="2" charset="0"/>
                <a:cs typeface="Helvetica Neue" panose="02000503000000020004" pitchFamily="2" charset="0"/>
                <a:sym typeface="Times New Roman"/>
              </a:rPr>
              <a:t>, </a:t>
            </a:r>
            <a:br>
              <a:rPr lang="en-US" sz="1013" dirty="0">
                <a:latin typeface="Helvetica Neue" panose="02000503000000020004" pitchFamily="2" charset="0"/>
                <a:ea typeface="Helvetica Neue" panose="02000503000000020004" pitchFamily="2" charset="0"/>
                <a:cs typeface="Helvetica Neue" panose="02000503000000020004" pitchFamily="2" charset="0"/>
                <a:sym typeface="Times New Roman"/>
              </a:rPr>
            </a:br>
            <a:r>
              <a:rPr lang="en-US"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75% of observing time for Guest Observers</a:t>
            </a:r>
            <a:endParaRPr sz="1013" b="1" dirty="0">
              <a:latin typeface="Helvetica Neue" panose="02000503000000020004" pitchFamily="2" charset="0"/>
              <a:ea typeface="Helvetica Neue" panose="02000503000000020004" pitchFamily="2" charset="0"/>
              <a:cs typeface="Helvetica Neue" panose="02000503000000020004" pitchFamily="2" charset="0"/>
            </a:endParaRPr>
          </a:p>
          <a:p>
            <a:pPr marL="120015" indent="-120015" rtl="0">
              <a:buClr>
                <a:schemeClr val="dk1"/>
              </a:buClr>
              <a:buSzPts val="1800"/>
              <a:buFont typeface="Arial"/>
              <a:buChar char="•"/>
            </a:pPr>
            <a:r>
              <a:rPr lang="en-US"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PI data will be available quickly for </a:t>
            </a:r>
            <a:r>
              <a:rPr lang="en-US" i="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Times New Roman"/>
              </a:rPr>
              <a:t>Guest Investigator science</a:t>
            </a:r>
            <a:endParaRPr sz="1013" i="1" dirty="0">
              <a:latin typeface="Helvetica Neue" panose="02000503000000020004" pitchFamily="2" charset="0"/>
              <a:ea typeface="Helvetica Neue" panose="02000503000000020004" pitchFamily="2" charset="0"/>
              <a:cs typeface="Helvetica Neue" panose="02000503000000020004" pitchFamily="2"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73FD1726-171F-09F4-1A40-3610D3C44958}"/>
                  </a:ext>
                </a:extLst>
              </p:cNvPr>
              <p:cNvGraphicFramePr>
                <a:graphicFrameLocks noGrp="1"/>
              </p:cNvGraphicFramePr>
              <p:nvPr>
                <p:extLst>
                  <p:ext uri="{D42A27DB-BD31-4B8C-83A1-F6EECF244321}">
                    <p14:modId xmlns:p14="http://schemas.microsoft.com/office/powerpoint/2010/main" val="244471078"/>
                  </p:ext>
                </p:extLst>
              </p:nvPr>
            </p:nvGraphicFramePr>
            <p:xfrm>
              <a:off x="5272532" y="990381"/>
              <a:ext cx="3461988" cy="3081474"/>
            </p:xfrm>
            <a:graphic>
              <a:graphicData uri="http://schemas.openxmlformats.org/drawingml/2006/table">
                <a:tbl>
                  <a:tblPr firstRow="1" bandRow="1">
                    <a:tableStyleId>{69CF1AB2-1976-4502-BF36-3FF5EA218861}</a:tableStyleId>
                  </a:tblPr>
                  <a:tblGrid>
                    <a:gridCol w="1192316">
                      <a:extLst>
                        <a:ext uri="{9D8B030D-6E8A-4147-A177-3AD203B41FA5}">
                          <a16:colId xmlns:a16="http://schemas.microsoft.com/office/drawing/2014/main" val="3118278865"/>
                        </a:ext>
                      </a:extLst>
                    </a:gridCol>
                    <a:gridCol w="2269672">
                      <a:extLst>
                        <a:ext uri="{9D8B030D-6E8A-4147-A177-3AD203B41FA5}">
                          <a16:colId xmlns:a16="http://schemas.microsoft.com/office/drawing/2014/main" val="1765546561"/>
                        </a:ext>
                      </a:extLst>
                    </a:gridCol>
                  </a:tblGrid>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Telescope</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1.8-m, all aluminum, 4.5 Kelvin</a:t>
                          </a:r>
                        </a:p>
                      </a:txBody>
                      <a:tcPr marL="68580" marR="68580" marT="34290" marB="34290"/>
                    </a:tc>
                    <a:extLst>
                      <a:ext uri="{0D108BD9-81ED-4DB2-BD59-A6C34878D82A}">
                        <a16:rowId xmlns:a16="http://schemas.microsoft.com/office/drawing/2014/main" val="3695563281"/>
                      </a:ext>
                    </a:extLst>
                  </a:tr>
                  <a:tr h="891540">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PRIMAger</a:t>
                          </a:r>
                        </a:p>
                        <a:p>
                          <a:r>
                            <a:rPr lang="en-US" sz="1000" b="0" i="0" dirty="0">
                              <a:ea typeface="Helvetica Neue" panose="02000503000000020004" pitchFamily="2" charset="0"/>
                              <a:cs typeface="Helvetica Neue" panose="02000503000000020004" pitchFamily="2" charset="0"/>
                            </a:rPr>
                            <a:t>Imager &amp; polarimeter</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R = 10 hyperspectral imaging 25-80 </a:t>
                          </a:r>
                          <a14:m>
                            <m:oMath xmlns:m="http://schemas.openxmlformats.org/officeDocument/2006/math">
                              <m:r>
                                <a:rPr lang="en-US" sz="1000" b="0" i="0" smtClean="0">
                                  <a:latin typeface="Cambria Math" panose="02040503050406030204" pitchFamily="18" charset="0"/>
                                </a:rPr>
                                <m:t>𝜇</m:t>
                              </m:r>
                            </m:oMath>
                          </a14:m>
                          <a:r>
                            <a:rPr lang="en-US" sz="1000" dirty="0"/>
                            <a:t>m</a:t>
                          </a:r>
                        </a:p>
                        <a:p>
                          <a:r>
                            <a:rPr lang="en-US" sz="1000" dirty="0"/>
                            <a:t>R= 4 imaging &amp; polarimetry 91-261 </a:t>
                          </a:r>
                          <a14:m>
                            <m:oMath xmlns:m="http://schemas.openxmlformats.org/officeDocument/2006/math">
                              <m:r>
                                <a:rPr lang="en-US" sz="1000" b="0" i="0" smtClean="0">
                                  <a:latin typeface="Cambria Math" panose="02040503050406030204" pitchFamily="18" charset="0"/>
                                </a:rPr>
                                <m:t>𝜇</m:t>
                              </m:r>
                            </m:oMath>
                          </a14:m>
                          <a:r>
                            <a:rPr lang="en-US" sz="1000" dirty="0"/>
                            <a:t>m</a:t>
                          </a:r>
                        </a:p>
                      </a:txBody>
                      <a:tcPr marL="68580" marR="68580" marT="34290" marB="34290"/>
                    </a:tc>
                    <a:extLst>
                      <a:ext uri="{0D108BD9-81ED-4DB2-BD59-A6C34878D82A}">
                        <a16:rowId xmlns:a16="http://schemas.microsoft.com/office/drawing/2014/main" val="2773113328"/>
                      </a:ext>
                    </a:extLst>
                  </a:tr>
                  <a:tr h="685800">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FIRESS</a:t>
                          </a:r>
                        </a:p>
                        <a:p>
                          <a:r>
                            <a:rPr lang="en-US" sz="1000" b="0" i="0" dirty="0">
                              <a:ea typeface="Helvetica Neue" panose="02000503000000020004" pitchFamily="2" charset="0"/>
                              <a:cs typeface="Helvetica Neue" panose="02000503000000020004" pitchFamily="2" charset="0"/>
                            </a:rPr>
                            <a:t>Spectrometer</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R &gt; 85 spectroscopy </a:t>
                          </a:r>
                        </a:p>
                        <a:p>
                          <a:r>
                            <a:rPr lang="en-US" sz="1000" b="0" i="0" dirty="0">
                              <a:ea typeface="Helvetica Neue" panose="02000503000000020004" pitchFamily="2" charset="0"/>
                              <a:cs typeface="Helvetica Neue" panose="02000503000000020004" pitchFamily="2" charset="0"/>
                            </a:rPr>
                            <a:t>24-235 </a:t>
                          </a:r>
                          <a14:m>
                            <m:oMath xmlns:m="http://schemas.openxmlformats.org/officeDocument/2006/math">
                              <m:r>
                                <a:rPr lang="en-US" sz="1000" b="0" i="0" smtClean="0">
                                  <a:latin typeface="Cambria Math" panose="02040503050406030204" pitchFamily="18" charset="0"/>
                                </a:rPr>
                                <m:t>𝜇</m:t>
                              </m:r>
                            </m:oMath>
                          </a14:m>
                          <a:r>
                            <a:rPr lang="en-US" sz="1000" dirty="0"/>
                            <a:t>m</a:t>
                          </a:r>
                        </a:p>
                        <a:p>
                          <a:r>
                            <a:rPr lang="en-US" sz="1000" dirty="0"/>
                            <a:t>High-Res mode </a:t>
                          </a:r>
                        </a:p>
                        <a:p>
                          <a:r>
                            <a:rPr lang="en-US" sz="1000" dirty="0"/>
                            <a:t>R = 4,400 x (</a:t>
                          </a:r>
                          <a14:m>
                            <m:oMath xmlns:m="http://schemas.openxmlformats.org/officeDocument/2006/math">
                              <m:r>
                                <a:rPr lang="en-US" sz="1000" b="0" i="0" smtClean="0">
                                  <a:latin typeface="Cambria Math" panose="02040503050406030204" pitchFamily="18" charset="0"/>
                                </a:rPr>
                                <m:t>𝜆</m:t>
                              </m:r>
                              <m:r>
                                <a:rPr lang="en-US" sz="1000" b="0" i="0" smtClean="0">
                                  <a:latin typeface="Cambria Math" panose="02040503050406030204" pitchFamily="18" charset="0"/>
                                </a:rPr>
                                <m:t>/</m:t>
                              </m:r>
                            </m:oMath>
                          </a14:m>
                          <a:r>
                            <a:rPr lang="en-US" sz="1000" dirty="0"/>
                            <a:t>112</a:t>
                          </a:r>
                          <a14:m>
                            <m:oMath xmlns:m="http://schemas.openxmlformats.org/officeDocument/2006/math">
                              <m:r>
                                <a:rPr lang="en-US" sz="1000" b="0" i="0" smtClean="0">
                                  <a:latin typeface="Cambria Math" panose="02040503050406030204" pitchFamily="18" charset="0"/>
                                </a:rPr>
                                <m:t>𝜇</m:t>
                              </m:r>
                            </m:oMath>
                          </a14:m>
                          <a:r>
                            <a:rPr lang="en-US" sz="1000" dirty="0"/>
                            <a:t>m)</a:t>
                          </a:r>
                          <a:r>
                            <a:rPr lang="en-US" sz="1000" baseline="30000" dirty="0"/>
                            <a:t>-1</a:t>
                          </a:r>
                        </a:p>
                      </a:txBody>
                      <a:tcPr marL="68580" marR="68580" marT="34290" marB="34290"/>
                    </a:tc>
                    <a:extLst>
                      <a:ext uri="{0D108BD9-81ED-4DB2-BD59-A6C34878D82A}">
                        <a16:rowId xmlns:a16="http://schemas.microsoft.com/office/drawing/2014/main" val="1885292540"/>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Detectors</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100 mK KID arrays (~11k total)</a:t>
                          </a:r>
                        </a:p>
                      </a:txBody>
                      <a:tcPr marL="68580" marR="68580" marT="34290" marB="34290"/>
                    </a:tc>
                    <a:extLst>
                      <a:ext uri="{0D108BD9-81ED-4DB2-BD59-A6C34878D82A}">
                        <a16:rowId xmlns:a16="http://schemas.microsoft.com/office/drawing/2014/main" val="1937877293"/>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Data</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IPAC</a:t>
                          </a:r>
                        </a:p>
                      </a:txBody>
                      <a:tcPr marL="68580" marR="68580" marT="34290" marB="34290"/>
                    </a:tc>
                    <a:extLst>
                      <a:ext uri="{0D108BD9-81ED-4DB2-BD59-A6C34878D82A}">
                        <a16:rowId xmlns:a16="http://schemas.microsoft.com/office/drawing/2014/main" val="1228223756"/>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Orbit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Earth-Sun L2</a:t>
                          </a:r>
                        </a:p>
                      </a:txBody>
                      <a:tcPr marL="68580" marR="68580" marT="34290" marB="34290"/>
                    </a:tc>
                    <a:extLst>
                      <a:ext uri="{0D108BD9-81ED-4DB2-BD59-A6C34878D82A}">
                        <a16:rowId xmlns:a16="http://schemas.microsoft.com/office/drawing/2014/main" val="3103324378"/>
                      </a:ext>
                    </a:extLst>
                  </a:tr>
                  <a:tr h="222885">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Launch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2032</a:t>
                          </a:r>
                        </a:p>
                      </a:txBody>
                      <a:tcPr marL="68580" marR="68580" marT="34290" marB="34290"/>
                    </a:tc>
                    <a:extLst>
                      <a:ext uri="{0D108BD9-81ED-4DB2-BD59-A6C34878D82A}">
                        <a16:rowId xmlns:a16="http://schemas.microsoft.com/office/drawing/2014/main" val="3591186853"/>
                      </a:ext>
                    </a:extLst>
                  </a:tr>
                  <a:tr h="222885">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Observations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75% GO, 25% PI (</a:t>
                          </a:r>
                          <a:r>
                            <a:rPr lang="en-US" sz="1000" b="0" i="0" dirty="0">
                              <a:ea typeface="Helvetica Neue" panose="02000503000000020004" pitchFamily="2" charset="0"/>
                              <a:cs typeface="Helvetica Neue" panose="02000503000000020004" pitchFamily="2" charset="0"/>
                              <a:sym typeface="Wingdings" pitchFamily="2" charset="2"/>
                            </a:rPr>
                            <a:t> GI)</a:t>
                          </a:r>
                          <a:endParaRPr lang="en-US" sz="1000" b="0" i="0" dirty="0">
                            <a:ea typeface="Helvetica Neue" panose="02000503000000020004" pitchFamily="2" charset="0"/>
                            <a:cs typeface="Helvetica Neue" panose="02000503000000020004" pitchFamily="2" charset="0"/>
                          </a:endParaRPr>
                        </a:p>
                      </a:txBody>
                      <a:tcPr marL="68580" marR="68580" marT="34290" marB="34290"/>
                    </a:tc>
                    <a:extLst>
                      <a:ext uri="{0D108BD9-81ED-4DB2-BD59-A6C34878D82A}">
                        <a16:rowId xmlns:a16="http://schemas.microsoft.com/office/drawing/2014/main" val="966735831"/>
                      </a:ext>
                    </a:extLst>
                  </a:tr>
                </a:tbl>
              </a:graphicData>
            </a:graphic>
          </p:graphicFrame>
        </mc:Choice>
        <mc:Fallback xmlns="">
          <p:graphicFrame>
            <p:nvGraphicFramePr>
              <p:cNvPr id="2" name="Table 1">
                <a:extLst>
                  <a:ext uri="{FF2B5EF4-FFF2-40B4-BE49-F238E27FC236}">
                    <a16:creationId xmlns:a16="http://schemas.microsoft.com/office/drawing/2014/main" id="{73FD1726-171F-09F4-1A40-3610D3C44958}"/>
                  </a:ext>
                </a:extLst>
              </p:cNvPr>
              <p:cNvGraphicFramePr>
                <a:graphicFrameLocks noGrp="1"/>
              </p:cNvGraphicFramePr>
              <p:nvPr>
                <p:extLst>
                  <p:ext uri="{D42A27DB-BD31-4B8C-83A1-F6EECF244321}">
                    <p14:modId xmlns:p14="http://schemas.microsoft.com/office/powerpoint/2010/main" val="244471078"/>
                  </p:ext>
                </p:extLst>
              </p:nvPr>
            </p:nvGraphicFramePr>
            <p:xfrm>
              <a:off x="5272532" y="990381"/>
              <a:ext cx="3461988" cy="3081474"/>
            </p:xfrm>
            <a:graphic>
              <a:graphicData uri="http://schemas.openxmlformats.org/drawingml/2006/table">
                <a:tbl>
                  <a:tblPr firstRow="1" bandRow="1">
                    <a:tableStyleId>{69CF1AB2-1976-4502-BF36-3FF5EA218861}</a:tableStyleId>
                  </a:tblPr>
                  <a:tblGrid>
                    <a:gridCol w="1192316">
                      <a:extLst>
                        <a:ext uri="{9D8B030D-6E8A-4147-A177-3AD203B41FA5}">
                          <a16:colId xmlns:a16="http://schemas.microsoft.com/office/drawing/2014/main" val="3118278865"/>
                        </a:ext>
                      </a:extLst>
                    </a:gridCol>
                    <a:gridCol w="2269672">
                      <a:extLst>
                        <a:ext uri="{9D8B030D-6E8A-4147-A177-3AD203B41FA5}">
                          <a16:colId xmlns:a16="http://schemas.microsoft.com/office/drawing/2014/main" val="1765546561"/>
                        </a:ext>
                      </a:extLst>
                    </a:gridCol>
                  </a:tblGrid>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Telescope</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1.8-m, all aluminum, 4.5 Kelvin</a:t>
                          </a:r>
                        </a:p>
                      </a:txBody>
                      <a:tcPr marL="68580" marR="68580" marT="34290" marB="34290"/>
                    </a:tc>
                    <a:extLst>
                      <a:ext uri="{0D108BD9-81ED-4DB2-BD59-A6C34878D82A}">
                        <a16:rowId xmlns:a16="http://schemas.microsoft.com/office/drawing/2014/main" val="3695563281"/>
                      </a:ext>
                    </a:extLst>
                  </a:tr>
                  <a:tr h="891540">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PRIMAger</a:t>
                          </a:r>
                        </a:p>
                        <a:p>
                          <a:r>
                            <a:rPr lang="en-US" sz="1000" b="0" i="0" dirty="0">
                              <a:ea typeface="Helvetica Neue" panose="02000503000000020004" pitchFamily="2" charset="0"/>
                              <a:cs typeface="Helvetica Neue" panose="02000503000000020004" pitchFamily="2" charset="0"/>
                            </a:rPr>
                            <a:t>Imager &amp; polarimeter</a:t>
                          </a:r>
                        </a:p>
                      </a:txBody>
                      <a:tcPr marL="68580" marR="68580" marT="34290" marB="34290"/>
                    </a:tc>
                    <a:tc>
                      <a:txBody>
                        <a:bodyPr/>
                        <a:lstStyle/>
                        <a:p>
                          <a:endParaRPr lang="en-US"/>
                        </a:p>
                      </a:txBody>
                      <a:tcPr marL="68580" marR="68580" marT="34290" marB="34290">
                        <a:blipFill>
                          <a:blip r:embed="rId4"/>
                          <a:stretch>
                            <a:fillRect l="-53073" t="-29577" r="-559" b="-218310"/>
                          </a:stretch>
                        </a:blipFill>
                      </a:tcPr>
                    </a:tc>
                    <a:extLst>
                      <a:ext uri="{0D108BD9-81ED-4DB2-BD59-A6C34878D82A}">
                        <a16:rowId xmlns:a16="http://schemas.microsoft.com/office/drawing/2014/main" val="2773113328"/>
                      </a:ext>
                    </a:extLst>
                  </a:tr>
                  <a:tr h="685800">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FIRESS</a:t>
                          </a:r>
                        </a:p>
                        <a:p>
                          <a:r>
                            <a:rPr lang="en-US" sz="1000" b="0" i="0" dirty="0">
                              <a:ea typeface="Helvetica Neue" panose="02000503000000020004" pitchFamily="2" charset="0"/>
                              <a:cs typeface="Helvetica Neue" panose="02000503000000020004" pitchFamily="2" charset="0"/>
                            </a:rPr>
                            <a:t>Spectrometer</a:t>
                          </a:r>
                        </a:p>
                      </a:txBody>
                      <a:tcPr marL="68580" marR="68580" marT="34290" marB="34290"/>
                    </a:tc>
                    <a:tc>
                      <a:txBody>
                        <a:bodyPr/>
                        <a:lstStyle/>
                        <a:p>
                          <a:endParaRPr lang="en-US"/>
                        </a:p>
                      </a:txBody>
                      <a:tcPr marL="68580" marR="68580" marT="34290" marB="34290">
                        <a:blipFill>
                          <a:blip r:embed="rId4"/>
                          <a:stretch>
                            <a:fillRect l="-53073" t="-170370" r="-559" b="-187037"/>
                          </a:stretch>
                        </a:blipFill>
                      </a:tcPr>
                    </a:tc>
                    <a:extLst>
                      <a:ext uri="{0D108BD9-81ED-4DB2-BD59-A6C34878D82A}">
                        <a16:rowId xmlns:a16="http://schemas.microsoft.com/office/drawing/2014/main" val="1885292540"/>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Detectors</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100 mK KID arrays (~11k total)</a:t>
                          </a:r>
                        </a:p>
                      </a:txBody>
                      <a:tcPr marL="68580" marR="68580" marT="34290" marB="34290"/>
                    </a:tc>
                    <a:extLst>
                      <a:ext uri="{0D108BD9-81ED-4DB2-BD59-A6C34878D82A}">
                        <a16:rowId xmlns:a16="http://schemas.microsoft.com/office/drawing/2014/main" val="1937877293"/>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Data</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IPAC</a:t>
                          </a:r>
                        </a:p>
                      </a:txBody>
                      <a:tcPr marL="68580" marR="68580" marT="34290" marB="34290"/>
                    </a:tc>
                    <a:extLst>
                      <a:ext uri="{0D108BD9-81ED-4DB2-BD59-A6C34878D82A}">
                        <a16:rowId xmlns:a16="http://schemas.microsoft.com/office/drawing/2014/main" val="1228223756"/>
                      </a:ext>
                    </a:extLst>
                  </a:tr>
                  <a:tr h="264591">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Orbit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Earth-Sun L2</a:t>
                          </a:r>
                        </a:p>
                      </a:txBody>
                      <a:tcPr marL="68580" marR="68580" marT="34290" marB="34290"/>
                    </a:tc>
                    <a:extLst>
                      <a:ext uri="{0D108BD9-81ED-4DB2-BD59-A6C34878D82A}">
                        <a16:rowId xmlns:a16="http://schemas.microsoft.com/office/drawing/2014/main" val="3103324378"/>
                      </a:ext>
                    </a:extLst>
                  </a:tr>
                  <a:tr h="222885">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Launch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2032</a:t>
                          </a:r>
                        </a:p>
                      </a:txBody>
                      <a:tcPr marL="68580" marR="68580" marT="34290" marB="34290"/>
                    </a:tc>
                    <a:extLst>
                      <a:ext uri="{0D108BD9-81ED-4DB2-BD59-A6C34878D82A}">
                        <a16:rowId xmlns:a16="http://schemas.microsoft.com/office/drawing/2014/main" val="3591186853"/>
                      </a:ext>
                    </a:extLst>
                  </a:tr>
                  <a:tr h="222885">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Observations </a:t>
                          </a:r>
                        </a:p>
                      </a:txBody>
                      <a:tcPr marL="68580" marR="68580" marT="34290" marB="34290"/>
                    </a:tc>
                    <a:tc>
                      <a:txBody>
                        <a:bodyPr/>
                        <a:lstStyle/>
                        <a:p>
                          <a:r>
                            <a:rPr lang="en-US" sz="1000" b="0" i="0" dirty="0">
                              <a:latin typeface="Helvetica Neue" panose="02000503000000020004" pitchFamily="2" charset="0"/>
                              <a:ea typeface="Helvetica Neue" panose="02000503000000020004" pitchFamily="2" charset="0"/>
                              <a:cs typeface="Helvetica Neue" panose="02000503000000020004" pitchFamily="2" charset="0"/>
                            </a:rPr>
                            <a:t>75% GO, 25% PI (</a:t>
                          </a:r>
                          <a:r>
                            <a:rPr lang="en-US" sz="1000" b="0" i="0" dirty="0">
                              <a:ea typeface="Helvetica Neue" panose="02000503000000020004" pitchFamily="2" charset="0"/>
                              <a:cs typeface="Helvetica Neue" panose="02000503000000020004" pitchFamily="2" charset="0"/>
                              <a:sym typeface="Wingdings" pitchFamily="2" charset="2"/>
                            </a:rPr>
                            <a:t> GI)</a:t>
                          </a:r>
                          <a:endParaRPr lang="en-US" sz="1000" b="0" i="0" dirty="0">
                            <a:ea typeface="Helvetica Neue" panose="02000503000000020004" pitchFamily="2" charset="0"/>
                            <a:cs typeface="Helvetica Neue" panose="02000503000000020004" pitchFamily="2" charset="0"/>
                          </a:endParaRPr>
                        </a:p>
                      </a:txBody>
                      <a:tcPr marL="68580" marR="68580" marT="34290" marB="34290"/>
                    </a:tc>
                    <a:extLst>
                      <a:ext uri="{0D108BD9-81ED-4DB2-BD59-A6C34878D82A}">
                        <a16:rowId xmlns:a16="http://schemas.microsoft.com/office/drawing/2014/main" val="966735831"/>
                      </a:ext>
                    </a:extLst>
                  </a:tr>
                </a:tbl>
              </a:graphicData>
            </a:graphic>
          </p:graphicFrame>
        </mc:Fallback>
      </mc:AlternateContent>
    </p:spTree>
    <p:extLst>
      <p:ext uri="{BB962C8B-B14F-4D97-AF65-F5344CB8AC3E}">
        <p14:creationId xmlns:p14="http://schemas.microsoft.com/office/powerpoint/2010/main" val="1997695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p:nvPr/>
        </p:nvSpPr>
        <p:spPr>
          <a:xfrm>
            <a:off x="3111689" y="3490416"/>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sp>
        <p:nvSpPr>
          <p:cNvPr id="123" name="Google Shape;123;p3"/>
          <p:cNvSpPr txBox="1">
            <a:spLocks noGrp="1"/>
          </p:cNvSpPr>
          <p:nvPr>
            <p:ph type="title"/>
          </p:nvPr>
        </p:nvSpPr>
        <p:spPr>
          <a:xfrm>
            <a:off x="433547" y="615956"/>
            <a:ext cx="8417517" cy="349607"/>
          </a:xfrm>
          <a:prstGeom prst="rect">
            <a:avLst/>
          </a:prstGeom>
          <a:noFill/>
          <a:ln>
            <a:noFill/>
          </a:ln>
        </p:spPr>
        <p:txBody>
          <a:bodyPr spcFirstLastPara="1" vert="horz" wrap="square" lIns="68569" tIns="34275" rIns="68569" bIns="34275" rtlCol="0" anchor="ctr" anchorCtr="0">
            <a:normAutofit fontScale="90000"/>
          </a:bodyPr>
          <a:lstStyle/>
          <a:p>
            <a:pPr rtl="0">
              <a:buSzPct val="100000"/>
            </a:pPr>
            <a:r>
              <a:rPr lang="en-US" sz="2400" b="1" dirty="0"/>
              <a:t>PRIMA takes advantage of incredibly large gains and new capabilities from sensitive KID arrays</a:t>
            </a:r>
            <a:endParaRPr b="1" dirty="0"/>
          </a:p>
        </p:txBody>
      </p:sp>
      <p:sp>
        <p:nvSpPr>
          <p:cNvPr id="124" name="Google Shape;124;p3"/>
          <p:cNvSpPr txBox="1"/>
          <p:nvPr/>
        </p:nvSpPr>
        <p:spPr>
          <a:xfrm>
            <a:off x="275486" y="1798872"/>
            <a:ext cx="2074522" cy="2146711"/>
          </a:xfrm>
          <a:prstGeom prst="rect">
            <a:avLst/>
          </a:prstGeom>
          <a:noFill/>
          <a:ln>
            <a:noFill/>
          </a:ln>
        </p:spPr>
        <p:txBody>
          <a:bodyPr spcFirstLastPara="1" wrap="square" lIns="68569" tIns="34275" rIns="68569" bIns="34275" anchor="t" anchorCtr="0">
            <a:spAutoFit/>
          </a:bodyPr>
          <a:lstStyle/>
          <a:p>
            <a:pPr rtl="0"/>
            <a:r>
              <a:rPr lang="en-US" sz="15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KIDs have now reached sensitivities such that, coupled with actively cooled mirrors, </a:t>
            </a:r>
            <a:r>
              <a:rPr lang="en-US" sz="1500" b="1"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observations are only limited by astrophysical backgrounds </a:t>
            </a:r>
            <a:r>
              <a:rPr lang="en-US" sz="15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(e.g., the </a:t>
            </a:r>
            <a:r>
              <a:rPr lang="en-US" sz="1500" dirty="0" err="1">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Zodaical</a:t>
            </a:r>
            <a:r>
              <a:rPr lang="en-US" sz="1500" dirty="0">
                <a:solidFill>
                  <a:schemeClr val="dk1"/>
                </a:solidFill>
                <a:latin typeface="Helvetica Neue" panose="02000503000000020004" pitchFamily="2" charset="0"/>
                <a:ea typeface="Helvetica Neue" panose="02000503000000020004" pitchFamily="2" charset="0"/>
                <a:cs typeface="Helvetica Neue" panose="02000503000000020004" pitchFamily="2" charset="0"/>
                <a:sym typeface="Arial"/>
              </a:rPr>
              <a:t> light)</a:t>
            </a:r>
            <a:endParaRPr sz="1013"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25" name="Google Shape;125;p3" descr="A diagram of a survey&#10;&#10;AI-generated content may be incorrect."/>
          <p:cNvPicPr preferRelativeResize="0">
            <a:picLocks noChangeAspect="1"/>
          </p:cNvPicPr>
          <p:nvPr/>
        </p:nvPicPr>
        <p:blipFill rotWithShape="1">
          <a:blip r:embed="rId3">
            <a:alphaModFix/>
          </a:blip>
          <a:srcRect/>
          <a:stretch/>
        </p:blipFill>
        <p:spPr>
          <a:xfrm>
            <a:off x="2569464" y="1098091"/>
            <a:ext cx="6371525" cy="40748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a:extLst>
            <a:ext uri="{FF2B5EF4-FFF2-40B4-BE49-F238E27FC236}">
              <a16:creationId xmlns:a16="http://schemas.microsoft.com/office/drawing/2014/main" id="{0F40CE39-D3F3-D23D-AC0F-123A74C22DEC}"/>
            </a:ext>
          </a:extLst>
        </p:cNvPr>
        <p:cNvGrpSpPr/>
        <p:nvPr/>
      </p:nvGrpSpPr>
      <p:grpSpPr>
        <a:xfrm>
          <a:off x="0" y="0"/>
          <a:ext cx="0" cy="0"/>
          <a:chOff x="0" y="0"/>
          <a:chExt cx="0" cy="0"/>
        </a:xfrm>
      </p:grpSpPr>
      <p:pic>
        <p:nvPicPr>
          <p:cNvPr id="41" name="Picture 40" descr="A diagram of a cross and a line&#10;&#10;AI-generated content may be incorrect.">
            <a:extLst>
              <a:ext uri="{FF2B5EF4-FFF2-40B4-BE49-F238E27FC236}">
                <a16:creationId xmlns:a16="http://schemas.microsoft.com/office/drawing/2014/main" id="{D30DC592-86D2-4FE7-0D29-5E83175DFACC}"/>
              </a:ext>
            </a:extLst>
          </p:cNvPr>
          <p:cNvPicPr>
            <a:picLocks noChangeAspect="1"/>
          </p:cNvPicPr>
          <p:nvPr/>
        </p:nvPicPr>
        <p:blipFill>
          <a:blip r:embed="rId3"/>
          <a:stretch>
            <a:fillRect/>
          </a:stretch>
        </p:blipFill>
        <p:spPr>
          <a:xfrm>
            <a:off x="2787740" y="602709"/>
            <a:ext cx="3234991" cy="2571750"/>
          </a:xfrm>
          <a:prstGeom prst="rect">
            <a:avLst/>
          </a:prstGeom>
        </p:spPr>
      </p:pic>
      <p:sp>
        <p:nvSpPr>
          <p:cNvPr id="24" name="Google Shape;123;p3">
            <a:extLst>
              <a:ext uri="{FF2B5EF4-FFF2-40B4-BE49-F238E27FC236}">
                <a16:creationId xmlns:a16="http://schemas.microsoft.com/office/drawing/2014/main" id="{DFC6A8EF-D694-AC49-8162-CC4D10F4B099}"/>
              </a:ext>
            </a:extLst>
          </p:cNvPr>
          <p:cNvSpPr txBox="1">
            <a:spLocks noGrp="1"/>
          </p:cNvSpPr>
          <p:nvPr>
            <p:ph type="title"/>
          </p:nvPr>
        </p:nvSpPr>
        <p:spPr>
          <a:xfrm>
            <a:off x="0" y="267617"/>
            <a:ext cx="9144000" cy="670185"/>
          </a:xfrm>
          <a:prstGeom prst="rect">
            <a:avLst/>
          </a:prstGeom>
          <a:noFill/>
          <a:ln>
            <a:noFill/>
          </a:ln>
        </p:spPr>
        <p:txBody>
          <a:bodyPr spcFirstLastPara="1" vert="horz" wrap="square" lIns="68569" tIns="34275" rIns="68569" bIns="34275" rtlCol="0" anchor="ctr" anchorCtr="0">
            <a:normAutofit/>
          </a:bodyPr>
          <a:lstStyle/>
          <a:p>
            <a:pPr algn="ctr" rtl="0">
              <a:buSzPct val="100000"/>
            </a:pPr>
            <a:r>
              <a:rPr lang="en-US" sz="2400" dirty="0">
                <a:solidFill>
                  <a:srgbClr val="7030A0"/>
                </a:solidFill>
              </a:rPr>
              <a:t>PRIMA has two main instruments: </a:t>
            </a:r>
            <a:r>
              <a:rPr lang="en-US" sz="2400" b="1" dirty="0" err="1">
                <a:solidFill>
                  <a:srgbClr val="7030A0"/>
                </a:solidFill>
              </a:rPr>
              <a:t>PRIMAger</a:t>
            </a:r>
            <a:r>
              <a:rPr lang="en-US" sz="2400" dirty="0">
                <a:solidFill>
                  <a:srgbClr val="7030A0"/>
                </a:solidFill>
              </a:rPr>
              <a:t> and FIRESS</a:t>
            </a:r>
            <a:endParaRPr dirty="0">
              <a:solidFill>
                <a:srgbClr val="7030A0"/>
              </a:solidFill>
            </a:endParaRPr>
          </a:p>
        </p:txBody>
      </p:sp>
      <p:pic>
        <p:nvPicPr>
          <p:cNvPr id="56" name="Image 29">
            <a:extLst>
              <a:ext uri="{FF2B5EF4-FFF2-40B4-BE49-F238E27FC236}">
                <a16:creationId xmlns:a16="http://schemas.microsoft.com/office/drawing/2014/main" id="{21DE64AA-FD35-D4C3-7BFF-3ED65B966CDB}"/>
              </a:ext>
            </a:extLst>
          </p:cNvPr>
          <p:cNvPicPr>
            <a:picLocks noChangeAspect="1"/>
          </p:cNvPicPr>
          <p:nvPr/>
        </p:nvPicPr>
        <p:blipFill>
          <a:blip r:embed="rId4"/>
          <a:stretch>
            <a:fillRect/>
          </a:stretch>
        </p:blipFill>
        <p:spPr bwMode="auto">
          <a:xfrm>
            <a:off x="2985267" y="2885291"/>
            <a:ext cx="2623182" cy="2187870"/>
          </a:xfrm>
          <a:prstGeom prst="rect">
            <a:avLst/>
          </a:prstGeom>
        </p:spPr>
      </p:pic>
      <p:sp>
        <p:nvSpPr>
          <p:cNvPr id="57" name="Légende à une bordure 2 20">
            <a:extLst>
              <a:ext uri="{FF2B5EF4-FFF2-40B4-BE49-F238E27FC236}">
                <a16:creationId xmlns:a16="http://schemas.microsoft.com/office/drawing/2014/main" id="{AF667EBD-262D-C113-8159-1909EE25FE02}"/>
              </a:ext>
            </a:extLst>
          </p:cNvPr>
          <p:cNvSpPr/>
          <p:nvPr/>
        </p:nvSpPr>
        <p:spPr bwMode="auto">
          <a:xfrm flipH="1">
            <a:off x="-1010219" y="3366114"/>
            <a:ext cx="3134032" cy="685699"/>
          </a:xfrm>
          <a:prstGeom prst="accentCallout2">
            <a:avLst>
              <a:gd name="adj1" fmla="val 57134"/>
              <a:gd name="adj2" fmla="val -18067"/>
              <a:gd name="adj3" fmla="val 62241"/>
              <a:gd name="adj4" fmla="val -36877"/>
              <a:gd name="adj5" fmla="val 123853"/>
              <a:gd name="adj6" fmla="val -44138"/>
            </a:avLst>
          </a:prstGeom>
          <a:noFill/>
          <a:ln w="25400">
            <a:solidFill>
              <a:srgbClr val="05A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AF7F"/>
              </a:solidFill>
            </a:endParaRPr>
          </a:p>
        </p:txBody>
      </p:sp>
      <p:sp>
        <p:nvSpPr>
          <p:cNvPr id="60" name="Légende à une bordure 2 19">
            <a:extLst>
              <a:ext uri="{FF2B5EF4-FFF2-40B4-BE49-F238E27FC236}">
                <a16:creationId xmlns:a16="http://schemas.microsoft.com/office/drawing/2014/main" id="{C4E7816F-1769-86DD-3542-4A632F449385}"/>
              </a:ext>
            </a:extLst>
          </p:cNvPr>
          <p:cNvSpPr/>
          <p:nvPr/>
        </p:nvSpPr>
        <p:spPr bwMode="auto">
          <a:xfrm>
            <a:off x="6971096" y="3174459"/>
            <a:ext cx="2153265" cy="685699"/>
          </a:xfrm>
          <a:prstGeom prst="accentCallout2">
            <a:avLst>
              <a:gd name="adj1" fmla="val 57782"/>
              <a:gd name="adj2" fmla="val -40455"/>
              <a:gd name="adj3" fmla="val 57538"/>
              <a:gd name="adj4" fmla="val -61502"/>
              <a:gd name="adj5" fmla="val 92076"/>
              <a:gd name="adj6" fmla="val -73521"/>
            </a:avLst>
          </a:prstGeom>
          <a:noFill/>
          <a:ln w="25400">
            <a:solidFill>
              <a:srgbClr val="FFA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7" name="Group 86">
            <a:extLst>
              <a:ext uri="{FF2B5EF4-FFF2-40B4-BE49-F238E27FC236}">
                <a16:creationId xmlns:a16="http://schemas.microsoft.com/office/drawing/2014/main" id="{4621C524-2357-C041-8E14-BE292A128247}"/>
              </a:ext>
            </a:extLst>
          </p:cNvPr>
          <p:cNvGrpSpPr/>
          <p:nvPr/>
        </p:nvGrpSpPr>
        <p:grpSpPr>
          <a:xfrm>
            <a:off x="-138156" y="3594644"/>
            <a:ext cx="2811022" cy="1540839"/>
            <a:chOff x="-138156" y="3594644"/>
            <a:chExt cx="2811022" cy="1540839"/>
          </a:xfrm>
        </p:grpSpPr>
        <p:sp>
          <p:nvSpPr>
            <p:cNvPr id="59" name="Title 10">
              <a:extLst>
                <a:ext uri="{FF2B5EF4-FFF2-40B4-BE49-F238E27FC236}">
                  <a16:creationId xmlns:a16="http://schemas.microsoft.com/office/drawing/2014/main" id="{58F8FE9B-8815-4A02-F6CD-25C9F0B24687}"/>
                </a:ext>
              </a:extLst>
            </p:cNvPr>
            <p:cNvSpPr txBox="1"/>
            <p:nvPr/>
          </p:nvSpPr>
          <p:spPr bwMode="auto">
            <a:xfrm>
              <a:off x="19639" y="3594644"/>
              <a:ext cx="2653227" cy="342849"/>
            </a:xfrm>
            <a:prstGeom prst="rect">
              <a:avLst/>
            </a:prstGeom>
          </p:spPr>
          <p:txBody>
            <a:bodyPr vert="horz" lIns="91440" tIns="45720" rIns="91440" bIns="45720" rtlCol="0" anchor="b">
              <a:normAutofit/>
            </a:bodyPr>
            <a:lstStyle>
              <a:lvl1pPr algn="ctr" defTabSz="914400">
                <a:lnSpc>
                  <a:spcPct val="90000"/>
                </a:lnSpc>
                <a:spcBef>
                  <a:spcPts val="0"/>
                </a:spcBef>
                <a:buNone/>
                <a:defRPr sz="6000">
                  <a:solidFill>
                    <a:schemeClr val="tx1"/>
                  </a:solidFill>
                  <a:latin typeface="+mj-lt"/>
                  <a:ea typeface="+mj-ea"/>
                  <a:cs typeface="+mj-cs"/>
                </a:defRPr>
              </a:lvl1pPr>
            </a:lstStyle>
            <a:p>
              <a:pPr algn="l">
                <a:defRPr/>
              </a:pPr>
              <a:r>
                <a:rPr lang="en-US" sz="1600" b="1" dirty="0">
                  <a:solidFill>
                    <a:srgbClr val="05AAFF"/>
                  </a:solidFill>
                  <a:latin typeface="Helvetica Neue" panose="02000503000000020004" pitchFamily="2" charset="0"/>
                  <a:ea typeface="Helvetica Neue" panose="02000503000000020004" pitchFamily="2" charset="0"/>
                  <a:cs typeface="Helvetica Neue" panose="02000503000000020004" pitchFamily="2" charset="0"/>
                </a:rPr>
                <a:t>Polarimetry Imaging (PPI)</a:t>
              </a:r>
              <a:endParaRPr lang="en-US" sz="1600" dirty="0">
                <a:solidFill>
                  <a:srgbClr val="05AAFF"/>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72" name="Group 71">
              <a:extLst>
                <a:ext uri="{FF2B5EF4-FFF2-40B4-BE49-F238E27FC236}">
                  <a16:creationId xmlns:a16="http://schemas.microsoft.com/office/drawing/2014/main" id="{7E619C86-226F-E303-8955-8D346306C736}"/>
                </a:ext>
              </a:extLst>
            </p:cNvPr>
            <p:cNvGrpSpPr/>
            <p:nvPr/>
          </p:nvGrpSpPr>
          <p:grpSpPr>
            <a:xfrm>
              <a:off x="-138156" y="3951908"/>
              <a:ext cx="2729383" cy="1183575"/>
              <a:chOff x="-69653" y="3934393"/>
              <a:chExt cx="2729383" cy="1183575"/>
            </a:xfrm>
          </p:grpSpPr>
          <p:grpSp>
            <p:nvGrpSpPr>
              <p:cNvPr id="62" name="Groupe 39">
                <a:extLst>
                  <a:ext uri="{FF2B5EF4-FFF2-40B4-BE49-F238E27FC236}">
                    <a16:creationId xmlns:a16="http://schemas.microsoft.com/office/drawing/2014/main" id="{C2E5A6E3-86C4-E6C1-C335-79D700F2E204}"/>
                  </a:ext>
                </a:extLst>
              </p:cNvPr>
              <p:cNvGrpSpPr/>
              <p:nvPr/>
            </p:nvGrpSpPr>
            <p:grpSpPr bwMode="auto">
              <a:xfrm>
                <a:off x="186134" y="3934393"/>
                <a:ext cx="2473596" cy="976601"/>
                <a:chOff x="-187216" y="1004866"/>
                <a:chExt cx="3261296" cy="1164718"/>
              </a:xfrm>
            </p:grpSpPr>
            <p:sp>
              <p:nvSpPr>
                <p:cNvPr id="63" name="Rectangle : coins arrondis 40">
                  <a:extLst>
                    <a:ext uri="{FF2B5EF4-FFF2-40B4-BE49-F238E27FC236}">
                      <a16:creationId xmlns:a16="http://schemas.microsoft.com/office/drawing/2014/main" id="{5EE04BD1-1005-2355-D9DF-FE8C701EECFD}"/>
                    </a:ext>
                  </a:extLst>
                </p:cNvPr>
                <p:cNvSpPr/>
                <p:nvPr/>
              </p:nvSpPr>
              <p:spPr bwMode="auto">
                <a:xfrm>
                  <a:off x="-156831" y="1004866"/>
                  <a:ext cx="3230911" cy="1164718"/>
                </a:xfrm>
                <a:prstGeom prst="roundRect">
                  <a:avLst>
                    <a:gd name="adj" fmla="val 7255"/>
                  </a:avLst>
                </a:prstGeom>
                <a:solidFill>
                  <a:srgbClr val="05AAFF">
                    <a:alpha val="295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64" name="ZoneTexte 42">
                  <a:extLst>
                    <a:ext uri="{FF2B5EF4-FFF2-40B4-BE49-F238E27FC236}">
                      <a16:creationId xmlns:a16="http://schemas.microsoft.com/office/drawing/2014/main" id="{ED45C146-ECBF-66A4-38DC-9AD170311AF1}"/>
                    </a:ext>
                  </a:extLst>
                </p:cNvPr>
                <p:cNvSpPr txBox="1"/>
                <p:nvPr/>
              </p:nvSpPr>
              <p:spPr bwMode="auto">
                <a:xfrm>
                  <a:off x="-187216" y="1067588"/>
                  <a:ext cx="2957051" cy="1064479"/>
                </a:xfrm>
                <a:prstGeom prst="rect">
                  <a:avLst/>
                </a:prstGeom>
                <a:noFill/>
              </p:spPr>
              <p:txBody>
                <a:bodyPr wrap="square">
                  <a:spAutoFit/>
                </a:bodyPr>
                <a:lstStyle/>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92, 126, 183, 235 microns</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R= 4</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Total intensity, polarization</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FWHM: 11” – 28”</a:t>
                  </a:r>
                </a:p>
              </p:txBody>
            </p:sp>
          </p:grpSp>
          <p:sp>
            <p:nvSpPr>
              <p:cNvPr id="66" name="ZoneTexte 10">
                <a:extLst>
                  <a:ext uri="{FF2B5EF4-FFF2-40B4-BE49-F238E27FC236}">
                    <a16:creationId xmlns:a16="http://schemas.microsoft.com/office/drawing/2014/main" id="{DE50615B-5538-6502-F10B-34931213BF62}"/>
                  </a:ext>
                </a:extLst>
              </p:cNvPr>
              <p:cNvSpPr txBox="1"/>
              <p:nvPr/>
            </p:nvSpPr>
            <p:spPr bwMode="auto">
              <a:xfrm>
                <a:off x="-69653" y="4840969"/>
                <a:ext cx="2696046" cy="276999"/>
              </a:xfrm>
              <a:prstGeom prst="rect">
                <a:avLst/>
              </a:prstGeom>
              <a:noFill/>
            </p:spPr>
            <p:txBody>
              <a:bodyPr wrap="square">
                <a:spAutoFit/>
              </a:bodyPr>
              <a:lstStyle/>
              <a:p>
                <a:pPr algn="ctr">
                  <a:defRP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grpSp>
      </p:grpSp>
      <p:pic>
        <p:nvPicPr>
          <p:cNvPr id="68" name="Picture 9" descr="A group of yellow and purple objects&#10;&#10;AI-generated content may be incorrect.">
            <a:extLst>
              <a:ext uri="{FF2B5EF4-FFF2-40B4-BE49-F238E27FC236}">
                <a16:creationId xmlns:a16="http://schemas.microsoft.com/office/drawing/2014/main" id="{884D50D1-A97A-2440-7B5E-2E2999F9F29D}"/>
              </a:ext>
            </a:extLst>
          </p:cNvPr>
          <p:cNvPicPr>
            <a:picLocks noChangeAspect="1"/>
          </p:cNvPicPr>
          <p:nvPr/>
        </p:nvPicPr>
        <p:blipFill>
          <a:blip r:embed="rId5"/>
          <a:stretch>
            <a:fillRect/>
          </a:stretch>
        </p:blipFill>
        <p:spPr bwMode="auto">
          <a:xfrm>
            <a:off x="2130512" y="4262085"/>
            <a:ext cx="1021625" cy="811076"/>
          </a:xfrm>
          <a:prstGeom prst="rect">
            <a:avLst/>
          </a:prstGeom>
          <a:effectLst>
            <a:outerShdw blurRad="101600" dist="76200" dir="2400000" sx="101000" sy="101000" algn="tl" rotWithShape="0">
              <a:schemeClr val="tx1">
                <a:alpha val="40000"/>
              </a:schemeClr>
            </a:outerShdw>
          </a:effectLst>
        </p:spPr>
      </p:pic>
      <p:grpSp>
        <p:nvGrpSpPr>
          <p:cNvPr id="86" name="Group 85">
            <a:extLst>
              <a:ext uri="{FF2B5EF4-FFF2-40B4-BE49-F238E27FC236}">
                <a16:creationId xmlns:a16="http://schemas.microsoft.com/office/drawing/2014/main" id="{A9FF48B4-54AF-2758-F73B-628866538CA5}"/>
              </a:ext>
            </a:extLst>
          </p:cNvPr>
          <p:cNvGrpSpPr/>
          <p:nvPr/>
        </p:nvGrpSpPr>
        <p:grpSpPr>
          <a:xfrm>
            <a:off x="6035826" y="3467842"/>
            <a:ext cx="2971801" cy="1458773"/>
            <a:chOff x="5890752" y="3455941"/>
            <a:chExt cx="2971801" cy="1458773"/>
          </a:xfrm>
        </p:grpSpPr>
        <p:sp>
          <p:nvSpPr>
            <p:cNvPr id="61" name="Title 10">
              <a:extLst>
                <a:ext uri="{FF2B5EF4-FFF2-40B4-BE49-F238E27FC236}">
                  <a16:creationId xmlns:a16="http://schemas.microsoft.com/office/drawing/2014/main" id="{A3143434-AF9F-210E-5974-684463AE00FB}"/>
                </a:ext>
              </a:extLst>
            </p:cNvPr>
            <p:cNvSpPr txBox="1"/>
            <p:nvPr/>
          </p:nvSpPr>
          <p:spPr bwMode="auto">
            <a:xfrm>
              <a:off x="5890752" y="3455941"/>
              <a:ext cx="2971801" cy="342848"/>
            </a:xfrm>
            <a:prstGeom prst="rect">
              <a:avLst/>
            </a:prstGeom>
          </p:spPr>
          <p:txBody>
            <a:bodyPr vert="horz" lIns="91440" tIns="45720" rIns="91440" bIns="45720" rtlCol="0" anchor="b">
              <a:normAutofit/>
            </a:bodyPr>
            <a:lstStyle>
              <a:lvl1pPr algn="ctr" defTabSz="914400">
                <a:lnSpc>
                  <a:spcPct val="90000"/>
                </a:lnSpc>
                <a:spcBef>
                  <a:spcPts val="0"/>
                </a:spcBef>
                <a:buNone/>
                <a:defRPr sz="6000">
                  <a:solidFill>
                    <a:schemeClr val="tx1"/>
                  </a:solidFill>
                  <a:latin typeface="+mj-lt"/>
                  <a:ea typeface="+mj-ea"/>
                  <a:cs typeface="+mj-cs"/>
                </a:defRPr>
              </a:lvl1pPr>
            </a:lstStyle>
            <a:p>
              <a:pPr algn="r">
                <a:defRPr/>
              </a:pPr>
              <a:r>
                <a:rPr lang="en-US" sz="1600" b="1" dirty="0">
                  <a:solidFill>
                    <a:srgbClr val="FFAF7F"/>
                  </a:solidFill>
                  <a:latin typeface="Helvetica Neue" panose="02000503000000020004" pitchFamily="2" charset="0"/>
                  <a:ea typeface="Helvetica Neue" panose="02000503000000020004" pitchFamily="2" charset="0"/>
                  <a:cs typeface="Helvetica Neue" panose="02000503000000020004" pitchFamily="2" charset="0"/>
                </a:rPr>
                <a:t>Hyperspectral Imaging (PHI)</a:t>
              </a:r>
              <a:endParaRPr lang="en-US" sz="1600" dirty="0">
                <a:solidFill>
                  <a:srgbClr val="FFAF7F"/>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3" name="Rectangle : coins arrondis 30">
              <a:extLst>
                <a:ext uri="{FF2B5EF4-FFF2-40B4-BE49-F238E27FC236}">
                  <a16:creationId xmlns:a16="http://schemas.microsoft.com/office/drawing/2014/main" id="{8B0B938A-2D7A-72E9-EBED-2BA4CB32FCDA}"/>
                </a:ext>
              </a:extLst>
            </p:cNvPr>
            <p:cNvSpPr/>
            <p:nvPr/>
          </p:nvSpPr>
          <p:spPr bwMode="auto">
            <a:xfrm>
              <a:off x="6088176" y="3822107"/>
              <a:ext cx="2684924" cy="1069289"/>
            </a:xfrm>
            <a:prstGeom prst="roundRect">
              <a:avLst>
                <a:gd name="adj" fmla="val 7255"/>
              </a:avLst>
            </a:prstGeom>
            <a:solidFill>
              <a:srgbClr val="FFAF7F">
                <a:alpha val="3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74" name="ZoneTexte 32">
              <a:extLst>
                <a:ext uri="{FF2B5EF4-FFF2-40B4-BE49-F238E27FC236}">
                  <a16:creationId xmlns:a16="http://schemas.microsoft.com/office/drawing/2014/main" id="{3F3E813B-469D-966E-BB4B-02907D246ADC}"/>
                </a:ext>
              </a:extLst>
            </p:cNvPr>
            <p:cNvSpPr txBox="1"/>
            <p:nvPr/>
          </p:nvSpPr>
          <p:spPr bwMode="auto">
            <a:xfrm>
              <a:off x="5971366" y="3822107"/>
              <a:ext cx="2686723" cy="1092607"/>
            </a:xfrm>
            <a:prstGeom prst="rect">
              <a:avLst/>
            </a:prstGeom>
            <a:noFill/>
          </p:spPr>
          <p:txBody>
            <a:bodyPr wrap="square">
              <a:spAutoFit/>
            </a:bodyPr>
            <a:lstStyle/>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24—84 microns</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R= 8</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Linear Variable Filter</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Total Intensity</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FWHM: 4.7” – 8.7” </a:t>
              </a:r>
            </a:p>
          </p:txBody>
        </p:sp>
      </p:grpSp>
      <p:pic>
        <p:nvPicPr>
          <p:cNvPr id="84" name="Image 62">
            <a:extLst>
              <a:ext uri="{FF2B5EF4-FFF2-40B4-BE49-F238E27FC236}">
                <a16:creationId xmlns:a16="http://schemas.microsoft.com/office/drawing/2014/main" id="{D55DB7DD-9143-560A-1C87-CFCEC3DF5FE5}"/>
              </a:ext>
            </a:extLst>
          </p:cNvPr>
          <p:cNvPicPr>
            <a:picLocks noChangeAspect="1"/>
          </p:cNvPicPr>
          <p:nvPr/>
        </p:nvPicPr>
        <p:blipFill>
          <a:blip r:embed="rId6"/>
          <a:stretch/>
        </p:blipFill>
        <p:spPr bwMode="auto">
          <a:xfrm>
            <a:off x="484315" y="2163316"/>
            <a:ext cx="1757667" cy="1405032"/>
          </a:xfrm>
          <a:prstGeom prst="rect">
            <a:avLst/>
          </a:prstGeom>
        </p:spPr>
      </p:pic>
      <p:pic>
        <p:nvPicPr>
          <p:cNvPr id="85" name="Image 740377215">
            <a:extLst>
              <a:ext uri="{FF2B5EF4-FFF2-40B4-BE49-F238E27FC236}">
                <a16:creationId xmlns:a16="http://schemas.microsoft.com/office/drawing/2014/main" id="{FAA846A2-EAC8-76E2-17D1-04C4247D89AB}"/>
              </a:ext>
            </a:extLst>
          </p:cNvPr>
          <p:cNvPicPr>
            <a:picLocks noChangeAspect="1"/>
          </p:cNvPicPr>
          <p:nvPr/>
        </p:nvPicPr>
        <p:blipFill>
          <a:blip r:embed="rId7"/>
          <a:stretch>
            <a:fillRect/>
          </a:stretch>
        </p:blipFill>
        <p:spPr bwMode="auto">
          <a:xfrm>
            <a:off x="6760577" y="2014519"/>
            <a:ext cx="1597492" cy="1403856"/>
          </a:xfrm>
          <a:prstGeom prst="rect">
            <a:avLst/>
          </a:prstGeom>
        </p:spPr>
      </p:pic>
      <p:pic>
        <p:nvPicPr>
          <p:cNvPr id="79" name="Picture 17" descr="A two rectangular objects with green and yellow screws&#10;&#10;AI-generated content may be incorrect.">
            <a:extLst>
              <a:ext uri="{FF2B5EF4-FFF2-40B4-BE49-F238E27FC236}">
                <a16:creationId xmlns:a16="http://schemas.microsoft.com/office/drawing/2014/main" id="{6A5E6F28-7DF7-ABDA-44FD-A15EFCE349F1}"/>
              </a:ext>
            </a:extLst>
          </p:cNvPr>
          <p:cNvPicPr>
            <a:picLocks noChangeAspect="1"/>
          </p:cNvPicPr>
          <p:nvPr/>
        </p:nvPicPr>
        <p:blipFill>
          <a:blip r:embed="rId8"/>
          <a:stretch>
            <a:fillRect/>
          </a:stretch>
        </p:blipFill>
        <p:spPr bwMode="auto">
          <a:xfrm rot="21095251">
            <a:off x="5327762" y="4077843"/>
            <a:ext cx="1132906" cy="1002964"/>
          </a:xfrm>
          <a:prstGeom prst="rect">
            <a:avLst/>
          </a:prstGeom>
          <a:effectLst>
            <a:outerShdw blurRad="101600" dist="76200" dir="2400000" sx="101000" sy="101000" algn="tl" rotWithShape="0">
              <a:schemeClr val="tx1">
                <a:alpha val="40000"/>
              </a:schemeClr>
            </a:outerShdw>
          </a:effectLst>
        </p:spPr>
      </p:pic>
      <p:sp>
        <p:nvSpPr>
          <p:cNvPr id="2" name="ZoneTexte 42">
            <a:extLst>
              <a:ext uri="{FF2B5EF4-FFF2-40B4-BE49-F238E27FC236}">
                <a16:creationId xmlns:a16="http://schemas.microsoft.com/office/drawing/2014/main" id="{30C0B098-5117-E196-CDD3-1097ABDD8A20}"/>
              </a:ext>
            </a:extLst>
          </p:cNvPr>
          <p:cNvSpPr txBox="1"/>
          <p:nvPr/>
        </p:nvSpPr>
        <p:spPr bwMode="auto">
          <a:xfrm>
            <a:off x="88449" y="853146"/>
            <a:ext cx="2242835" cy="1292662"/>
          </a:xfrm>
          <a:prstGeom prst="rect">
            <a:avLst/>
          </a:prstGeom>
          <a:noFill/>
        </p:spPr>
        <p:txBody>
          <a:bodyPr wrap="square">
            <a:spAutoFit/>
          </a:bodyPr>
          <a:lstStyle/>
          <a:p>
            <a:pPr algn="ctr">
              <a:defRPr/>
            </a:pPr>
            <a:r>
              <a:rPr lang="en-US" sz="1300" dirty="0" err="1">
                <a:latin typeface="Helvetica Neue" panose="02000503000000020004" pitchFamily="2" charset="0"/>
                <a:ea typeface="Helvetica Neue" panose="02000503000000020004" pitchFamily="2" charset="0"/>
                <a:cs typeface="Helvetica Neue" panose="02000503000000020004" pitchFamily="2" charset="0"/>
              </a:rPr>
              <a:t>PRIMAger</a:t>
            </a:r>
            <a:r>
              <a:rPr lang="en-US" sz="1300" dirty="0">
                <a:latin typeface="Helvetica Neue" panose="02000503000000020004" pitchFamily="2" charset="0"/>
                <a:ea typeface="Helvetica Neue" panose="02000503000000020004" pitchFamily="2" charset="0"/>
                <a:cs typeface="Helvetica Neue" panose="02000503000000020004" pitchFamily="2" charset="0"/>
              </a:rPr>
              <a:t> is a </a:t>
            </a:r>
            <a:r>
              <a:rPr lang="en-US" sz="1300" b="1" dirty="0">
                <a:latin typeface="Helvetica Neue" panose="02000503000000020004" pitchFamily="2" charset="0"/>
                <a:ea typeface="Helvetica Neue" panose="02000503000000020004" pitchFamily="2" charset="0"/>
                <a:cs typeface="Helvetica Neue" panose="02000503000000020004" pitchFamily="2" charset="0"/>
              </a:rPr>
              <a:t>mapping instrument</a:t>
            </a:r>
            <a:r>
              <a:rPr lang="en-US" sz="1300" dirty="0">
                <a:latin typeface="Helvetica Neue" panose="02000503000000020004" pitchFamily="2" charset="0"/>
                <a:ea typeface="Helvetica Neue" panose="02000503000000020004" pitchFamily="2" charset="0"/>
                <a:cs typeface="Helvetica Neue" panose="02000503000000020004" pitchFamily="2" charset="0"/>
              </a:rPr>
              <a:t>.</a:t>
            </a:r>
          </a:p>
          <a:p>
            <a:pPr algn="ctr">
              <a:defRPr/>
            </a:pPr>
            <a:endParaRPr lang="en-US" sz="1300" dirty="0">
              <a:latin typeface="Helvetica Neue" panose="02000503000000020004" pitchFamily="2" charset="0"/>
              <a:ea typeface="Helvetica Neue" panose="02000503000000020004" pitchFamily="2" charset="0"/>
              <a:cs typeface="Helvetica Neue" panose="02000503000000020004" pitchFamily="2" charset="0"/>
            </a:endParaRP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Each pixel of the two focal planes (PHI and PPI) must see the object of interest.</a:t>
            </a:r>
          </a:p>
        </p:txBody>
      </p:sp>
      <p:sp>
        <p:nvSpPr>
          <p:cNvPr id="3" name="ZoneTexte 42">
            <a:extLst>
              <a:ext uri="{FF2B5EF4-FFF2-40B4-BE49-F238E27FC236}">
                <a16:creationId xmlns:a16="http://schemas.microsoft.com/office/drawing/2014/main" id="{316819FE-9357-3F2F-D2AB-59DF26AF0D60}"/>
              </a:ext>
            </a:extLst>
          </p:cNvPr>
          <p:cNvSpPr txBox="1"/>
          <p:nvPr/>
        </p:nvSpPr>
        <p:spPr bwMode="auto">
          <a:xfrm>
            <a:off x="6035826" y="922602"/>
            <a:ext cx="3019725" cy="1292662"/>
          </a:xfrm>
          <a:prstGeom prst="rect">
            <a:avLst/>
          </a:prstGeom>
          <a:noFill/>
        </p:spPr>
        <p:txBody>
          <a:bodyPr wrap="square">
            <a:spAutoFit/>
          </a:bodyPr>
          <a:lstStyle/>
          <a:p>
            <a:pPr algn="ctr">
              <a:defRPr/>
            </a:pPr>
            <a:r>
              <a:rPr lang="en-US" sz="1300" b="1" dirty="0">
                <a:latin typeface="Helvetica Neue" panose="02000503000000020004" pitchFamily="2" charset="0"/>
                <a:ea typeface="Helvetica Neue" panose="02000503000000020004" pitchFamily="2" charset="0"/>
                <a:cs typeface="Helvetica Neue" panose="02000503000000020004" pitchFamily="2" charset="0"/>
              </a:rPr>
              <a:t>Large map mode: </a:t>
            </a:r>
            <a:endParaRPr lang="en-US" sz="1300" dirty="0">
              <a:latin typeface="Helvetica Neue" panose="02000503000000020004" pitchFamily="2" charset="0"/>
              <a:ea typeface="Helvetica Neue" panose="02000503000000020004" pitchFamily="2" charset="0"/>
              <a:cs typeface="Helvetica Neue" panose="02000503000000020004" pitchFamily="2" charset="0"/>
            </a:endParaRP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&gt; 15’ x 15’ - combination of telescope scan and BSM</a:t>
            </a:r>
          </a:p>
          <a:p>
            <a:pPr algn="ctr">
              <a:defRPr/>
            </a:pPr>
            <a:r>
              <a:rPr lang="en-US" sz="1300" b="1" dirty="0">
                <a:latin typeface="Helvetica Neue" panose="02000503000000020004" pitchFamily="2" charset="0"/>
                <a:ea typeface="Helvetica Neue" panose="02000503000000020004" pitchFamily="2" charset="0"/>
                <a:cs typeface="Helvetica Neue" panose="02000503000000020004" pitchFamily="2" charset="0"/>
              </a:rPr>
              <a:t>Small map mode:</a:t>
            </a:r>
          </a:p>
          <a:p>
            <a:pPr algn="ctr">
              <a:defRPr/>
            </a:pPr>
            <a:r>
              <a:rPr lang="en-US" sz="1300" dirty="0">
                <a:latin typeface="Helvetica Neue" panose="02000503000000020004" pitchFamily="2" charset="0"/>
                <a:ea typeface="Helvetica Neue" panose="02000503000000020004" pitchFamily="2" charset="0"/>
                <a:cs typeface="Helvetica Neue" panose="02000503000000020004" pitchFamily="2" charset="0"/>
              </a:rPr>
              <a:t>~10’x10’ &lt; area &lt; 15’x15’ – BSM only</a:t>
            </a:r>
          </a:p>
          <a:p>
            <a:pPr marL="285750" indent="-285750" algn="ctr">
              <a:buFont typeface="Wingdings" pitchFamily="2" charset="2"/>
              <a:buChar char="Ø"/>
              <a:defRPr/>
            </a:pPr>
            <a:endParaRPr lang="en-US" sz="13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805340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7C817-9FE2-BD33-F45A-54448F946BC2}"/>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F10071A1-546E-EABC-7F9C-3EDBFCCB6FC1}"/>
              </a:ext>
            </a:extLst>
          </p:cNvPr>
          <p:cNvGraphicFramePr>
            <a:graphicFrameLocks noGrp="1"/>
          </p:cNvGraphicFramePr>
          <p:nvPr/>
        </p:nvGraphicFramePr>
        <p:xfrm>
          <a:off x="73314" y="3295720"/>
          <a:ext cx="4553713" cy="1696645"/>
        </p:xfrm>
        <a:graphic>
          <a:graphicData uri="http://schemas.openxmlformats.org/drawingml/2006/table">
            <a:tbl>
              <a:tblPr firstRow="1" bandRow="1">
                <a:tableStyleId>{5C22544A-7EE6-4342-B048-85BDC9FD1C3A}</a:tableStyleId>
              </a:tblPr>
              <a:tblGrid>
                <a:gridCol w="1630961">
                  <a:extLst>
                    <a:ext uri="{9D8B030D-6E8A-4147-A177-3AD203B41FA5}">
                      <a16:colId xmlns:a16="http://schemas.microsoft.com/office/drawing/2014/main" val="3806760120"/>
                    </a:ext>
                  </a:extLst>
                </a:gridCol>
                <a:gridCol w="730688">
                  <a:extLst>
                    <a:ext uri="{9D8B030D-6E8A-4147-A177-3AD203B41FA5}">
                      <a16:colId xmlns:a16="http://schemas.microsoft.com/office/drawing/2014/main" val="2644715996"/>
                    </a:ext>
                  </a:extLst>
                </a:gridCol>
                <a:gridCol w="730688">
                  <a:extLst>
                    <a:ext uri="{9D8B030D-6E8A-4147-A177-3AD203B41FA5}">
                      <a16:colId xmlns:a16="http://schemas.microsoft.com/office/drawing/2014/main" val="1007084711"/>
                    </a:ext>
                  </a:extLst>
                </a:gridCol>
                <a:gridCol w="730688">
                  <a:extLst>
                    <a:ext uri="{9D8B030D-6E8A-4147-A177-3AD203B41FA5}">
                      <a16:colId xmlns:a16="http://schemas.microsoft.com/office/drawing/2014/main" val="2823377899"/>
                    </a:ext>
                  </a:extLst>
                </a:gridCol>
                <a:gridCol w="730688">
                  <a:extLst>
                    <a:ext uri="{9D8B030D-6E8A-4147-A177-3AD203B41FA5}">
                      <a16:colId xmlns:a16="http://schemas.microsoft.com/office/drawing/2014/main" val="4169251128"/>
                    </a:ext>
                  </a:extLst>
                </a:gridCol>
              </a:tblGrid>
              <a:tr h="319303">
                <a:tc>
                  <a:txBody>
                    <a:bodyPr/>
                    <a:lstStyle/>
                    <a:p>
                      <a:r>
                        <a:rPr lang="en-US" sz="1200" b="0" i="0" dirty="0">
                          <a:latin typeface="Helvetica Neue" panose="02000503000000020004" pitchFamily="2" charset="0"/>
                          <a:ea typeface="Helvetica Neue" panose="02000503000000020004" pitchFamily="2" charset="0"/>
                          <a:cs typeface="Helvetica Neue" panose="02000503000000020004" pitchFamily="2" charset="0"/>
                        </a:rPr>
                        <a:t>Parameter</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1</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2</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3</a:t>
                      </a:r>
                    </a:p>
                  </a:txBody>
                  <a:tcPr marL="68580" marR="68580" marT="34290" marB="34290" anchor="b"/>
                </a:tc>
                <a:tc>
                  <a:txBody>
                    <a:bodyPr/>
                    <a:lstStyle/>
                    <a:p>
                      <a:pPr algn="ctr"/>
                      <a:r>
                        <a:rPr lang="en-US" sz="1200" b="0" i="0" dirty="0">
                          <a:latin typeface="Helvetica Neue" panose="02000503000000020004" pitchFamily="2" charset="0"/>
                          <a:ea typeface="Helvetica Neue" panose="02000503000000020004" pitchFamily="2" charset="0"/>
                          <a:cs typeface="Helvetica Neue" panose="02000503000000020004" pitchFamily="2" charset="0"/>
                        </a:rPr>
                        <a:t>Band 4</a:t>
                      </a:r>
                    </a:p>
                  </a:txBody>
                  <a:tcPr marL="68580" marR="68580" marT="34290" marB="34290" anchor="b"/>
                </a:tc>
                <a:extLst>
                  <a:ext uri="{0D108BD9-81ED-4DB2-BD59-A6C34878D82A}">
                    <a16:rowId xmlns:a16="http://schemas.microsoft.com/office/drawing/2014/main" val="2765378910"/>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Spectral range (µm)</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24–43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42–76</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74–134</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130–235</a:t>
                      </a:r>
                    </a:p>
                  </a:txBody>
                  <a:tcPr marL="27623" marR="27623" marT="0" marB="0" anchor="b"/>
                </a:tc>
                <a:extLst>
                  <a:ext uri="{0D108BD9-81ED-4DB2-BD59-A6C34878D82A}">
                    <a16:rowId xmlns:a16="http://schemas.microsoft.com/office/drawing/2014/main" val="4219509245"/>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Spectral sampling (µm)</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0.23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0.41</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0.73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1.29</a:t>
                      </a:r>
                    </a:p>
                  </a:txBody>
                  <a:tcPr marL="27623" marR="27623" marT="0" marB="0" anchor="b"/>
                </a:tc>
                <a:extLst>
                  <a:ext uri="{0D108BD9-81ED-4DB2-BD59-A6C34878D82A}">
                    <a16:rowId xmlns:a16="http://schemas.microsoft.com/office/drawing/2014/main" val="4225842250"/>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Resolving power</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95-150</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85-120</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90-125</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95-130</a:t>
                      </a:r>
                    </a:p>
                  </a:txBody>
                  <a:tcPr marL="27623" marR="27623" marT="0" marB="0" anchor="b"/>
                </a:tc>
                <a:extLst>
                  <a:ext uri="{0D108BD9-81ED-4DB2-BD59-A6C34878D82A}">
                    <a16:rowId xmlns:a16="http://schemas.microsoft.com/office/drawing/2014/main" val="381063244"/>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Array format per band</a:t>
                      </a:r>
                    </a:p>
                  </a:txBody>
                  <a:tcPr marL="27623" marR="27623" marT="0" marB="0" anchor="b"/>
                </a:tc>
                <a:tc gridSpan="4">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24 spatial ×84 spectral pix, 900-µm pitch</a:t>
                      </a:r>
                    </a:p>
                  </a:txBody>
                  <a:tcPr marL="27623" marR="27623" marT="0" marB="0" anchor="b"/>
                </a:tc>
                <a:tc hMerge="1">
                  <a:txBody>
                    <a:bodyPr/>
                    <a:lstStyle/>
                    <a:p>
                      <a:endParaRPr lang="en-US"/>
                    </a:p>
                  </a:txBody>
                  <a:tcPr/>
                </a:tc>
                <a:tc hMerge="1">
                  <a:txBody>
                    <a:bodyPr/>
                    <a:lstStyle/>
                    <a:p>
                      <a:endParaRPr lang="en-US"/>
                    </a:p>
                  </a:txBody>
                  <a:tcPr/>
                </a:tc>
                <a:tc hMerge="1">
                  <a:txBody>
                    <a:bodyPr/>
                    <a:lstStyle/>
                    <a:p>
                      <a:pPr marL="0" marR="0" algn="ctr">
                        <a:lnSpc>
                          <a:spcPts val="1000"/>
                        </a:lnSpc>
                        <a:spcBef>
                          <a:spcPts val="200"/>
                        </a:spcBef>
                        <a:spcAft>
                          <a:spcPts val="100"/>
                        </a:spcAft>
                      </a:pPr>
                      <a:endParaRPr lang="en-US" sz="1800" dirty="0">
                        <a:solidFill>
                          <a:srgbClr val="000000"/>
                        </a:solidFill>
                        <a:effectLst/>
                        <a:latin typeface="Aptos" panose="020B0004020202020204" pitchFamily="34" charset="0"/>
                        <a:ea typeface="Calibri" panose="020F0502020204030204" pitchFamily="34" charset="0"/>
                        <a:cs typeface="Times New Roman" panose="02020603050405020304" pitchFamily="18" charset="0"/>
                      </a:endParaRPr>
                    </a:p>
                  </a:txBody>
                  <a:tcPr marL="36830" marR="36830" marT="0" marB="0" anchor="b"/>
                </a:tc>
                <a:extLst>
                  <a:ext uri="{0D108BD9-81ED-4DB2-BD59-A6C34878D82A}">
                    <a16:rowId xmlns:a16="http://schemas.microsoft.com/office/drawing/2014/main" val="1412275303"/>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Pix size on sky (arcsec)</a:t>
                      </a:r>
                    </a:p>
                  </a:txBody>
                  <a:tcPr marL="27623" marR="0" marT="0" marB="0" anchor="b"/>
                </a:tc>
                <a:tc gridSpan="2">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7.6</a:t>
                      </a:r>
                    </a:p>
                  </a:txBody>
                  <a:tcPr marL="27623" marR="27623" marT="0" marB="0" anchor="b"/>
                </a:tc>
                <a:tc hMerge="1">
                  <a:txBody>
                    <a:bodyPr/>
                    <a:lstStyle/>
                    <a:p>
                      <a:endParaRPr lang="en-US"/>
                    </a:p>
                  </a:txBody>
                  <a:tcPr/>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12.7</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22.9</a:t>
                      </a:r>
                    </a:p>
                  </a:txBody>
                  <a:tcPr marL="27623" marR="27623" marT="0" marB="0" anchor="b"/>
                </a:tc>
                <a:extLst>
                  <a:ext uri="{0D108BD9-81ED-4DB2-BD59-A6C34878D82A}">
                    <a16:rowId xmlns:a16="http://schemas.microsoft.com/office/drawing/2014/main" val="2133542873"/>
                  </a:ext>
                </a:extLst>
              </a:tr>
              <a:tr h="229557">
                <a:tc>
                  <a:txBody>
                    <a:bodyPr/>
                    <a:lstStyle/>
                    <a:p>
                      <a:pPr marL="0" marR="0">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Pix pitch ratio to B1,2</a:t>
                      </a:r>
                    </a:p>
                  </a:txBody>
                  <a:tcPr marL="27623" marR="27623" marT="0" marB="0" anchor="b"/>
                </a:tc>
                <a:tc gridSpan="2">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a:t>
                      </a:r>
                    </a:p>
                  </a:txBody>
                  <a:tcPr marL="27623" marR="27623" marT="0" marB="0" anchor="b"/>
                </a:tc>
                <a:tc hMerge="1">
                  <a:txBody>
                    <a:bodyPr/>
                    <a:lstStyle/>
                    <a:p>
                      <a:endParaRPr lang="en-US"/>
                    </a:p>
                  </a:txBody>
                  <a:tcPr/>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5:3</a:t>
                      </a:r>
                    </a:p>
                  </a:txBody>
                  <a:tcPr marL="27623" marR="27623" marT="0" marB="0" anchor="b"/>
                </a:tc>
                <a:tc>
                  <a:txBody>
                    <a:bodyPr/>
                    <a:lstStyle/>
                    <a:p>
                      <a:pPr marL="0" marR="0" algn="ctr">
                        <a:lnSpc>
                          <a:spcPts val="1000"/>
                        </a:lnSpc>
                        <a:spcBef>
                          <a:spcPts val="200"/>
                        </a:spcBef>
                        <a:spcAft>
                          <a:spcPts val="100"/>
                        </a:spcAft>
                      </a:pPr>
                      <a:r>
                        <a:rPr lang="en-US" sz="1200" b="0" i="0" dirty="0">
                          <a:solidFill>
                            <a:srgbClr val="000000"/>
                          </a:solidFill>
                          <a:effectLst/>
                          <a:latin typeface="Helvetica Neue" panose="02000503000000020004" pitchFamily="2" charset="0"/>
                          <a:ea typeface="Helvetica Neue" panose="02000503000000020004" pitchFamily="2" charset="0"/>
                          <a:cs typeface="Helvetica Neue" panose="02000503000000020004" pitchFamily="2" charset="0"/>
                        </a:rPr>
                        <a:t>3:1</a:t>
                      </a:r>
                    </a:p>
                  </a:txBody>
                  <a:tcPr marL="27623" marR="27623" marT="0" marB="0" anchor="b"/>
                </a:tc>
                <a:extLst>
                  <a:ext uri="{0D108BD9-81ED-4DB2-BD59-A6C34878D82A}">
                    <a16:rowId xmlns:a16="http://schemas.microsoft.com/office/drawing/2014/main" val="2031265492"/>
                  </a:ext>
                </a:extLst>
              </a:tr>
            </a:tbl>
          </a:graphicData>
        </a:graphic>
      </p:graphicFrame>
      <p:sp>
        <p:nvSpPr>
          <p:cNvPr id="10" name="Rectangle 9">
            <a:extLst>
              <a:ext uri="{FF2B5EF4-FFF2-40B4-BE49-F238E27FC236}">
                <a16:creationId xmlns:a16="http://schemas.microsoft.com/office/drawing/2014/main" id="{AFDAB833-8553-C619-5CC8-9B3E2FC892E6}"/>
              </a:ext>
            </a:extLst>
          </p:cNvPr>
          <p:cNvSpPr/>
          <p:nvPr/>
        </p:nvSpPr>
        <p:spPr>
          <a:xfrm>
            <a:off x="7255090" y="275686"/>
            <a:ext cx="1533596" cy="1025232"/>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8816910E-4904-8AE6-188D-8675B0768917}"/>
              </a:ext>
            </a:extLst>
          </p:cNvPr>
          <p:cNvSpPr/>
          <p:nvPr/>
        </p:nvSpPr>
        <p:spPr>
          <a:xfrm>
            <a:off x="8518177" y="1327708"/>
            <a:ext cx="262772" cy="21802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Rectangle 11">
            <a:extLst>
              <a:ext uri="{FF2B5EF4-FFF2-40B4-BE49-F238E27FC236}">
                <a16:creationId xmlns:a16="http://schemas.microsoft.com/office/drawing/2014/main" id="{34F5467A-DC17-C83D-1F1D-9F46DBFB8E2B}"/>
              </a:ext>
            </a:extLst>
          </p:cNvPr>
          <p:cNvSpPr/>
          <p:nvPr/>
        </p:nvSpPr>
        <p:spPr>
          <a:xfrm rot="19053532">
            <a:off x="8548351" y="1500382"/>
            <a:ext cx="68367" cy="218021"/>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Box 2">
            <a:extLst>
              <a:ext uri="{FF2B5EF4-FFF2-40B4-BE49-F238E27FC236}">
                <a16:creationId xmlns:a16="http://schemas.microsoft.com/office/drawing/2014/main" id="{21BE7420-C931-EDFD-ADF0-076D2EBCDED1}"/>
              </a:ext>
            </a:extLst>
          </p:cNvPr>
          <p:cNvSpPr txBox="1"/>
          <p:nvPr/>
        </p:nvSpPr>
        <p:spPr>
          <a:xfrm>
            <a:off x="73314" y="1031094"/>
            <a:ext cx="4279133" cy="2215991"/>
          </a:xfrm>
          <a:prstGeom prst="rect">
            <a:avLst/>
          </a:prstGeom>
          <a:solidFill>
            <a:schemeClr val="bg1"/>
          </a:solidFill>
          <a:ln>
            <a:solidFill>
              <a:schemeClr val="tx1"/>
            </a:solidFill>
          </a:ln>
        </p:spPr>
        <p:txBody>
          <a:bodyPr wrap="square" rtlCol="0">
            <a:spAutoFit/>
          </a:bodyPr>
          <a:lstStyle/>
          <a:p>
            <a:r>
              <a:rPr lang="en-US" sz="1800" b="1" dirty="0">
                <a:latin typeface="Helvetica Neue" panose="02000503000000020004" pitchFamily="2" charset="0"/>
                <a:ea typeface="Helvetica Neue" panose="02000503000000020004" pitchFamily="2" charset="0"/>
                <a:cs typeface="Helvetica Neue" panose="02000503000000020004" pitchFamily="2" charset="0"/>
              </a:rPr>
              <a:t>FIRESS</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Bands 1 + 3 overlap, Bands 2 + 4 overlap</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2 </a:t>
            </a:r>
            <a:r>
              <a:rPr lang="en-US" sz="1200" dirty="0" err="1">
                <a:latin typeface="Helvetica Neue" panose="02000503000000020004" pitchFamily="2" charset="0"/>
                <a:ea typeface="Helvetica Neue" panose="02000503000000020004" pitchFamily="2" charset="0"/>
                <a:cs typeface="Helvetica Neue" panose="02000503000000020004" pitchFamily="2" charset="0"/>
              </a:rPr>
              <a:t>pointings</a:t>
            </a:r>
            <a:r>
              <a:rPr lang="en-US" sz="1200" dirty="0">
                <a:latin typeface="Helvetica Neue" panose="02000503000000020004" pitchFamily="2" charset="0"/>
                <a:ea typeface="Helvetica Neue" panose="02000503000000020004" pitchFamily="2" charset="0"/>
                <a:cs typeface="Helvetica Neue" panose="02000503000000020004" pitchFamily="2" charset="0"/>
              </a:rPr>
              <a:t> for full spectrum of a source, though all 4 bands read out.</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High-res mode couples all bands when engaged</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4 slit-fed grating modules spaced logarithmically with some wavelength overlap.</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All detectors in all bands read out simultaneously.</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Band 1 and 2 common design and plate scale.</a:t>
            </a:r>
          </a:p>
          <a:p>
            <a:pPr marL="214313" indent="-214313">
              <a:buFont typeface="Arial" panose="020B0604020202020204" pitchFamily="34" charset="0"/>
              <a:buChar char="•"/>
            </a:pPr>
            <a:r>
              <a:rPr lang="en-US" sz="1200" dirty="0">
                <a:latin typeface="Helvetica Neue" panose="02000503000000020004" pitchFamily="2" charset="0"/>
                <a:ea typeface="Helvetica Neue" panose="02000503000000020004" pitchFamily="2" charset="0"/>
                <a:cs typeface="Helvetica Neue" panose="02000503000000020004" pitchFamily="2" charset="0"/>
              </a:rPr>
              <a:t>All aluminum, no moving parts.</a:t>
            </a:r>
          </a:p>
          <a:p>
            <a:pPr marL="214313" indent="-214313">
              <a:buFont typeface="Arial" panose="020B0604020202020204" pitchFamily="34" charset="0"/>
              <a:buChar char="•"/>
            </a:pP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60FCF7E5-1B55-12F5-4A6B-061C7081A2EE}"/>
              </a:ext>
            </a:extLst>
          </p:cNvPr>
          <p:cNvPicPr>
            <a:picLocks noChangeAspect="1"/>
          </p:cNvPicPr>
          <p:nvPr/>
        </p:nvPicPr>
        <p:blipFill>
          <a:blip r:embed="rId3"/>
          <a:stretch>
            <a:fillRect/>
          </a:stretch>
        </p:blipFill>
        <p:spPr>
          <a:xfrm>
            <a:off x="4066817" y="1171179"/>
            <a:ext cx="5324603" cy="3547125"/>
          </a:xfrm>
          <a:prstGeom prst="rect">
            <a:avLst/>
          </a:prstGeom>
        </p:spPr>
      </p:pic>
      <p:sp>
        <p:nvSpPr>
          <p:cNvPr id="5" name="Google Shape;123;p3">
            <a:extLst>
              <a:ext uri="{FF2B5EF4-FFF2-40B4-BE49-F238E27FC236}">
                <a16:creationId xmlns:a16="http://schemas.microsoft.com/office/drawing/2014/main" id="{E3722765-025A-7E18-3082-1A21BEB2DB8F}"/>
              </a:ext>
            </a:extLst>
          </p:cNvPr>
          <p:cNvSpPr txBox="1">
            <a:spLocks/>
          </p:cNvSpPr>
          <p:nvPr/>
        </p:nvSpPr>
        <p:spPr bwMode="auto">
          <a:xfrm>
            <a:off x="0" y="267617"/>
            <a:ext cx="9144000" cy="670185"/>
          </a:xfrm>
          <a:prstGeom prst="rect">
            <a:avLst/>
          </a:prstGeom>
          <a:noFill/>
          <a:ln>
            <a:noFill/>
          </a:ln>
        </p:spPr>
        <p:txBody>
          <a:bodyPr spcFirstLastPara="1" vert="horz" wrap="square" lIns="68569" tIns="34275" rIns="68569" bIns="34275" rtlCol="0" anchor="ctr" anchorCtr="0">
            <a:normAutofit/>
          </a:bodyPr>
          <a:lstStyle>
            <a:lvl1pPr algn="ctr" defTabSz="685800">
              <a:lnSpc>
                <a:spcPct val="90000"/>
              </a:lnSpc>
              <a:spcBef>
                <a:spcPts val="0"/>
              </a:spcBef>
              <a:buNone/>
              <a:defRPr sz="4500" b="0" i="0">
                <a:solidFill>
                  <a:schemeClr val="tx1"/>
                </a:solidFill>
                <a:latin typeface="+mj-lt"/>
                <a:ea typeface="Helvetica Neue" panose="02000503000000020004" pitchFamily="2" charset="0"/>
                <a:cs typeface="Helvetica Neue" panose="02000503000000020004" pitchFamily="2" charset="0"/>
              </a:defRPr>
            </a:lvl1pPr>
          </a:lstStyle>
          <a:p>
            <a:pPr rtl="0">
              <a:buSzPct val="100000"/>
            </a:pPr>
            <a:r>
              <a:rPr lang="en-US" sz="2400" dirty="0">
                <a:solidFill>
                  <a:srgbClr val="7030A0"/>
                </a:solidFill>
                <a:latin typeface="Helvetica Neue" panose="02000503000000020004" pitchFamily="2" charset="0"/>
              </a:rPr>
              <a:t>PRIMA has two main instruments: </a:t>
            </a:r>
            <a:r>
              <a:rPr lang="en-US" sz="2400" dirty="0" err="1">
                <a:solidFill>
                  <a:srgbClr val="7030A0"/>
                </a:solidFill>
                <a:latin typeface="Helvetica Neue" panose="02000503000000020004" pitchFamily="2" charset="0"/>
              </a:rPr>
              <a:t>PRIMAger</a:t>
            </a:r>
            <a:r>
              <a:rPr lang="en-US" sz="2400" dirty="0">
                <a:solidFill>
                  <a:srgbClr val="7030A0"/>
                </a:solidFill>
                <a:latin typeface="Helvetica Neue" panose="02000503000000020004" pitchFamily="2" charset="0"/>
              </a:rPr>
              <a:t> and </a:t>
            </a:r>
            <a:r>
              <a:rPr lang="en-US" sz="2400" b="1" dirty="0">
                <a:solidFill>
                  <a:srgbClr val="7030A0"/>
                </a:solidFill>
                <a:latin typeface="Helvetica Neue" panose="02000503000000020004" pitchFamily="2" charset="0"/>
              </a:rPr>
              <a:t>FIRESS</a:t>
            </a:r>
            <a:endParaRPr lang="en-US" b="1" dirty="0">
              <a:solidFill>
                <a:srgbClr val="7030A0"/>
              </a:solidFill>
              <a:latin typeface="Helvetica Neue" panose="02000503000000020004" pitchFamily="2" charset="0"/>
            </a:endParaRPr>
          </a:p>
        </p:txBody>
      </p:sp>
    </p:spTree>
    <p:extLst>
      <p:ext uri="{BB962C8B-B14F-4D97-AF65-F5344CB8AC3E}">
        <p14:creationId xmlns:p14="http://schemas.microsoft.com/office/powerpoint/2010/main" val="460551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Rectangle"/>
          <p:cNvSpPr/>
          <p:nvPr/>
        </p:nvSpPr>
        <p:spPr>
          <a:xfrm>
            <a:off x="2223733" y="2403939"/>
            <a:ext cx="6781328" cy="2627383"/>
          </a:xfrm>
          <a:prstGeom prst="rect">
            <a:avLst/>
          </a:prstGeom>
          <a:solidFill>
            <a:srgbClr val="221632"/>
          </a:solidFill>
          <a:ln w="12700">
            <a:miter lim="400000"/>
          </a:ln>
        </p:spPr>
        <p:txBody>
          <a:bodyPr lIns="19050" tIns="19050" rIns="19050" bIns="19050" anchor="ctr"/>
          <a:lstStyle/>
          <a:p>
            <a:pPr defTabSz="219075">
              <a:defRPr sz="1200">
                <a:latin typeface="Helvetica Neue Medium"/>
                <a:ea typeface="Helvetica Neue Medium"/>
                <a:cs typeface="Helvetica Neue Medium"/>
                <a:sym typeface="Helvetica Neue Medium"/>
              </a:defRPr>
            </a:pPr>
            <a:endParaRPr sz="4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21" name="PRIMA provides an enormous leap in sensitivity, enabled by decades of NASA technology investment"/>
          <p:cNvSpPr txBox="1"/>
          <p:nvPr/>
        </p:nvSpPr>
        <p:spPr>
          <a:xfrm>
            <a:off x="2223733" y="112178"/>
            <a:ext cx="6920267" cy="696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l">
              <a:defRPr sz="5700"/>
            </a:lvl1pPr>
          </a:lstStyle>
          <a:p>
            <a:r>
              <a:rPr sz="2138" b="1" dirty="0">
                <a:solidFill>
                  <a:srgbClr val="7030A0"/>
                </a:solidFill>
              </a:rPr>
              <a:t>PRIMA provides an enormous leap in sensitivity, enabled by decades of NASA technology investment</a:t>
            </a:r>
          </a:p>
        </p:txBody>
      </p:sp>
      <p:pic>
        <p:nvPicPr>
          <p:cNvPr id="722" name="vert_lockup_white_color.png" descr="vert_lockup_white_color.png"/>
          <p:cNvPicPr>
            <a:picLocks noChangeAspect="1"/>
          </p:cNvPicPr>
          <p:nvPr/>
        </p:nvPicPr>
        <p:blipFill>
          <a:blip r:embed="rId3"/>
          <a:stretch>
            <a:fillRect/>
          </a:stretch>
        </p:blipFill>
        <p:spPr>
          <a:xfrm>
            <a:off x="-398822" y="-79400"/>
            <a:ext cx="2999594" cy="2999594"/>
          </a:xfrm>
          <a:prstGeom prst="rect">
            <a:avLst/>
          </a:prstGeom>
          <a:ln w="12700">
            <a:miter lim="400000"/>
          </a:ln>
        </p:spPr>
      </p:pic>
      <p:sp>
        <p:nvSpPr>
          <p:cNvPr id="723" name="PRIMA’s 1.8m aperture will be crygenically cooled to 4.5 K"/>
          <p:cNvSpPr txBox="1"/>
          <p:nvPr/>
        </p:nvSpPr>
        <p:spPr>
          <a:xfrm>
            <a:off x="2223734" y="936211"/>
            <a:ext cx="6588564" cy="1192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l">
              <a:defRPr sz="5000"/>
            </a:lvl1pPr>
          </a:lstStyle>
          <a:p>
            <a:r>
              <a:rPr sz="1875" dirty="0"/>
              <a:t>PRIMA’s 1.8m aperture will be cry</a:t>
            </a:r>
            <a:r>
              <a:rPr lang="en-US" sz="1875" dirty="0"/>
              <a:t>o</a:t>
            </a:r>
            <a:r>
              <a:rPr sz="1875" dirty="0"/>
              <a:t>genically cooled to 4.5 K</a:t>
            </a:r>
            <a:r>
              <a:rPr lang="en-US" sz="1875" dirty="0"/>
              <a:t>. PRIMA maximizes the science return from a cooled aperture by using microwave kinetic inductance detectors (MKIDs) to reach background-limited sensitivities </a:t>
            </a:r>
            <a:r>
              <a:rPr sz="1875" dirty="0"/>
              <a:t> </a:t>
            </a:r>
          </a:p>
        </p:txBody>
      </p:sp>
      <p:sp>
        <p:nvSpPr>
          <p:cNvPr id="724" name="PRIMA maximizes the science return from a cooled aperture by using microwave kinetic inductance detectors (MKIDs) to reach background-limited sensitivities"/>
          <p:cNvSpPr txBox="1"/>
          <p:nvPr/>
        </p:nvSpPr>
        <p:spPr>
          <a:xfrm>
            <a:off x="2471356" y="1628427"/>
            <a:ext cx="6226392" cy="327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lgn="l">
              <a:defRPr sz="5000"/>
            </a:lvl1pPr>
          </a:lstStyle>
          <a:p>
            <a:endParaRPr sz="1875" dirty="0"/>
          </a:p>
        </p:txBody>
      </p:sp>
      <p:sp>
        <p:nvSpPr>
          <p:cNvPr id="725" name="10X…"/>
          <p:cNvSpPr txBox="1"/>
          <p:nvPr/>
        </p:nvSpPr>
        <p:spPr>
          <a:xfrm>
            <a:off x="2368215" y="2357221"/>
            <a:ext cx="7052357" cy="2865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lstStyle/>
          <a:p>
            <a:pPr algn="just" defTabSz="171450">
              <a:lnSpc>
                <a:spcPct val="90000"/>
              </a:lnSpc>
              <a:defRPr sz="15000">
                <a:latin typeface="Impact"/>
                <a:ea typeface="Impact"/>
                <a:cs typeface="Impact"/>
                <a:sym typeface="Impact"/>
              </a:defRPr>
            </a:pPr>
            <a:r>
              <a:rPr sz="5625" dirty="0"/>
              <a:t>10</a:t>
            </a:r>
            <a:r>
              <a:rPr sz="5625" dirty="0">
                <a:latin typeface="Helvetica Neue" panose="02000503000000020004" pitchFamily="2" charset="0"/>
                <a:ea typeface="Helvetica Neue" panose="02000503000000020004" pitchFamily="2" charset="0"/>
                <a:cs typeface="Helvetica Neue" panose="02000503000000020004" pitchFamily="2" charset="0"/>
                <a:sym typeface="Futura"/>
              </a:rPr>
              <a:t>X</a:t>
            </a:r>
            <a:r>
              <a:rPr sz="5625" dirty="0"/>
              <a:t>  </a:t>
            </a:r>
          </a:p>
          <a:p>
            <a:pPr algn="just" defTabSz="171450">
              <a:lnSpc>
                <a:spcPct val="90000"/>
              </a:lnSpc>
              <a:spcBef>
                <a:spcPts val="413"/>
              </a:spcBef>
              <a:defRPr sz="15000">
                <a:latin typeface="Impact"/>
                <a:ea typeface="Impact"/>
                <a:cs typeface="Impact"/>
                <a:sym typeface="Impact"/>
              </a:defRPr>
            </a:pPr>
            <a:r>
              <a:rPr sz="5625" dirty="0"/>
              <a:t>30</a:t>
            </a:r>
            <a:r>
              <a:rPr sz="5625" dirty="0">
                <a:latin typeface="Helvetica Neue" panose="02000503000000020004" pitchFamily="2" charset="0"/>
                <a:ea typeface="Helvetica Neue" panose="02000503000000020004" pitchFamily="2" charset="0"/>
                <a:cs typeface="Helvetica Neue" panose="02000503000000020004" pitchFamily="2" charset="0"/>
                <a:sym typeface="Futura"/>
              </a:rPr>
              <a:t>X</a:t>
            </a:r>
            <a:r>
              <a:rPr sz="5625" dirty="0"/>
              <a:t> </a:t>
            </a:r>
          </a:p>
          <a:p>
            <a:pPr defTabSz="171450">
              <a:spcBef>
                <a:spcPts val="413"/>
              </a:spcBef>
              <a:defRPr sz="15000">
                <a:latin typeface="Impact"/>
                <a:ea typeface="Impact"/>
                <a:cs typeface="Impact"/>
                <a:sym typeface="Impact"/>
              </a:defRPr>
            </a:pPr>
            <a:r>
              <a:rPr sz="5625" dirty="0"/>
              <a:t>100,000</a:t>
            </a:r>
            <a:r>
              <a:rPr sz="5625" dirty="0">
                <a:latin typeface="Helvetica Neue" panose="02000503000000020004" pitchFamily="2" charset="0"/>
                <a:ea typeface="Helvetica Neue" panose="02000503000000020004" pitchFamily="2" charset="0"/>
                <a:cs typeface="Helvetica Neue" panose="02000503000000020004" pitchFamily="2" charset="0"/>
                <a:sym typeface="Futura"/>
              </a:rPr>
              <a:t>X</a:t>
            </a:r>
          </a:p>
        </p:txBody>
      </p:sp>
      <p:pic>
        <p:nvPicPr>
          <p:cNvPr id="726" name="PRIMA_inspace_FINAL2_med.png" descr="PRIMA_inspace_FINAL2_med.png"/>
          <p:cNvPicPr>
            <a:picLocks noChangeAspect="1"/>
          </p:cNvPicPr>
          <p:nvPr/>
        </p:nvPicPr>
        <p:blipFill>
          <a:blip r:embed="rId4"/>
          <a:stretch>
            <a:fillRect/>
          </a:stretch>
        </p:blipFill>
        <p:spPr>
          <a:xfrm>
            <a:off x="6698050" y="2403939"/>
            <a:ext cx="1999698" cy="1736675"/>
          </a:xfrm>
          <a:prstGeom prst="rect">
            <a:avLst/>
          </a:prstGeom>
          <a:ln w="12700">
            <a:miter lim="400000"/>
          </a:ln>
          <a:effectLst>
            <a:outerShdw blurRad="63500" dist="25400" dir="5400000" rotWithShape="0">
              <a:srgbClr val="FFFFFF">
                <a:alpha val="50000"/>
              </a:srgbClr>
            </a:outerShdw>
          </a:effectLst>
        </p:spPr>
      </p:pic>
      <p:sp>
        <p:nvSpPr>
          <p:cNvPr id="2" name="PRIMA’s 1.8m aperture will be crygenically cooled to 4.5 K">
            <a:extLst>
              <a:ext uri="{FF2B5EF4-FFF2-40B4-BE49-F238E27FC236}">
                <a16:creationId xmlns:a16="http://schemas.microsoft.com/office/drawing/2014/main" id="{C275C990-A014-893B-FC4F-C553DDAA4C6E}"/>
              </a:ext>
            </a:extLst>
          </p:cNvPr>
          <p:cNvSpPr txBox="1"/>
          <p:nvPr/>
        </p:nvSpPr>
        <p:spPr>
          <a:xfrm>
            <a:off x="3684168" y="2456030"/>
            <a:ext cx="1999698" cy="684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l">
              <a:defRPr sz="5000"/>
            </a:lvl1pPr>
          </a:lstStyle>
          <a:p>
            <a:r>
              <a:rPr lang="en-US" sz="1400" dirty="0"/>
              <a:t>Higher spectral resolution than JWST in the mid-IR</a:t>
            </a:r>
            <a:endParaRPr sz="1400" dirty="0"/>
          </a:p>
        </p:txBody>
      </p:sp>
      <p:sp>
        <p:nvSpPr>
          <p:cNvPr id="3" name="PRIMA’s 1.8m aperture will be crygenically cooled to 4.5 K">
            <a:extLst>
              <a:ext uri="{FF2B5EF4-FFF2-40B4-BE49-F238E27FC236}">
                <a16:creationId xmlns:a16="http://schemas.microsoft.com/office/drawing/2014/main" id="{34582B6C-001D-1D48-466A-40C836B96089}"/>
              </a:ext>
            </a:extLst>
          </p:cNvPr>
          <p:cNvSpPr txBox="1"/>
          <p:nvPr/>
        </p:nvSpPr>
        <p:spPr>
          <a:xfrm>
            <a:off x="3710712" y="3174520"/>
            <a:ext cx="1999698" cy="684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l">
              <a:defRPr sz="5000"/>
            </a:lvl1pPr>
          </a:lstStyle>
          <a:p>
            <a:r>
              <a:rPr lang="en-US" sz="1400" dirty="0"/>
              <a:t>More sensitive than Herschel for point sources</a:t>
            </a:r>
            <a:endParaRPr sz="1400" dirty="0"/>
          </a:p>
        </p:txBody>
      </p:sp>
      <p:sp>
        <p:nvSpPr>
          <p:cNvPr id="4" name="PRIMA’s 1.8m aperture will be crygenically cooled to 4.5 K">
            <a:extLst>
              <a:ext uri="{FF2B5EF4-FFF2-40B4-BE49-F238E27FC236}">
                <a16:creationId xmlns:a16="http://schemas.microsoft.com/office/drawing/2014/main" id="{07177FDA-3426-ECBE-934E-B17DBC44A055}"/>
              </a:ext>
            </a:extLst>
          </p:cNvPr>
          <p:cNvSpPr txBox="1"/>
          <p:nvPr/>
        </p:nvSpPr>
        <p:spPr>
          <a:xfrm>
            <a:off x="5282690" y="3995200"/>
            <a:ext cx="2304114" cy="9002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l">
              <a:defRPr sz="5000"/>
            </a:lvl1pPr>
          </a:lstStyle>
          <a:p>
            <a:r>
              <a:rPr lang="en-US" sz="1400" dirty="0"/>
              <a:t>Faster mapping speed for imaging and wideband spectroscopy vs. previous far-IR missions</a:t>
            </a:r>
            <a:endParaRPr sz="1400"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 name="Rectangle 1">
            <a:extLst>
              <a:ext uri="{FF2B5EF4-FFF2-40B4-BE49-F238E27FC236}">
                <a16:creationId xmlns:a16="http://schemas.microsoft.com/office/drawing/2014/main" id="{2FCCACCB-8566-1971-A6A5-4984D26C51AB}"/>
              </a:ext>
            </a:extLst>
          </p:cNvPr>
          <p:cNvSpPr/>
          <p:nvPr/>
        </p:nvSpPr>
        <p:spPr>
          <a:xfrm>
            <a:off x="-48597" y="249882"/>
            <a:ext cx="9201651" cy="495586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Google Shape;131;p4"/>
          <p:cNvSpPr/>
          <p:nvPr/>
        </p:nvSpPr>
        <p:spPr>
          <a:xfrm>
            <a:off x="3111689" y="3490416"/>
            <a:ext cx="685800" cy="224335"/>
          </a:xfrm>
          <a:prstGeom prst="rect">
            <a:avLst/>
          </a:prstGeom>
          <a:solidFill>
            <a:schemeClr val="lt1"/>
          </a:solidFill>
          <a:ln>
            <a:noFill/>
          </a:ln>
        </p:spPr>
        <p:txBody>
          <a:bodyPr spcFirstLastPara="1" wrap="square" lIns="68569" tIns="34275" rIns="68569" bIns="34275" anchor="ctr" anchorCtr="0">
            <a:noAutofit/>
          </a:bodyPr>
          <a:lstStyle/>
          <a:p>
            <a:pPr algn="ctr" rtl="0"/>
            <a:endParaRPr dirty="0">
              <a:solidFill>
                <a:schemeClr val="lt1"/>
              </a:solidFill>
              <a:latin typeface="Helvetica Neue" panose="02000503000000020004" pitchFamily="2" charset="0"/>
              <a:ea typeface="Helvetica Neue" panose="02000503000000020004" pitchFamily="2" charset="0"/>
              <a:cs typeface="Helvetica Neue" panose="02000503000000020004" pitchFamily="2" charset="0"/>
              <a:sym typeface="Arial"/>
            </a:endParaRPr>
          </a:p>
        </p:txBody>
      </p:sp>
      <p:pic>
        <p:nvPicPr>
          <p:cNvPr id="134" name="Google Shape;134;p4" descr="A diagram of different types of matter&#10;&#10;Description automatically generated"/>
          <p:cNvPicPr preferRelativeResize="0">
            <a:picLocks noChangeAspect="1"/>
          </p:cNvPicPr>
          <p:nvPr/>
        </p:nvPicPr>
        <p:blipFill rotWithShape="1">
          <a:blip r:embed="rId3">
            <a:alphaModFix/>
          </a:blip>
          <a:srcRect l="1143" r="2108"/>
          <a:stretch>
            <a:fillRect/>
          </a:stretch>
        </p:blipFill>
        <p:spPr>
          <a:xfrm>
            <a:off x="-57650" y="581447"/>
            <a:ext cx="9242973" cy="4467012"/>
          </a:xfrm>
          <a:prstGeom prst="rect">
            <a:avLst/>
          </a:prstGeom>
          <a:noFill/>
          <a:ln>
            <a:noFill/>
          </a:ln>
        </p:spPr>
      </p:pic>
      <p:sp>
        <p:nvSpPr>
          <p:cNvPr id="132" name="Google Shape;132;p4"/>
          <p:cNvSpPr txBox="1">
            <a:spLocks noGrp="1"/>
          </p:cNvSpPr>
          <p:nvPr>
            <p:ph type="title"/>
          </p:nvPr>
        </p:nvSpPr>
        <p:spPr>
          <a:xfrm>
            <a:off x="0" y="318906"/>
            <a:ext cx="3797489" cy="313254"/>
          </a:xfrm>
          <a:prstGeom prst="rect">
            <a:avLst/>
          </a:prstGeom>
          <a:noFill/>
          <a:ln>
            <a:noFill/>
          </a:ln>
        </p:spPr>
        <p:txBody>
          <a:bodyPr spcFirstLastPara="1" vert="horz" wrap="square" lIns="68569" tIns="34275" rIns="68569" bIns="34275" rtlCol="0" anchor="ctr" anchorCtr="0">
            <a:noAutofit/>
          </a:bodyPr>
          <a:lstStyle/>
          <a:p>
            <a:pPr rtl="0">
              <a:buSzPts val="2200"/>
            </a:pPr>
            <a:r>
              <a:rPr lang="en-US" sz="2400" b="1" dirty="0"/>
              <a:t>PRIMA PI science</a:t>
            </a:r>
            <a:endParaRPr sz="240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UKSA Official Colours">
      <a:dk1>
        <a:srgbClr val="231D46"/>
      </a:dk1>
      <a:lt1>
        <a:sysClr val="window" lastClr="FFFFFF"/>
      </a:lt1>
      <a:dk2>
        <a:srgbClr val="101820"/>
      </a:dk2>
      <a:lt2>
        <a:srgbClr val="9DD5F5"/>
      </a:lt2>
      <a:accent1>
        <a:srgbClr val="A8163F"/>
      </a:accent1>
      <a:accent2>
        <a:srgbClr val="134489"/>
      </a:accent2>
      <a:accent3>
        <a:srgbClr val="DC0732"/>
      </a:accent3>
      <a:accent4>
        <a:srgbClr val="10AA87"/>
      </a:accent4>
      <a:accent5>
        <a:srgbClr val="F78F3B"/>
      </a:accent5>
      <a:accent6>
        <a:srgbClr val="682565"/>
      </a:accent6>
      <a:hlink>
        <a:srgbClr val="0563C1"/>
      </a:hlink>
      <a:folHlink>
        <a:srgbClr val="954F72"/>
      </a:folHlink>
    </a:clrScheme>
    <a:fontScheme name="Custom 1">
      <a:majorFont>
        <a:latin typeface="URW Geometric Extra Bold"/>
        <a:ea typeface=""/>
        <a:cs typeface=""/>
      </a:majorFont>
      <a:minorFont>
        <a:latin typeface="URW Geometric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
      <a:majorFont>
        <a:latin typeface="Aptos Display"/>
        <a:ea typeface="Arial"/>
        <a:cs typeface="Arial"/>
      </a:majorFont>
      <a:minorFont>
        <a:latin typeface="Aptos"/>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bwMode="auto"/>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5762</TotalTime>
  <Words>3836</Words>
  <Application>Microsoft Macintosh PowerPoint</Application>
  <DocSecurity>0</DocSecurity>
  <PresentationFormat>On-screen Show (16:9)</PresentationFormat>
  <Paragraphs>424</Paragraphs>
  <Slides>38</Slides>
  <Notes>34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38</vt:i4>
      </vt:variant>
    </vt:vector>
  </HeadingPairs>
  <TitlesOfParts>
    <vt:vector size="51" baseType="lpstr">
      <vt:lpstr>Aptos</vt:lpstr>
      <vt:lpstr>Arial</vt:lpstr>
      <vt:lpstr>Calibri</vt:lpstr>
      <vt:lpstr>Cambria Math</vt:lpstr>
      <vt:lpstr>Helvetica Neue</vt:lpstr>
      <vt:lpstr>Roboto</vt:lpstr>
      <vt:lpstr>Times New Roman</vt:lpstr>
      <vt:lpstr>URW Geometric Extra Bold</vt:lpstr>
      <vt:lpstr>URW Geometric Light</vt:lpstr>
      <vt:lpstr>Wingdings</vt:lpstr>
      <vt:lpstr>Office Theme</vt:lpstr>
      <vt:lpstr>20_BasicBlack</vt:lpstr>
      <vt:lpstr>1_Office Theme</vt:lpstr>
      <vt:lpstr>PowerPoint Presentation</vt:lpstr>
      <vt:lpstr>PRIMA is a Far-IR probe mission concept currently in Phase A study</vt:lpstr>
      <vt:lpstr>PRIMA is being developed by an international team of astrophysics and technology experts</vt:lpstr>
      <vt:lpstr>PRIMA Overview</vt:lpstr>
      <vt:lpstr>PRIMA takes advantage of incredibly large gains and new capabilities from sensitive KID arrays</vt:lpstr>
      <vt:lpstr>PRIMA has two main instruments: PRIMAger and FIRESS</vt:lpstr>
      <vt:lpstr>PowerPoint Presentation</vt:lpstr>
      <vt:lpstr>PowerPoint Presentation</vt:lpstr>
      <vt:lpstr>PRIMA PI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75% of PRIMA’s time is dedicated to General Observer Science</vt:lpstr>
      <vt:lpstr>Working Groups </vt:lpstr>
      <vt:lpstr>Requirements for UK contribution </vt:lpstr>
      <vt:lpstr>Provided filters for the KID detector array test-beds</vt:lpstr>
      <vt:lpstr>Development of a PRIMAger Observation Simulator</vt:lpstr>
      <vt:lpstr>Confusion Mitigation studies</vt:lpstr>
      <vt:lpstr>PowerPoint Presentation</vt:lpstr>
      <vt:lpstr>PowerPoint Presentation</vt:lpstr>
      <vt:lpstr>PRIMA GO science Book Volume 1</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Bradford, Charles M. (Matt)</dc:creator>
  <cp:keywords/>
  <dc:description/>
  <cp:lastModifiedBy>Seb Oliver</cp:lastModifiedBy>
  <cp:revision>224</cp:revision>
  <dcterms:created xsi:type="dcterms:W3CDTF">2024-05-21T16:09:49Z</dcterms:created>
  <dcterms:modified xsi:type="dcterms:W3CDTF">2025-07-07T10:18:49Z</dcterms:modified>
  <cp:category/>
  <dc:identifier/>
  <cp:contentStatus/>
  <dc:language/>
  <cp:version/>
</cp:coreProperties>
</file>