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9" r:id="rId3"/>
    <p:sldId id="311" r:id="rId4"/>
    <p:sldId id="309" r:id="rId5"/>
    <p:sldId id="310" r:id="rId6"/>
    <p:sldId id="312" r:id="rId7"/>
    <p:sldId id="313" r:id="rId8"/>
    <p:sldId id="346" r:id="rId9"/>
    <p:sldId id="279" r:id="rId10"/>
    <p:sldId id="344" r:id="rId11"/>
    <p:sldId id="348" r:id="rId12"/>
    <p:sldId id="380" r:id="rId13"/>
    <p:sldId id="379" r:id="rId14"/>
    <p:sldId id="377" r:id="rId15"/>
    <p:sldId id="277" r:id="rId16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YekYheMuCWqZRqhfFzjVg==" hashData="O1hWgDjddtkNhgRYBU5h/yVt9LwFdcXVuLkY/Da7lXj8t8+pEYEMruaOm4qp6T1ExiNtyBaEREkkQ2aNfsd6iw=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84"/>
  </p:normalViewPr>
  <p:slideViewPr>
    <p:cSldViewPr snapToGrid="0">
      <p:cViewPr varScale="1">
        <p:scale>
          <a:sx n="114" d="100"/>
          <a:sy n="114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EFF50-8DB2-4647-84BE-892FEA156F90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9D3F1-5D84-7B42-BB25-936842E2A4A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891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331EFE60-2A51-EC4C-AC06-B0FE96D3E2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9248DA24-9BFC-6C45-996F-BEFA7855E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7CF0FA9C-36A1-B74F-8A13-05552947AE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C5B231-DB00-C643-8D54-0F113A421712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760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50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FE31B-6CCB-CA93-A775-02EBEAE5F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AEDBB1-4466-63C7-15E1-5C39398FC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6467FE-9B6C-EBE0-60B1-DDB785AA8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333F1-D0EE-9AE7-9EB7-6F34AA1F9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998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C6D34-9C2B-ECFB-1574-35A34BBE8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A0FC66B1-ED17-5F1C-72D2-304D21CE3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484BE416-3AF7-E268-8F61-08D5AF197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34232B47-D419-6AD5-88FA-F803BA8E3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95F1DF-C6A7-4F43-83CD-3E6EBF4D9EBB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3493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92BA2-2920-30C8-EBD4-F676CB7FE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8B8C2-FDFA-F6C0-9CCD-A077218C9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9CC07-E3C7-801E-EA72-44919D835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5F5E-981D-EDAB-C76A-A0E14C4EF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356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36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55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36C42088-C5FA-2E4F-AE06-F764F674A3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DCD9C12-6E0E-EF41-8D7B-EB86385B6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8307E018-50BB-8A4B-9B12-C6A182E155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F48484-2D09-0342-8436-DCE131F56CBC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4F7172B7-6D2E-964C-B644-2965172C6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00B6CAE2-2C8F-3C4F-B9BB-A0A8D22087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6EEDDEAA-8EF9-1A4A-ABD0-FAFA49CD8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1AA262-0BE6-0746-A28E-6AFB19B4E004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2BB52AFF-7FDD-4B42-AE37-436117EAD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501941C1-B2BC-6747-8F14-57C714D6D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7A3F08DF-7D24-FA4E-95E5-0410FF35BA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69F34B-B1FC-194E-AD11-E3460101189E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1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72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840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3770E-81C6-1845-AD9B-38A38CC0393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85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9BC3-91C6-27FE-CBA6-589075079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73201-3619-C864-5C81-8DF860F02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62E1C-4017-C47C-8D98-42F466561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E81B-1C3C-A79B-A8C0-B1F4B301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1D85-2468-5A3B-98BB-26EFE07C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18228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A76-36CB-C486-D580-EEDDE272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3D267-FBCB-9612-E825-208A23F90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EFD35-A463-D9C5-3AEE-EF163506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56F11-E8DE-6709-2CCF-58E94DA8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A47CC-4A4E-015A-DD44-03D7A311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08933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CF25C5-3820-2189-6506-465FA250A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170C3-02F3-B7D3-9AB7-F756A5E48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7A562-15B0-6D81-7893-E32EC26C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4BF2-FD62-40CE-FFC8-7CB434C7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CCD55-7948-C685-4E1D-B7403B56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54665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3AA3-2E48-972A-53DB-00AA4FE84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8BB5E-CD1B-5CCD-BDCD-0A97E3CA9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32684-E351-6B8E-9D81-01082378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A0603-DF80-D683-CBA8-D02683D3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950C9-5C02-A098-BF9A-ACBBD45D2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522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F33C-3EEF-ADAE-7D70-ED0D4D68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DDAD7-39A6-9CC4-D174-A0F72651D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AA78C-95A7-CB5F-8409-1256F9319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9D2AD-FA27-CE1D-DC10-743529B6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EACCA-5184-B5C6-9A13-5F25C982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1353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E6831-A1C7-63E5-749C-EB9B118D8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E9339-645F-A5C0-150D-31E90C06D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C93BA-9808-CC8C-C9CD-56D1EC5D5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87FF8-67CA-49D4-B9C4-AAB5BC17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4CBED-7FCE-2FDD-24A4-181683DCD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89482-FB49-503F-13DA-6E262FF5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2942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E1BC0-1611-D368-338C-54F19CE3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6AAE2-DD5D-E4F4-78D9-222F7BA89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188EA-7C66-3D2A-436F-A96F89061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A081A-B9FB-2375-17A6-AFE15CB8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0E2D4-3438-584C-86C0-0DF28A7D5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2D707-694E-7353-CE5E-4205A2864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8A7AE-39A4-3D58-437F-E8278728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8BCA2E-A6BC-21A3-0BA9-68FA028C3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6039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2E80-9526-A821-4621-BBB231EE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1688E-4A61-6034-BE44-311CC207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D12CB-D8BB-BAA2-BB8C-EBB1A01AB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70AE1-A6EF-44AE-AC62-A2EE5A76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5901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489A3C-7CB6-4075-7D0F-8F5D6242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D7876-F3BA-C5F1-7407-1B719BA21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78FC7-038A-4EAB-867F-AC899595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7766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F771-C174-C8AD-B414-6FC5F520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DC50F-3493-6192-55DA-BDCE18244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54CA6-063D-90F0-B401-7FCB0D2BE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EA8ED-76F7-1AD4-D032-88BD7601F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CDEF7-E80C-CD7C-68B8-0BF1A2C9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C5178-59CB-698C-F3DC-6ED7923C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19219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A691-8791-859B-50C3-BF974EBC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5F0EA-9256-9FE7-1DDE-465C4FD55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7285FA-2F95-D1DD-EE72-63755376A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CC59C-BD6A-E983-CE39-C2B6221F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51FA9-3AC0-6292-C563-EF25351F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D0BD0-2B8C-CDA3-BCD3-D5C7C949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8701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9372C-1F11-8BFA-0785-F746FD56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8CA6B-69EA-BF1E-72CC-7F11EDB2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2588C-0FDA-04AC-A8AD-E088C430D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92B66A-A98C-1546-B974-96462875F3D8}" type="datetimeFigureOut">
              <a:rPr lang="en-CZ" smtClean="0"/>
              <a:t>08.07.2025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0984E-E7C2-E72F-A0C3-BDD05A29D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5D304-6655-0758-7DE8-9CD65055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80CF11-9CB1-D746-AFCB-AF0235BBBE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41085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ov"/><Relationship Id="rId7" Type="http://schemas.openxmlformats.org/officeDocument/2006/relationships/image" Target="../media/image13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6DE2-2644-D54C-856B-ED0AC1F074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Black hole and galaxy co-evolution via merger-free processes</a:t>
            </a:r>
          </a:p>
        </p:txBody>
      </p:sp>
      <p:sp>
        <p:nvSpPr>
          <p:cNvPr id="14338" name="Subtitle 2">
            <a:extLst>
              <a:ext uri="{FF2B5EF4-FFF2-40B4-BE49-F238E27FC236}">
                <a16:creationId xmlns:a16="http://schemas.microsoft.com/office/drawing/2014/main" id="{753BC697-1E93-684F-9544-FB60C03A0A5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8D57F4-6814-7B48-A177-2856A79E38D5}"/>
              </a:ext>
            </a:extLst>
          </p:cNvPr>
          <p:cNvSpPr/>
          <p:nvPr/>
        </p:nvSpPr>
        <p:spPr>
          <a:xfrm>
            <a:off x="0" y="0"/>
            <a:ext cx="12185650" cy="5024438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720E31-F647-6E4F-A041-66E7BF47B11A}"/>
              </a:ext>
            </a:extLst>
          </p:cNvPr>
          <p:cNvSpPr/>
          <p:nvPr/>
        </p:nvSpPr>
        <p:spPr>
          <a:xfrm>
            <a:off x="-782" y="4111625"/>
            <a:ext cx="12192000" cy="177323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Verdana" panose="020B0604030504040204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EB3B74DB-C788-FF70-F440-70DE1C930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2987" y="4387372"/>
            <a:ext cx="5273675" cy="112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en-US" sz="2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altLang="en-US" sz="2400" dirty="0" err="1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izgarland.bsky.social</a:t>
            </a:r>
            <a:endParaRPr lang="en-GB" altLang="en-US" sz="2400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garland@mail.muni.cz</a:t>
            </a:r>
            <a:endParaRPr lang="en-GB" altLang="en-US" sz="2400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053A650-21E4-8269-7575-643C26DE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413" y="508762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7">
            <a:extLst>
              <a:ext uri="{FF2B5EF4-FFF2-40B4-BE49-F238E27FC236}">
                <a16:creationId xmlns:a16="http://schemas.microsoft.com/office/drawing/2014/main" id="{BF6DE452-B30B-A14B-AEC3-58D767935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2" y="6109463"/>
            <a:ext cx="760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NAM-Durham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1D731C-05AC-E94D-8464-10959CD2D690}"/>
              </a:ext>
            </a:extLst>
          </p:cNvPr>
          <p:cNvSpPr txBox="1">
            <a:spLocks/>
          </p:cNvSpPr>
          <p:nvPr/>
        </p:nvSpPr>
        <p:spPr>
          <a:xfrm>
            <a:off x="795338" y="461169"/>
            <a:ext cx="9872662" cy="31892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GB" sz="80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Bar-driven fuelling of AGN</a:t>
            </a:r>
          </a:p>
        </p:txBody>
      </p:sp>
      <p:pic>
        <p:nvPicPr>
          <p:cNvPr id="12" name="Picture 1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C4B217FB-4710-6A6F-DB40-3B747C8AD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114" y="6080049"/>
            <a:ext cx="3504288" cy="6074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3C32F-A2DD-B94C-0B3C-EEBC55CD7343}"/>
              </a:ext>
            </a:extLst>
          </p:cNvPr>
          <p:cNvGrpSpPr/>
          <p:nvPr/>
        </p:nvGrpSpPr>
        <p:grpSpPr>
          <a:xfrm>
            <a:off x="1128712" y="4316074"/>
            <a:ext cx="4265613" cy="1448295"/>
            <a:chOff x="1128712" y="4316074"/>
            <a:chExt cx="4265613" cy="1448295"/>
          </a:xfrm>
        </p:grpSpPr>
        <p:sp>
          <p:nvSpPr>
            <p:cNvPr id="14347" name="TextBox 11">
              <a:extLst>
                <a:ext uri="{FF2B5EF4-FFF2-40B4-BE49-F238E27FC236}">
                  <a16:creationId xmlns:a16="http://schemas.microsoft.com/office/drawing/2014/main" id="{1FE386D9-AE12-EE4B-B3A8-784E31478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712" y="5302704"/>
              <a:ext cx="421339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 July 2025</a:t>
              </a:r>
            </a:p>
          </p:txBody>
        </p:sp>
        <p:sp>
          <p:nvSpPr>
            <p:cNvPr id="14341" name="TextBox 5">
              <a:extLst>
                <a:ext uri="{FF2B5EF4-FFF2-40B4-BE49-F238E27FC236}">
                  <a16:creationId xmlns:a16="http://schemas.microsoft.com/office/drawing/2014/main" id="{0EC8EC7C-DC29-7E4C-B585-518B61D69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712" y="4316074"/>
              <a:ext cx="4265613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Izzy Garland</a:t>
              </a: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E79B6C75-8062-F0EE-5DDD-B3CE0B17A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8712" y="4897791"/>
              <a:ext cx="35561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(they/them)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52A453-ECB3-6AC4-AFA3-6DC7B62F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718"/>
                    </a14:imgEffect>
                    <a14:imgEffect>
                      <a14:saturation sat="359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1428413" y="4506968"/>
            <a:ext cx="492464" cy="443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5FBBFB-F9D7-E44E-8C6B-4ADFF7B653F2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8223E1-50FB-464E-BD22-19B78A63D525}"/>
              </a:ext>
            </a:extLst>
          </p:cNvPr>
          <p:cNvSpPr/>
          <p:nvPr/>
        </p:nvSpPr>
        <p:spPr bwMode="auto">
          <a:xfrm>
            <a:off x="0" y="-4763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484B193E-11DE-8C4C-9C34-09B323A0E201}"/>
              </a:ext>
            </a:extLst>
          </p:cNvPr>
          <p:cNvSpPr/>
          <p:nvPr/>
        </p:nvSpPr>
        <p:spPr bwMode="auto">
          <a:xfrm>
            <a:off x="-542925" y="1700213"/>
            <a:ext cx="962025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46083" name="Title 1">
            <a:extLst>
              <a:ext uri="{FF2B5EF4-FFF2-40B4-BE49-F238E27FC236}">
                <a16:creationId xmlns:a16="http://schemas.microsoft.com/office/drawing/2014/main" id="{6814661F-E29E-E948-88B0-8387939E1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169" y="1826876"/>
            <a:ext cx="3932238" cy="3194721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GZ DESI contains 3.8k AGN and 57.4k inactive galaxies in our volume limited sample.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51AEEC-0CA7-6F4D-82FC-EE01E68CADC4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</a:p>
        </p:txBody>
      </p:sp>
      <p:pic>
        <p:nvPicPr>
          <p:cNvPr id="2" name="Picture 1" descr="AGN, Strong bar&#10;">
            <a:extLst>
              <a:ext uri="{FF2B5EF4-FFF2-40B4-BE49-F238E27FC236}">
                <a16:creationId xmlns:a16="http://schemas.microsoft.com/office/drawing/2014/main" id="{84937CD7-F930-D23F-A0EE-DDB592D81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69" y="772794"/>
            <a:ext cx="1625600" cy="1625600"/>
          </a:xfrm>
          <a:prstGeom prst="rect">
            <a:avLst/>
          </a:prstGeom>
        </p:spPr>
      </p:pic>
      <p:pic>
        <p:nvPicPr>
          <p:cNvPr id="3" name="Picture 2" descr="AGN no bar">
            <a:extLst>
              <a:ext uri="{FF2B5EF4-FFF2-40B4-BE49-F238E27FC236}">
                <a16:creationId xmlns:a16="http://schemas.microsoft.com/office/drawing/2014/main" id="{7B1B6372-9546-3FB2-C05C-9061829EA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1077" y="775653"/>
            <a:ext cx="1625600" cy="1625600"/>
          </a:xfrm>
          <a:prstGeom prst="rect">
            <a:avLst/>
          </a:prstGeom>
        </p:spPr>
      </p:pic>
      <p:pic>
        <p:nvPicPr>
          <p:cNvPr id="4" name="Picture 3" descr="AGN weak">
            <a:extLst>
              <a:ext uri="{FF2B5EF4-FFF2-40B4-BE49-F238E27FC236}">
                <a16:creationId xmlns:a16="http://schemas.microsoft.com/office/drawing/2014/main" id="{FB1BF4B0-0E63-AD5C-C985-579306B72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723" y="775653"/>
            <a:ext cx="1625600" cy="1625600"/>
          </a:xfrm>
          <a:prstGeom prst="rect">
            <a:avLst/>
          </a:prstGeom>
        </p:spPr>
      </p:pic>
      <p:pic>
        <p:nvPicPr>
          <p:cNvPr id="5" name="Picture 4" descr="SF weak&#10;">
            <a:extLst>
              <a:ext uri="{FF2B5EF4-FFF2-40B4-BE49-F238E27FC236}">
                <a16:creationId xmlns:a16="http://schemas.microsoft.com/office/drawing/2014/main" id="{A0FA7429-F6E7-DCB6-C6E0-3D96E0D7D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723" y="2487748"/>
            <a:ext cx="1625600" cy="1625600"/>
          </a:xfrm>
          <a:prstGeom prst="rect">
            <a:avLst/>
          </a:prstGeom>
        </p:spPr>
      </p:pic>
      <p:pic>
        <p:nvPicPr>
          <p:cNvPr id="6" name="Picture 5" descr="SF strong&#10;">
            <a:extLst>
              <a:ext uri="{FF2B5EF4-FFF2-40B4-BE49-F238E27FC236}">
                <a16:creationId xmlns:a16="http://schemas.microsoft.com/office/drawing/2014/main" id="{7206132F-7A01-6E1E-75F8-EC26CAAF49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2369" y="2473619"/>
            <a:ext cx="1625600" cy="1625600"/>
          </a:xfrm>
          <a:prstGeom prst="rect">
            <a:avLst/>
          </a:prstGeom>
        </p:spPr>
      </p:pic>
      <p:pic>
        <p:nvPicPr>
          <p:cNvPr id="7" name="Picture 6" descr="SF nbar&#10;">
            <a:extLst>
              <a:ext uri="{FF2B5EF4-FFF2-40B4-BE49-F238E27FC236}">
                <a16:creationId xmlns:a16="http://schemas.microsoft.com/office/drawing/2014/main" id="{EF1BCE0A-70D9-38F1-E666-721EB79C9E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1077" y="2487748"/>
            <a:ext cx="1625600" cy="1625600"/>
          </a:xfrm>
          <a:prstGeom prst="rect">
            <a:avLst/>
          </a:prstGeom>
        </p:spPr>
      </p:pic>
      <p:pic>
        <p:nvPicPr>
          <p:cNvPr id="8" name="Picture 7" descr="Undet nbar">
            <a:extLst>
              <a:ext uri="{FF2B5EF4-FFF2-40B4-BE49-F238E27FC236}">
                <a16:creationId xmlns:a16="http://schemas.microsoft.com/office/drawing/2014/main" id="{357D1FB2-9CB2-2A13-3A1C-466F80C8F4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1077" y="4176078"/>
            <a:ext cx="1625600" cy="1625600"/>
          </a:xfrm>
          <a:prstGeom prst="rect">
            <a:avLst/>
          </a:prstGeom>
        </p:spPr>
      </p:pic>
      <p:pic>
        <p:nvPicPr>
          <p:cNvPr id="9" name="Picture 8" descr="Undet wbar">
            <a:extLst>
              <a:ext uri="{FF2B5EF4-FFF2-40B4-BE49-F238E27FC236}">
                <a16:creationId xmlns:a16="http://schemas.microsoft.com/office/drawing/2014/main" id="{9596E227-7EEB-DB01-D9F9-B713A86AB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6723" y="4198280"/>
            <a:ext cx="1625600" cy="1625600"/>
          </a:xfrm>
          <a:prstGeom prst="rect">
            <a:avLst/>
          </a:prstGeom>
        </p:spPr>
      </p:pic>
      <p:pic>
        <p:nvPicPr>
          <p:cNvPr id="12" name="Picture 11" descr="Undet sbar">
            <a:extLst>
              <a:ext uri="{FF2B5EF4-FFF2-40B4-BE49-F238E27FC236}">
                <a16:creationId xmlns:a16="http://schemas.microsoft.com/office/drawing/2014/main" id="{9154EBCF-34B1-3230-5AB8-A76989876B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369" y="4198280"/>
            <a:ext cx="1625600" cy="162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A96A37-9516-E9E8-FD3E-221BEBE78B76}"/>
              </a:ext>
            </a:extLst>
          </p:cNvPr>
          <p:cNvSpPr txBox="1"/>
          <p:nvPr/>
        </p:nvSpPr>
        <p:spPr>
          <a:xfrm>
            <a:off x="8136723" y="270740"/>
            <a:ext cx="1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Weak</a:t>
            </a:r>
            <a:endParaRPr lang="en-GB" sz="2400" b="1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19A73A-00F2-C152-A1CE-7521B05E687A}"/>
              </a:ext>
            </a:extLst>
          </p:cNvPr>
          <p:cNvSpPr txBox="1"/>
          <p:nvPr/>
        </p:nvSpPr>
        <p:spPr>
          <a:xfrm>
            <a:off x="6392369" y="270740"/>
            <a:ext cx="1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</a:t>
            </a:r>
            <a:endParaRPr lang="en-GB" sz="2400" b="1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09F3A-DF46-10A4-2921-2C0AA3BF530A}"/>
              </a:ext>
            </a:extLst>
          </p:cNvPr>
          <p:cNvSpPr txBox="1"/>
          <p:nvPr/>
        </p:nvSpPr>
        <p:spPr>
          <a:xfrm>
            <a:off x="9832006" y="272011"/>
            <a:ext cx="1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None</a:t>
            </a:r>
            <a:endParaRPr lang="en-GB" sz="2400" b="1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1E3F8-3F7D-CAB5-9E75-65199F7A0F58}"/>
              </a:ext>
            </a:extLst>
          </p:cNvPr>
          <p:cNvSpPr txBox="1"/>
          <p:nvPr/>
        </p:nvSpPr>
        <p:spPr>
          <a:xfrm rot="16200000">
            <a:off x="5204780" y="1416316"/>
            <a:ext cx="162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AD119-3CC7-99A7-0BC0-D5E92B097E0A}"/>
              </a:ext>
            </a:extLst>
          </p:cNvPr>
          <p:cNvSpPr txBox="1"/>
          <p:nvPr/>
        </p:nvSpPr>
        <p:spPr>
          <a:xfrm rot="16200000">
            <a:off x="5167168" y="3079528"/>
            <a:ext cx="1700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Star-forming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26D470-3A03-7B04-BA10-8E4EC426F1A5}"/>
              </a:ext>
            </a:extLst>
          </p:cNvPr>
          <p:cNvSpPr txBox="1"/>
          <p:nvPr/>
        </p:nvSpPr>
        <p:spPr>
          <a:xfrm rot="16200000">
            <a:off x="5098617" y="4863560"/>
            <a:ext cx="1867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Undetermined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CA0DCE6A-51AC-F4C0-729D-C61EB2748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7969" y="6328227"/>
            <a:ext cx="4174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Walmsley,…,Garland+23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Garland+24</a:t>
            </a:r>
          </a:p>
        </p:txBody>
      </p:sp>
    </p:spTree>
    <p:extLst>
      <p:ext uri="{BB962C8B-B14F-4D97-AF65-F5344CB8AC3E}">
        <p14:creationId xmlns:p14="http://schemas.microsoft.com/office/powerpoint/2010/main" val="129576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8ADC3A-1250-7C63-5B7B-9D1DD9DCEF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559" t="3052" r="2680" b="3618"/>
          <a:stretch/>
        </p:blipFill>
        <p:spPr>
          <a:xfrm>
            <a:off x="5707223" y="0"/>
            <a:ext cx="6152828" cy="60598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5FBBFB-F9D7-E44E-8C6B-4ADFF7B653F2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8223E1-50FB-464E-BD22-19B78A63D525}"/>
              </a:ext>
            </a:extLst>
          </p:cNvPr>
          <p:cNvSpPr/>
          <p:nvPr/>
        </p:nvSpPr>
        <p:spPr bwMode="auto">
          <a:xfrm>
            <a:off x="0" y="-4763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484B193E-11DE-8C4C-9C34-09B323A0E201}"/>
              </a:ext>
            </a:extLst>
          </p:cNvPr>
          <p:cNvSpPr/>
          <p:nvPr/>
        </p:nvSpPr>
        <p:spPr bwMode="auto">
          <a:xfrm>
            <a:off x="-542925" y="1700213"/>
            <a:ext cx="962025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46083" name="Title 1">
            <a:extLst>
              <a:ext uri="{FF2B5EF4-FFF2-40B4-BE49-F238E27FC236}">
                <a16:creationId xmlns:a16="http://schemas.microsoft.com/office/drawing/2014/main" id="{6814661F-E29E-E948-88B0-8387939E1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2025" y="2496437"/>
            <a:ext cx="3932238" cy="1865126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Strongly barred galaxies most likely to host AGN</a:t>
            </a:r>
          </a:p>
        </p:txBody>
      </p:sp>
      <p:sp>
        <p:nvSpPr>
          <p:cNvPr id="46084" name="TextBox 11">
            <a:extLst>
              <a:ext uri="{FF2B5EF4-FFF2-40B4-BE49-F238E27FC236}">
                <a16:creationId xmlns:a16="http://schemas.microsoft.com/office/drawing/2014/main" id="{28B6B616-5405-7644-B93E-0C95177E0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345" y="6410325"/>
            <a:ext cx="2604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Garland+24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51AEEC-0CA7-6F4D-82FC-EE01E68CADC4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09429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2F767-D709-FAE1-3563-E7091E6F7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5F8CE-0D50-8504-D9B9-6DFCFBF75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559" t="3052" r="2680" b="3618"/>
          <a:stretch/>
        </p:blipFill>
        <p:spPr>
          <a:xfrm>
            <a:off x="5707223" y="0"/>
            <a:ext cx="6152828" cy="60598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7C0B25-A9FE-5675-C0F3-46FAF7A533D5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55319F-A34E-84A5-D3E5-B84FC1B76219}"/>
              </a:ext>
            </a:extLst>
          </p:cNvPr>
          <p:cNvSpPr/>
          <p:nvPr/>
        </p:nvSpPr>
        <p:spPr bwMode="auto">
          <a:xfrm>
            <a:off x="0" y="-4763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2E3A091F-412D-DB4A-B2A5-B928F0C38D4C}"/>
              </a:ext>
            </a:extLst>
          </p:cNvPr>
          <p:cNvSpPr/>
          <p:nvPr/>
        </p:nvSpPr>
        <p:spPr bwMode="auto">
          <a:xfrm>
            <a:off x="-542925" y="1700213"/>
            <a:ext cx="962025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46083" name="Title 1">
            <a:extLst>
              <a:ext uri="{FF2B5EF4-FFF2-40B4-BE49-F238E27FC236}">
                <a16:creationId xmlns:a16="http://schemas.microsoft.com/office/drawing/2014/main" id="{75EADB67-A312-8064-30DE-B2FADBB426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2025" y="745696"/>
            <a:ext cx="3932238" cy="1865126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Strongly barred galaxies most likely to host AGN</a:t>
            </a:r>
          </a:p>
        </p:txBody>
      </p:sp>
      <p:sp>
        <p:nvSpPr>
          <p:cNvPr id="46084" name="TextBox 11">
            <a:extLst>
              <a:ext uri="{FF2B5EF4-FFF2-40B4-BE49-F238E27FC236}">
                <a16:creationId xmlns:a16="http://schemas.microsoft.com/office/drawing/2014/main" id="{FFC68EF5-9D29-9292-D034-6C257471E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345" y="6410325"/>
            <a:ext cx="2604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Garland+24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CB5D9-E6A2-5EC7-1F4F-F569E52A622D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</a:p>
        </p:txBody>
      </p:sp>
      <p:pic>
        <p:nvPicPr>
          <p:cNvPr id="4" name="Picture 3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9EFEB0B5-2910-BE15-3863-A76B38891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263" y="3010325"/>
            <a:ext cx="3400000" cy="3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70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175B3-C320-9701-FBD6-6C46DDD3D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89642BB-1DBB-4559-A60F-59706A4761C7}"/>
              </a:ext>
            </a:extLst>
          </p:cNvPr>
          <p:cNvSpPr/>
          <p:nvPr/>
        </p:nvSpPr>
        <p:spPr>
          <a:xfrm>
            <a:off x="6350" y="0"/>
            <a:ext cx="12185650" cy="148590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8AA574-4C4A-4698-0798-290D23C14990}"/>
              </a:ext>
            </a:extLst>
          </p:cNvPr>
          <p:cNvSpPr/>
          <p:nvPr/>
        </p:nvSpPr>
        <p:spPr>
          <a:xfrm>
            <a:off x="3476" y="1492337"/>
            <a:ext cx="12192000" cy="46672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419686-5EFE-9F22-0F7A-68704066C58A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Verdana" panose="020B0604030504040204" pitchFamily="34" charset="0"/>
            </a:endParaRPr>
          </a:p>
        </p:txBody>
      </p:sp>
      <p:sp>
        <p:nvSpPr>
          <p:cNvPr id="60420" name="Title 1">
            <a:extLst>
              <a:ext uri="{FF2B5EF4-FFF2-40B4-BE49-F238E27FC236}">
                <a16:creationId xmlns:a16="http://schemas.microsoft.com/office/drawing/2014/main" id="{1BB1D6F9-EA9D-2407-BDFC-0C92049EC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70733"/>
            <a:ext cx="11212513" cy="170762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control for bulge prominence, and compare the AGN fractions to previous 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50EF92-2468-AC8F-FB4E-567144314191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B78DE659-0EBA-7291-6528-85E231B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345" y="6410325"/>
            <a:ext cx="2604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Garland+ (in prep.)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CF8F40-0CBB-4416-6E38-EF50E58C9EA9}"/>
              </a:ext>
            </a:extLst>
          </p:cNvPr>
          <p:cNvSpPr txBox="1"/>
          <p:nvPr/>
        </p:nvSpPr>
        <p:spPr>
          <a:xfrm>
            <a:off x="9987764" y="2573766"/>
            <a:ext cx="2007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Stellar mass, colour &amp;  </a:t>
            </a:r>
            <a:r>
              <a:rPr lang="en-GB" sz="2400" b="1" u="sng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bulge controlled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0652DD-18FF-CC1C-3C8F-AB971527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23" b="94573"/>
          <a:stretch>
            <a:fillRect/>
          </a:stretch>
        </p:blipFill>
        <p:spPr>
          <a:xfrm>
            <a:off x="3409043" y="1597587"/>
            <a:ext cx="5125326" cy="30948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21F81BB-AF8F-6CA3-3625-47364AF31170}"/>
              </a:ext>
            </a:extLst>
          </p:cNvPr>
          <p:cNvGrpSpPr/>
          <p:nvPr/>
        </p:nvGrpSpPr>
        <p:grpSpPr>
          <a:xfrm>
            <a:off x="1866112" y="1919822"/>
            <a:ext cx="8018406" cy="4162252"/>
            <a:chOff x="1693312" y="1927022"/>
            <a:chExt cx="8018406" cy="41622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CD4C7A-DC98-09EC-0303-682CB35B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123" t="5920" b="8506"/>
            <a:stretch>
              <a:fillRect/>
            </a:stretch>
          </p:blipFill>
          <p:spPr>
            <a:xfrm>
              <a:off x="5901711" y="1927022"/>
              <a:ext cx="3712936" cy="3535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25BB22-B7D5-8593-AC3F-5372997E5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056" b="7745"/>
            <a:stretch>
              <a:fillRect/>
            </a:stretch>
          </p:blipFill>
          <p:spPr>
            <a:xfrm>
              <a:off x="1693312" y="1974806"/>
              <a:ext cx="4346118" cy="36593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7076DF-511B-966A-DFE1-F536F2D4F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498" t="88106" b="7706"/>
            <a:stretch>
              <a:fillRect/>
            </a:stretch>
          </p:blipFill>
          <p:spPr>
            <a:xfrm>
              <a:off x="6082630" y="5456837"/>
              <a:ext cx="3629088" cy="1820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E5EC01-5CBB-AE4B-C848-6F0565F59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92295"/>
            <a:stretch>
              <a:fillRect/>
            </a:stretch>
          </p:blipFill>
          <p:spPr>
            <a:xfrm>
              <a:off x="3631312" y="5754387"/>
              <a:ext cx="4346118" cy="33488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51C9948-83ED-A05F-08F3-9228E1459DB5}"/>
              </a:ext>
            </a:extLst>
          </p:cNvPr>
          <p:cNvSpPr txBox="1"/>
          <p:nvPr/>
        </p:nvSpPr>
        <p:spPr>
          <a:xfrm>
            <a:off x="-68903" y="2573766"/>
            <a:ext cx="2007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Stellar mass &amp; colour controlled </a:t>
            </a:r>
            <a:r>
              <a:rPr lang="en-GB" sz="2400" b="1" u="sng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1335622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6D551-005B-FB61-8927-0107C762D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3B44A6-DD95-3D95-4F06-223BA650125D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5CCB44-B572-CBF0-36A0-957820FD13A5}"/>
              </a:ext>
            </a:extLst>
          </p:cNvPr>
          <p:cNvSpPr/>
          <p:nvPr/>
        </p:nvSpPr>
        <p:spPr bwMode="auto">
          <a:xfrm>
            <a:off x="0" y="-4763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F77282F1-5673-E195-3269-111DDE2EBF36}"/>
              </a:ext>
            </a:extLst>
          </p:cNvPr>
          <p:cNvSpPr/>
          <p:nvPr/>
        </p:nvSpPr>
        <p:spPr bwMode="auto">
          <a:xfrm>
            <a:off x="-542925" y="1700213"/>
            <a:ext cx="962025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6083" name="Title 1">
            <a:extLst>
              <a:ext uri="{FF2B5EF4-FFF2-40B4-BE49-F238E27FC236}">
                <a16:creationId xmlns:a16="http://schemas.microsoft.com/office/drawing/2014/main" id="{1E781D00-E4FC-8629-12AD-E7F90AABD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5301" y="2048476"/>
            <a:ext cx="3932238" cy="2751522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AGN fraction increases with both bulge prominence and bar strength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37B2D-9D09-BFAA-ABC9-7FDBE16C9D06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7330138C-366F-8B80-F881-92FE9A61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345" y="6410325"/>
            <a:ext cx="2604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Garland+ (in prep.)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F98DD-294C-4EF3-E948-AF37A9853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434" y="353025"/>
            <a:ext cx="6361710" cy="560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0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9BB263-EEC2-E141-845F-A80B26269482}"/>
              </a:ext>
            </a:extLst>
          </p:cNvPr>
          <p:cNvSpPr/>
          <p:nvPr/>
        </p:nvSpPr>
        <p:spPr>
          <a:xfrm>
            <a:off x="0" y="0"/>
            <a:ext cx="12399963" cy="58848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1FAA12-90C6-5A40-B4A6-0FEABC3F91A3}"/>
              </a:ext>
            </a:extLst>
          </p:cNvPr>
          <p:cNvSpPr/>
          <p:nvPr/>
        </p:nvSpPr>
        <p:spPr>
          <a:xfrm>
            <a:off x="0" y="5053013"/>
            <a:ext cx="12192000" cy="8318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64515" name="Title 11">
            <a:extLst>
              <a:ext uri="{FF2B5EF4-FFF2-40B4-BE49-F238E27FC236}">
                <a16:creationId xmlns:a16="http://schemas.microsoft.com/office/drawing/2014/main" id="{5DA24B26-0C70-034B-BAAD-CA1BDCF71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788" y="46038"/>
            <a:ext cx="10515600" cy="1325562"/>
          </a:xfrm>
        </p:spPr>
        <p:txBody>
          <a:bodyPr/>
          <a:lstStyle/>
          <a:p>
            <a:pPr eaLnBrk="1" hangingPunct="1"/>
            <a:r>
              <a:rPr lang="en-GB" altLang="en-US" sz="4000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Take home points</a:t>
            </a:r>
          </a:p>
        </p:txBody>
      </p:sp>
      <p:sp>
        <p:nvSpPr>
          <p:cNvPr id="64516" name="Content Placeholder 12">
            <a:extLst>
              <a:ext uri="{FF2B5EF4-FFF2-40B4-BE49-F238E27FC236}">
                <a16:creationId xmlns:a16="http://schemas.microsoft.com/office/drawing/2014/main" id="{251938AE-033C-DD45-9F0C-39FC6021B7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1150" y="1198564"/>
            <a:ext cx="11676063" cy="3854450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Merger-free BH growth is poorly understood.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Strongly barred galaxies more likely to host an AGN than weakly barred, which are in turn more likely than unbarred</a:t>
            </a:r>
          </a:p>
        </p:txBody>
      </p:sp>
      <p:sp>
        <p:nvSpPr>
          <p:cNvPr id="64518" name="TextBox 15">
            <a:extLst>
              <a:ext uri="{FF2B5EF4-FFF2-40B4-BE49-F238E27FC236}">
                <a16:creationId xmlns:a16="http://schemas.microsoft.com/office/drawing/2014/main" id="{9E20D99F-7251-C04D-9627-CD0B3CCFA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6049963"/>
            <a:ext cx="2878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Izzy Garland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67CF976A-DC5E-BF44-0211-84A1FFDB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158" y="5825877"/>
            <a:ext cx="5273675" cy="94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ts val="3500"/>
              </a:lnSpc>
              <a:spcBef>
                <a:spcPts val="0"/>
              </a:spcBef>
              <a:buNone/>
            </a:pPr>
            <a:r>
              <a:rPr lang="en-GB" altLang="en-US" sz="2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GB" altLang="en-US" sz="2400" dirty="0" err="1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izgarland.bsky.social</a:t>
            </a:r>
            <a:endParaRPr lang="en-GB" altLang="en-US" sz="2400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lnSpc>
                <a:spcPts val="3500"/>
              </a:lnSpc>
              <a:spcBef>
                <a:spcPts val="0"/>
              </a:spcBef>
              <a:buFontTx/>
              <a:buNone/>
            </a:pPr>
            <a:r>
              <a:rPr lang="en-GB" altLang="en-US" sz="2400" dirty="0" err="1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garland@mail.muni.cz</a:t>
            </a:r>
            <a:endParaRPr lang="en-GB" altLang="en-US" sz="2400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A17FA8F-0BFF-D894-EE72-4CC6FA316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833" y="633888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08CECC2-F979-A686-142F-3136A978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718"/>
                    </a14:imgEffect>
                    <a14:imgEffect>
                      <a14:saturation sat="359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1657767" y="5896866"/>
            <a:ext cx="416031" cy="374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81299CE-3C85-7C4D-9273-F31AEB763888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Verdan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602137-81F2-7943-8CFE-185F91AEEFF7}"/>
              </a:ext>
            </a:extLst>
          </p:cNvPr>
          <p:cNvSpPr/>
          <p:nvPr/>
        </p:nvSpPr>
        <p:spPr>
          <a:xfrm>
            <a:off x="0" y="-4763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8D1D791D-E005-0C40-AFC4-AA4C4FB0FE4D}"/>
              </a:ext>
            </a:extLst>
          </p:cNvPr>
          <p:cNvSpPr/>
          <p:nvPr/>
        </p:nvSpPr>
        <p:spPr>
          <a:xfrm>
            <a:off x="-542925" y="1700213"/>
            <a:ext cx="963613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18436" name="Title 1">
            <a:extLst>
              <a:ext uri="{FF2B5EF4-FFF2-40B4-BE49-F238E27FC236}">
                <a16:creationId xmlns:a16="http://schemas.microsoft.com/office/drawing/2014/main" id="{AD33C179-9B06-8047-8B9D-FD9557D41E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2963" y="2270125"/>
            <a:ext cx="4249737" cy="2308225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active galactic nucleus is a rapidly growing supermassive black hole.</a:t>
            </a:r>
          </a:p>
        </p:txBody>
      </p:sp>
      <p:pic>
        <p:nvPicPr>
          <p:cNvPr id="18437" name="Picture 7" descr="Diagram&#10;&#10;Description automatically generated">
            <a:extLst>
              <a:ext uri="{FF2B5EF4-FFF2-40B4-BE49-F238E27FC236}">
                <a16:creationId xmlns:a16="http://schemas.microsoft.com/office/drawing/2014/main" id="{9E764540-B9D3-3742-BB28-CF508D43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4488"/>
            <a:ext cx="4981575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8">
            <a:extLst>
              <a:ext uri="{FF2B5EF4-FFF2-40B4-BE49-F238E27FC236}">
                <a16:creationId xmlns:a16="http://schemas.microsoft.com/office/drawing/2014/main" id="{752A607D-FE94-1240-8BD3-FA9C4E2E8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5838" y="6410325"/>
            <a:ext cx="2316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Urry &amp; Padovani (1995)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279C0-0BA3-2F4C-8434-FF24E13183D7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36CA20B-EB62-1B40-8BCF-ED747813B2D5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6626" name="TextBox 11">
            <a:extLst>
              <a:ext uri="{FF2B5EF4-FFF2-40B4-BE49-F238E27FC236}">
                <a16:creationId xmlns:a16="http://schemas.microsoft.com/office/drawing/2014/main" id="{41D9FD06-2CF7-8A4E-8F6C-8A29BD9E0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591" y="6410325"/>
            <a:ext cx="1996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Häring &amp; Rix (2004)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D3EDA5-EA56-C54A-A186-86313853CF4C}"/>
              </a:ext>
            </a:extLst>
          </p:cNvPr>
          <p:cNvSpPr/>
          <p:nvPr/>
        </p:nvSpPr>
        <p:spPr>
          <a:xfrm>
            <a:off x="0" y="-4763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41A40681-82D7-5241-910E-7EE1E9E168E5}"/>
              </a:ext>
            </a:extLst>
          </p:cNvPr>
          <p:cNvSpPr/>
          <p:nvPr/>
        </p:nvSpPr>
        <p:spPr>
          <a:xfrm>
            <a:off x="-542925" y="1700213"/>
            <a:ext cx="963613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26629" name="Title 1">
            <a:extLst>
              <a:ext uri="{FF2B5EF4-FFF2-40B4-BE49-F238E27FC236}">
                <a16:creationId xmlns:a16="http://schemas.microsoft.com/office/drawing/2014/main" id="{B3FC9C6D-E9A2-A446-98C1-E5CA5F9C0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6287" y="1605277"/>
            <a:ext cx="4249738" cy="3194721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GB" altLang="en-US" b="1" baseline="-25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BH</a:t>
            </a:r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correlates with bulge stellar mass which, in ellipticals, is equivalent to total stellar mass.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4D7E32-C4F5-B74B-BC40-C96894E71B6A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7479BDA-A788-C612-0158-AD32946EE5B0}"/>
              </a:ext>
            </a:extLst>
          </p:cNvPr>
          <p:cNvGrpSpPr/>
          <p:nvPr/>
        </p:nvGrpSpPr>
        <p:grpSpPr>
          <a:xfrm>
            <a:off x="5817503" y="424779"/>
            <a:ext cx="8082304" cy="5225928"/>
            <a:chOff x="5817503" y="424779"/>
            <a:chExt cx="8082304" cy="52259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4C806C-8B19-8CBA-9AA0-EA8B4BD336B4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20904" t="10056" r="16986" b="17292"/>
            <a:stretch>
              <a:fillRect/>
            </a:stretch>
          </p:blipFill>
          <p:spPr>
            <a:xfrm rot="5400000">
              <a:off x="8217192" y="-828228"/>
              <a:ext cx="4275800" cy="7089431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4E47A49-34E1-C8D3-2B64-B982C85F7E19}"/>
                </a:ext>
              </a:extLst>
            </p:cNvPr>
            <p:cNvGrpSpPr/>
            <p:nvPr/>
          </p:nvGrpSpPr>
          <p:grpSpPr>
            <a:xfrm>
              <a:off x="5817503" y="424779"/>
              <a:ext cx="5994004" cy="5225928"/>
              <a:chOff x="5817503" y="424779"/>
              <a:chExt cx="5994004" cy="522592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CF04475-5414-E4E7-1C10-A354345DB98B}"/>
                  </a:ext>
                </a:extLst>
              </p:cNvPr>
              <p:cNvSpPr/>
              <p:nvPr/>
            </p:nvSpPr>
            <p:spPr>
              <a:xfrm>
                <a:off x="6844553" y="584200"/>
                <a:ext cx="4578723" cy="4270188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829540-A82D-9E5A-86C8-787DE095C7D5}"/>
                  </a:ext>
                </a:extLst>
              </p:cNvPr>
              <p:cNvSpPr txBox="1"/>
              <p:nvPr/>
            </p:nvSpPr>
            <p:spPr>
              <a:xfrm>
                <a:off x="6120000" y="424779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4DF3FC-2A85-920E-1CC6-DE585D5840F5}"/>
                  </a:ext>
                </a:extLst>
              </p:cNvPr>
              <p:cNvSpPr txBox="1"/>
              <p:nvPr/>
            </p:nvSpPr>
            <p:spPr>
              <a:xfrm>
                <a:off x="6120000" y="1210348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90128C-AD63-BB91-7011-1265776F11EC}"/>
                  </a:ext>
                </a:extLst>
              </p:cNvPr>
              <p:cNvSpPr txBox="1"/>
              <p:nvPr/>
            </p:nvSpPr>
            <p:spPr>
              <a:xfrm>
                <a:off x="6120000" y="2110610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33F3D37-B8FB-78B3-D9C4-5533FB69BEFD}"/>
                  </a:ext>
                </a:extLst>
              </p:cNvPr>
              <p:cNvSpPr txBox="1"/>
              <p:nvPr/>
            </p:nvSpPr>
            <p:spPr>
              <a:xfrm>
                <a:off x="6120000" y="2903001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7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13793A4-827F-2CF8-EA3D-17C38F241D79}"/>
                  </a:ext>
                </a:extLst>
              </p:cNvPr>
              <p:cNvSpPr txBox="1"/>
              <p:nvPr/>
            </p:nvSpPr>
            <p:spPr>
              <a:xfrm>
                <a:off x="6120000" y="3742506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6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B0F85C9-D6AE-C30B-E290-A482C6A19A94}"/>
                  </a:ext>
                </a:extLst>
              </p:cNvPr>
              <p:cNvSpPr txBox="1"/>
              <p:nvPr/>
            </p:nvSpPr>
            <p:spPr>
              <a:xfrm>
                <a:off x="6120000" y="4582011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E1CC0B-F43D-7451-3595-A8D8FB2ECA83}"/>
                  </a:ext>
                </a:extLst>
              </p:cNvPr>
              <p:cNvSpPr txBox="1"/>
              <p:nvPr/>
            </p:nvSpPr>
            <p:spPr>
              <a:xfrm>
                <a:off x="11035045" y="4860000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13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B4C3B-09D3-DDAD-97B9-98D90FD85822}"/>
                  </a:ext>
                </a:extLst>
              </p:cNvPr>
              <p:cNvSpPr txBox="1"/>
              <p:nvPr/>
            </p:nvSpPr>
            <p:spPr>
              <a:xfrm>
                <a:off x="10169491" y="4860000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12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28CAC4-20BA-2B67-0DD9-527E6F980A24}"/>
                  </a:ext>
                </a:extLst>
              </p:cNvPr>
              <p:cNvSpPr txBox="1"/>
              <p:nvPr/>
            </p:nvSpPr>
            <p:spPr>
              <a:xfrm>
                <a:off x="9188671" y="4860000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11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1EE6AC-05F5-23D7-57F9-7F3A0FB0F173}"/>
                  </a:ext>
                </a:extLst>
              </p:cNvPr>
              <p:cNvSpPr txBox="1"/>
              <p:nvPr/>
            </p:nvSpPr>
            <p:spPr>
              <a:xfrm>
                <a:off x="8321191" y="4860000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BC6E85-DE2F-5C84-07B1-FDE9BD500869}"/>
                  </a:ext>
                </a:extLst>
              </p:cNvPr>
              <p:cNvSpPr txBox="1"/>
              <p:nvPr/>
            </p:nvSpPr>
            <p:spPr>
              <a:xfrm>
                <a:off x="7453711" y="4860000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9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0882960-B6A8-D4F3-0470-09B4E418803A}"/>
                  </a:ext>
                </a:extLst>
              </p:cNvPr>
              <p:cNvSpPr txBox="1"/>
              <p:nvPr/>
            </p:nvSpPr>
            <p:spPr>
              <a:xfrm>
                <a:off x="6524524" y="4860000"/>
                <a:ext cx="7764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Z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</a:t>
                </a:r>
                <a:r>
                  <a:rPr lang="en-CZ" sz="2000" baseline="30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8</a:t>
                </a:r>
                <a:endParaRPr lang="en-CZ" sz="2000" dirty="0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5" name="TextBox 29">
                <a:extLst>
                  <a:ext uri="{FF2B5EF4-FFF2-40B4-BE49-F238E27FC236}">
                    <a16:creationId xmlns:a16="http://schemas.microsoft.com/office/drawing/2014/main" id="{3495BB72-EABA-811D-7C04-FBC50C995C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4531" y="5250597"/>
                <a:ext cx="158088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2000" dirty="0" err="1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GB" altLang="en-US" sz="2000" baseline="-25000" dirty="0" err="1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bulge</a:t>
                </a:r>
                <a:r>
                  <a:rPr lang="en-GB" altLang="en-US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[M</a:t>
                </a:r>
                <a:r>
                  <a:rPr lang="en-GB" altLang="en-US" sz="2000" baseline="-25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⦿</a:t>
                </a:r>
                <a:r>
                  <a:rPr lang="en-GB" altLang="en-US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]</a:t>
                </a:r>
              </a:p>
            </p:txBody>
          </p:sp>
          <p:sp>
            <p:nvSpPr>
              <p:cNvPr id="26" name="TextBox 29">
                <a:extLst>
                  <a:ext uri="{FF2B5EF4-FFF2-40B4-BE49-F238E27FC236}">
                    <a16:creationId xmlns:a16="http://schemas.microsoft.com/office/drawing/2014/main" id="{06EA19A9-5427-FCB3-2A6D-8D7EB2D982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339327" y="2545951"/>
                <a:ext cx="135646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GB" altLang="en-US" sz="2000" baseline="-25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BH</a:t>
                </a:r>
                <a:r>
                  <a:rPr lang="en-GB" altLang="en-US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[M</a:t>
                </a:r>
                <a:r>
                  <a:rPr lang="en-GB" altLang="en-US" sz="2000" baseline="-25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⦿</a:t>
                </a:r>
                <a:r>
                  <a:rPr lang="en-GB" altLang="en-US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]</a:t>
                </a: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F347C74-D37E-C844-A178-2DCC261C2F4F}"/>
              </a:ext>
            </a:extLst>
          </p:cNvPr>
          <p:cNvSpPr/>
          <p:nvPr/>
        </p:nvSpPr>
        <p:spPr>
          <a:xfrm>
            <a:off x="0" y="0"/>
            <a:ext cx="12185650" cy="148590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C8436D2-8360-954D-9640-B665927FE792}"/>
              </a:ext>
            </a:extLst>
          </p:cNvPr>
          <p:cNvSpPr/>
          <p:nvPr/>
        </p:nvSpPr>
        <p:spPr>
          <a:xfrm>
            <a:off x="0" y="1485900"/>
            <a:ext cx="12192000" cy="46672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C48534-1FFA-7840-8E3E-44336BD88926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45BAD8EC-2376-2B43-B0C5-CACAC834B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10079038" cy="1325562"/>
          </a:xfrm>
        </p:spPr>
        <p:txBody>
          <a:bodyPr/>
          <a:lstStyle/>
          <a:p>
            <a:pPr eaLnBrk="1" hangingPunct="1"/>
            <a:r>
              <a:rPr lang="en-GB" alt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Mergers are one cause of co-evolution.</a:t>
            </a:r>
          </a:p>
        </p:txBody>
      </p:sp>
      <p:sp>
        <p:nvSpPr>
          <p:cNvPr id="22533" name="TextBox 9">
            <a:extLst>
              <a:ext uri="{FF2B5EF4-FFF2-40B4-BE49-F238E27FC236}">
                <a16:creationId xmlns:a16="http://schemas.microsoft.com/office/drawing/2014/main" id="{24FAA6FA-EEF3-AB4F-AE40-78E3C13D1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294" y="6294438"/>
            <a:ext cx="1300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Urrutia+08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Glikman+15</a:t>
            </a:r>
          </a:p>
        </p:txBody>
      </p:sp>
      <p:grpSp>
        <p:nvGrpSpPr>
          <p:cNvPr id="22534" name="Group 39">
            <a:extLst>
              <a:ext uri="{FF2B5EF4-FFF2-40B4-BE49-F238E27FC236}">
                <a16:creationId xmlns:a16="http://schemas.microsoft.com/office/drawing/2014/main" id="{95105D06-729F-5D47-9244-1CF7A458C667}"/>
              </a:ext>
            </a:extLst>
          </p:cNvPr>
          <p:cNvGrpSpPr>
            <a:grpSpLocks/>
          </p:cNvGrpSpPr>
          <p:nvPr/>
        </p:nvGrpSpPr>
        <p:grpSpPr bwMode="auto">
          <a:xfrm>
            <a:off x="6092825" y="1890713"/>
            <a:ext cx="5588000" cy="3689350"/>
            <a:chOff x="6505657" y="1687100"/>
            <a:chExt cx="5588454" cy="3690203"/>
          </a:xfrm>
        </p:grpSpPr>
        <p:pic>
          <p:nvPicPr>
            <p:cNvPr id="22535" name="Picture 5" descr="A star in space&#10;&#10;Description automatically generated with medium confidence">
              <a:extLst>
                <a:ext uri="{FF2B5EF4-FFF2-40B4-BE49-F238E27FC236}">
                  <a16:creationId xmlns:a16="http://schemas.microsoft.com/office/drawing/2014/main" id="{88AB406E-3460-4648-816A-4FFB9545B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" r="1575"/>
            <a:stretch>
              <a:fillRect/>
            </a:stretch>
          </p:blipFill>
          <p:spPr bwMode="auto">
            <a:xfrm>
              <a:off x="8396528" y="3568741"/>
              <a:ext cx="1799694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10" descr="A picture containing star, outdoor object, night sky&#10;&#10;Description automatically generated">
              <a:extLst>
                <a:ext uri="{FF2B5EF4-FFF2-40B4-BE49-F238E27FC236}">
                  <a16:creationId xmlns:a16="http://schemas.microsoft.com/office/drawing/2014/main" id="{E2E38538-07E7-8744-BF24-27FE89B4306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-313" r="1910"/>
            <a:stretch>
              <a:fillRect/>
            </a:stretch>
          </p:blipFill>
          <p:spPr bwMode="auto">
            <a:xfrm>
              <a:off x="10294111" y="3559899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12" descr="A group of stars in space&#10;&#10;Description automatically generated with low confidence">
              <a:extLst>
                <a:ext uri="{FF2B5EF4-FFF2-40B4-BE49-F238E27FC236}">
                  <a16:creationId xmlns:a16="http://schemas.microsoft.com/office/drawing/2014/main" id="{E46FDF3B-B95C-DA46-A235-F72CFE13E68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9" r="1575"/>
            <a:stretch>
              <a:fillRect/>
            </a:stretch>
          </p:blipFill>
          <p:spPr bwMode="auto">
            <a:xfrm>
              <a:off x="6505657" y="3577303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34" descr="A picture containing star, red, outdoor object, light&#10;&#10;Description automatically generated">
              <a:extLst>
                <a:ext uri="{FF2B5EF4-FFF2-40B4-BE49-F238E27FC236}">
                  <a16:creationId xmlns:a16="http://schemas.microsoft.com/office/drawing/2014/main" id="{8A1EBC12-2F01-AA4D-9E8E-70592E82A4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657" y="1687100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36" descr="A picture containing text, light, star, outdoor object&#10;&#10;Description automatically generated">
              <a:extLst>
                <a:ext uri="{FF2B5EF4-FFF2-40B4-BE49-F238E27FC236}">
                  <a16:creationId xmlns:a16="http://schemas.microsoft.com/office/drawing/2014/main" id="{409D6034-9FAD-3949-9158-75DB5BFFC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6222" y="1687100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38" descr="A bright light in the dark&#10;&#10;Description automatically generated with low confidence">
              <a:extLst>
                <a:ext uri="{FF2B5EF4-FFF2-40B4-BE49-F238E27FC236}">
                  <a16:creationId xmlns:a16="http://schemas.microsoft.com/office/drawing/2014/main" id="{B4FB3DFF-9BA6-3341-B7BE-EBEC7DD5C50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" b="999"/>
            <a:stretch>
              <a:fillRect/>
            </a:stretch>
          </p:blipFill>
          <p:spPr bwMode="auto">
            <a:xfrm>
              <a:off x="10283810" y="1687100"/>
              <a:ext cx="1800000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merging_gals_720p.mov" descr="merging_gals_720p.mov">
            <a:hlinkClick r:id="" action="ppaction://media"/>
            <a:extLst>
              <a:ext uri="{FF2B5EF4-FFF2-40B4-BE49-F238E27FC236}">
                <a16:creationId xmlns:a16="http://schemas.microsoft.com/office/drawing/2014/main" id="{6C7E6B38-0788-224A-91FB-D4449F8A3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" y="2032947"/>
            <a:ext cx="4419600" cy="3314700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8618720A-0A36-3B47-8258-CDBDCE237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442621"/>
            <a:ext cx="18215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V. </a:t>
            </a:r>
            <a:r>
              <a:rPr lang="en-GB" altLang="en-US" sz="1400" dirty="0" err="1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Springel</a:t>
            </a: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MPIA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FF732F-6550-DF42-8553-2D7418C0D191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4208B88-1E1B-A54B-A745-FA8C56DE587B}"/>
              </a:ext>
            </a:extLst>
          </p:cNvPr>
          <p:cNvSpPr/>
          <p:nvPr/>
        </p:nvSpPr>
        <p:spPr>
          <a:xfrm>
            <a:off x="6350" y="0"/>
            <a:ext cx="12185650" cy="148590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F4679A-EDED-7241-9B58-35DF0E146C87}"/>
              </a:ext>
            </a:extLst>
          </p:cNvPr>
          <p:cNvSpPr/>
          <p:nvPr/>
        </p:nvSpPr>
        <p:spPr>
          <a:xfrm>
            <a:off x="0" y="1500188"/>
            <a:ext cx="12192000" cy="46672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FDA170-CB46-A145-B0C2-D5B92E76A6DF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4580" name="Title 1">
            <a:extLst>
              <a:ext uri="{FF2B5EF4-FFF2-40B4-BE49-F238E27FC236}">
                <a16:creationId xmlns:a16="http://schemas.microsoft.com/office/drawing/2014/main" id="{CE89B12F-BD9C-1E40-8D8A-7D77862349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7313"/>
            <a:ext cx="10079038" cy="1325562"/>
          </a:xfrm>
        </p:spPr>
        <p:txBody>
          <a:bodyPr/>
          <a:lstStyle/>
          <a:p>
            <a:pPr eaLnBrk="1" hangingPunct="1"/>
            <a:r>
              <a:rPr lang="en-GB" alt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Disk-dominated galaxies have merger free histories.</a:t>
            </a:r>
          </a:p>
        </p:txBody>
      </p:sp>
      <p:pic>
        <p:nvPicPr>
          <p:cNvPr id="5" name="disk_gal_stars_z0.6.mov" descr="disk_gal_stars_z0.6.mov">
            <a:hlinkClick r:id="" action="ppaction://media"/>
            <a:extLst>
              <a:ext uri="{FF2B5EF4-FFF2-40B4-BE49-F238E27FC236}">
                <a16:creationId xmlns:a16="http://schemas.microsoft.com/office/drawing/2014/main" id="{129DAAB5-61B9-EB4F-A793-868AC381D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721" y="1764582"/>
            <a:ext cx="3782412" cy="3782412"/>
          </a:xfrm>
          <a:prstGeom prst="rect">
            <a:avLst/>
          </a:prstGeom>
        </p:spPr>
      </p:pic>
      <p:pic>
        <p:nvPicPr>
          <p:cNvPr id="6" name="disk_gal_gas_z0.6.mov" descr="disk_gal_gas_z0.6.mov">
            <a:hlinkClick r:id="" action="ppaction://media"/>
            <a:extLst>
              <a:ext uri="{FF2B5EF4-FFF2-40B4-BE49-F238E27FC236}">
                <a16:creationId xmlns:a16="http://schemas.microsoft.com/office/drawing/2014/main" id="{7E052006-B5C5-5B4E-A7FF-933B7E0FCF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6984" y="1764581"/>
            <a:ext cx="3782411" cy="3782411"/>
          </a:xfrm>
          <a:prstGeom prst="rect">
            <a:avLst/>
          </a:prstGeom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0005F41E-0784-904A-BBE9-6925E69BC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1144" y="6382890"/>
            <a:ext cx="17187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 Simulations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8274BF-DA26-9D49-94CF-3EF76A938E89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0" name="Group 27">
            <a:extLst>
              <a:ext uri="{FF2B5EF4-FFF2-40B4-BE49-F238E27FC236}">
                <a16:creationId xmlns:a16="http://schemas.microsoft.com/office/drawing/2014/main" id="{05584772-7084-D048-A3E1-3321515CF53A}"/>
              </a:ext>
            </a:extLst>
          </p:cNvPr>
          <p:cNvGrpSpPr>
            <a:grpSpLocks/>
          </p:cNvGrpSpPr>
          <p:nvPr/>
        </p:nvGrpSpPr>
        <p:grpSpPr bwMode="auto">
          <a:xfrm>
            <a:off x="5919299" y="333375"/>
            <a:ext cx="5990126" cy="5437106"/>
            <a:chOff x="340954" y="517644"/>
            <a:chExt cx="5990226" cy="5437179"/>
          </a:xfrm>
        </p:grpSpPr>
        <p:grpSp>
          <p:nvGrpSpPr>
            <p:cNvPr id="28693" name="Group 40">
              <a:extLst>
                <a:ext uri="{FF2B5EF4-FFF2-40B4-BE49-F238E27FC236}">
                  <a16:creationId xmlns:a16="http://schemas.microsoft.com/office/drawing/2014/main" id="{ED63F8BD-C38C-1840-BCC1-CC07D4734D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954" y="517644"/>
              <a:ext cx="5990226" cy="5437179"/>
              <a:chOff x="292608" y="488255"/>
              <a:chExt cx="5990226" cy="5437179"/>
            </a:xfrm>
          </p:grpSpPr>
          <p:grpSp>
            <p:nvGrpSpPr>
              <p:cNvPr id="28695" name="Group 42">
                <a:extLst>
                  <a:ext uri="{FF2B5EF4-FFF2-40B4-BE49-F238E27FC236}">
                    <a16:creationId xmlns:a16="http://schemas.microsoft.com/office/drawing/2014/main" id="{10D065BF-1D0B-824F-A54B-BB813CBBE9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2608" y="488255"/>
                <a:ext cx="5990226" cy="5437179"/>
                <a:chOff x="292608" y="399514"/>
                <a:chExt cx="5990226" cy="5437179"/>
              </a:xfrm>
            </p:grpSpPr>
            <p:pic>
              <p:nvPicPr>
                <p:cNvPr id="28701" name="Content Placeholder 5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A32E7A45-D9A5-C840-87D2-5D56716303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608" y="399514"/>
                  <a:ext cx="5990226" cy="5437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E654FB5-4453-B24B-9373-ED72DED5BDBB}"/>
                    </a:ext>
                  </a:extLst>
                </p:cNvPr>
                <p:cNvSpPr/>
                <p:nvPr/>
              </p:nvSpPr>
              <p:spPr>
                <a:xfrm>
                  <a:off x="3109369" y="747182"/>
                  <a:ext cx="2670220" cy="896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28696" name="TextBox 43">
                <a:extLst>
                  <a:ext uri="{FF2B5EF4-FFF2-40B4-BE49-F238E27FC236}">
                    <a16:creationId xmlns:a16="http://schemas.microsoft.com/office/drawing/2014/main" id="{7E1FB29A-16C9-3A41-A525-67CD53373F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13004" y="1535684"/>
                <a:ext cx="51167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All</a:t>
                </a:r>
              </a:p>
            </p:txBody>
          </p:sp>
          <p:sp>
            <p:nvSpPr>
              <p:cNvPr id="28697" name="TextBox 44">
                <a:extLst>
                  <a:ext uri="{FF2B5EF4-FFF2-40B4-BE49-F238E27FC236}">
                    <a16:creationId xmlns:a16="http://schemas.microsoft.com/office/drawing/2014/main" id="{8D34F66D-4FFA-5F4B-9476-A8489D4B33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6740" y="2880359"/>
                <a:ext cx="1847011" cy="400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2000" dirty="0">
                    <a:solidFill>
                      <a:srgbClr val="6A001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Mergers only</a:t>
                </a: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844073D9-E330-FB41-BC81-B2975BA5956E}"/>
                  </a:ext>
                </a:extLst>
              </p:cNvPr>
              <p:cNvSpPr/>
              <p:nvPr/>
            </p:nvSpPr>
            <p:spPr>
              <a:xfrm rot="547501">
                <a:off x="3031580" y="1653496"/>
                <a:ext cx="649299" cy="504832"/>
              </a:xfrm>
              <a:custGeom>
                <a:avLst/>
                <a:gdLst>
                  <a:gd name="connsiteX0" fmla="*/ 1300480 w 1300480"/>
                  <a:gd name="connsiteY0" fmla="*/ 43135 h 571455"/>
                  <a:gd name="connsiteX1" fmla="*/ 314960 w 1300480"/>
                  <a:gd name="connsiteY1" fmla="*/ 53295 h 571455"/>
                  <a:gd name="connsiteX2" fmla="*/ 0 w 1300480"/>
                  <a:gd name="connsiteY2" fmla="*/ 571455 h 57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0480" h="571455">
                    <a:moveTo>
                      <a:pt x="1300480" y="43135"/>
                    </a:moveTo>
                    <a:cubicBezTo>
                      <a:pt x="916093" y="4188"/>
                      <a:pt x="531707" y="-34758"/>
                      <a:pt x="314960" y="53295"/>
                    </a:cubicBezTo>
                    <a:cubicBezTo>
                      <a:pt x="98213" y="141348"/>
                      <a:pt x="49106" y="356401"/>
                      <a:pt x="0" y="57145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5C408F01-5FC9-9D49-ADB9-BBFBDDB3B18D}"/>
                  </a:ext>
                </a:extLst>
              </p:cNvPr>
              <p:cNvSpPr/>
              <p:nvPr/>
            </p:nvSpPr>
            <p:spPr>
              <a:xfrm rot="2378296" flipH="1">
                <a:off x="2191779" y="3291818"/>
                <a:ext cx="565159" cy="508007"/>
              </a:xfrm>
              <a:custGeom>
                <a:avLst/>
                <a:gdLst>
                  <a:gd name="connsiteX0" fmla="*/ 1300480 w 1300480"/>
                  <a:gd name="connsiteY0" fmla="*/ 43135 h 571455"/>
                  <a:gd name="connsiteX1" fmla="*/ 314960 w 1300480"/>
                  <a:gd name="connsiteY1" fmla="*/ 53295 h 571455"/>
                  <a:gd name="connsiteX2" fmla="*/ 0 w 1300480"/>
                  <a:gd name="connsiteY2" fmla="*/ 571455 h 57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0480" h="571455">
                    <a:moveTo>
                      <a:pt x="1300480" y="43135"/>
                    </a:moveTo>
                    <a:cubicBezTo>
                      <a:pt x="916093" y="4188"/>
                      <a:pt x="531707" y="-34758"/>
                      <a:pt x="314960" y="53295"/>
                    </a:cubicBezTo>
                    <a:cubicBezTo>
                      <a:pt x="98213" y="141348"/>
                      <a:pt x="49106" y="356401"/>
                      <a:pt x="0" y="57145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none" w="med" len="med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91BEE39-A895-AB43-AD12-B42D26148F2C}"/>
                  </a:ext>
                </a:extLst>
              </p:cNvPr>
              <p:cNvSpPr/>
              <p:nvPr/>
            </p:nvSpPr>
            <p:spPr>
              <a:xfrm>
                <a:off x="653465" y="651770"/>
                <a:ext cx="401645" cy="47657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srgbClr val="6A001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06DE9AE-BBE4-A340-915D-036D9C580D9C}"/>
                </a:ext>
              </a:extLst>
            </p:cNvPr>
            <p:cNvSpPr/>
            <p:nvPr/>
          </p:nvSpPr>
          <p:spPr>
            <a:xfrm>
              <a:off x="987566" y="5446898"/>
              <a:ext cx="5108660" cy="508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8681" name="TextBox 28">
            <a:extLst>
              <a:ext uri="{FF2B5EF4-FFF2-40B4-BE49-F238E27FC236}">
                <a16:creationId xmlns:a16="http://schemas.microsoft.com/office/drawing/2014/main" id="{BDA4C1CB-9407-FE43-B6ED-1F05842CD52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007883" y="2678112"/>
            <a:ext cx="40985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Cumulative Black Hole Growth</a:t>
            </a:r>
          </a:p>
        </p:txBody>
      </p:sp>
      <p:sp>
        <p:nvSpPr>
          <p:cNvPr id="28682" name="TextBox 29">
            <a:extLst>
              <a:ext uri="{FF2B5EF4-FFF2-40B4-BE49-F238E27FC236}">
                <a16:creationId xmlns:a16="http://schemas.microsoft.com/office/drawing/2014/main" id="{D66F866A-2A4C-264B-93E5-875DD1277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106" y="5599058"/>
            <a:ext cx="8723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+ z</a:t>
            </a:r>
          </a:p>
        </p:txBody>
      </p:sp>
      <p:sp>
        <p:nvSpPr>
          <p:cNvPr id="28683" name="TextBox 30">
            <a:extLst>
              <a:ext uri="{FF2B5EF4-FFF2-40B4-BE49-F238E27FC236}">
                <a16:creationId xmlns:a16="http://schemas.microsoft.com/office/drawing/2014/main" id="{4A7609FA-94BD-6C4B-AF96-E8D79C169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76" y="567885"/>
            <a:ext cx="604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</a:t>
            </a:r>
          </a:p>
        </p:txBody>
      </p:sp>
      <p:sp>
        <p:nvSpPr>
          <p:cNvPr id="28684" name="TextBox 31">
            <a:extLst>
              <a:ext uri="{FF2B5EF4-FFF2-40B4-BE49-F238E27FC236}">
                <a16:creationId xmlns:a16="http://schemas.microsoft.com/office/drawing/2014/main" id="{FC9FBEE8-425D-6F42-9E62-590D76F4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6038" y="1419618"/>
            <a:ext cx="604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0.8</a:t>
            </a:r>
          </a:p>
        </p:txBody>
      </p:sp>
      <p:sp>
        <p:nvSpPr>
          <p:cNvPr id="28685" name="TextBox 32">
            <a:extLst>
              <a:ext uri="{FF2B5EF4-FFF2-40B4-BE49-F238E27FC236}">
                <a16:creationId xmlns:a16="http://schemas.microsoft.com/office/drawing/2014/main" id="{C8E0BF7A-A9D1-D94C-98A4-8360D03C6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77" y="2270123"/>
            <a:ext cx="604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</a:t>
            </a:r>
          </a:p>
        </p:txBody>
      </p:sp>
      <p:sp>
        <p:nvSpPr>
          <p:cNvPr id="28686" name="TextBox 33">
            <a:extLst>
              <a:ext uri="{FF2B5EF4-FFF2-40B4-BE49-F238E27FC236}">
                <a16:creationId xmlns:a16="http://schemas.microsoft.com/office/drawing/2014/main" id="{8E9E3ECB-1D31-DF4E-BB9B-0FAD533BE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78" y="3965584"/>
            <a:ext cx="604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0.2</a:t>
            </a:r>
          </a:p>
        </p:txBody>
      </p:sp>
      <p:sp>
        <p:nvSpPr>
          <p:cNvPr id="28687" name="TextBox 34">
            <a:extLst>
              <a:ext uri="{FF2B5EF4-FFF2-40B4-BE49-F238E27FC236}">
                <a16:creationId xmlns:a16="http://schemas.microsoft.com/office/drawing/2014/main" id="{184B9E9B-2C79-764E-BC01-10D33CB88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79" y="4828126"/>
            <a:ext cx="604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0.0</a:t>
            </a:r>
          </a:p>
        </p:txBody>
      </p:sp>
      <p:sp>
        <p:nvSpPr>
          <p:cNvPr id="28688" name="TextBox 35">
            <a:extLst>
              <a:ext uri="{FF2B5EF4-FFF2-40B4-BE49-F238E27FC236}">
                <a16:creationId xmlns:a16="http://schemas.microsoft.com/office/drawing/2014/main" id="{D937840E-8F31-4343-89A7-7F279958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077" y="3103043"/>
            <a:ext cx="6046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0.4</a:t>
            </a:r>
          </a:p>
        </p:txBody>
      </p:sp>
      <p:sp>
        <p:nvSpPr>
          <p:cNvPr id="28689" name="TextBox 36">
            <a:extLst>
              <a:ext uri="{FF2B5EF4-FFF2-40B4-BE49-F238E27FC236}">
                <a16:creationId xmlns:a16="http://schemas.microsoft.com/office/drawing/2014/main" id="{8FBE574C-DA28-5649-8265-5DC1C0E72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924" y="5295635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28690" name="TextBox 37">
            <a:extLst>
              <a:ext uri="{FF2B5EF4-FFF2-40B4-BE49-F238E27FC236}">
                <a16:creationId xmlns:a16="http://schemas.microsoft.com/office/drawing/2014/main" id="{336268FD-A58C-C547-ABC0-4503D8D8D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757" y="5290563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28691" name="TextBox 38">
            <a:extLst>
              <a:ext uri="{FF2B5EF4-FFF2-40B4-BE49-F238E27FC236}">
                <a16:creationId xmlns:a16="http://schemas.microsoft.com/office/drawing/2014/main" id="{0A792D0B-3906-7041-B118-39D7790F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220" y="5284698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28692" name="TextBox 39">
            <a:extLst>
              <a:ext uri="{FF2B5EF4-FFF2-40B4-BE49-F238E27FC236}">
                <a16:creationId xmlns:a16="http://schemas.microsoft.com/office/drawing/2014/main" id="{A90F3C32-FBD3-5042-8553-263A48F14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59" y="5296531"/>
            <a:ext cx="348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3C259F0-FA5A-2840-A96C-2A4478C32F5F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ECDC14-B49C-1248-8A33-2F2C80F2D18E}"/>
              </a:ext>
            </a:extLst>
          </p:cNvPr>
          <p:cNvSpPr/>
          <p:nvPr/>
        </p:nvSpPr>
        <p:spPr bwMode="auto">
          <a:xfrm>
            <a:off x="0" y="-4763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6FB1B88E-663B-8A44-A70C-B441D1AF15E9}"/>
              </a:ext>
            </a:extLst>
          </p:cNvPr>
          <p:cNvSpPr/>
          <p:nvPr/>
        </p:nvSpPr>
        <p:spPr bwMode="auto">
          <a:xfrm>
            <a:off x="-542925" y="1700213"/>
            <a:ext cx="962025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676" name="Title 1">
            <a:extLst>
              <a:ext uri="{FF2B5EF4-FFF2-40B4-BE49-F238E27FC236}">
                <a16:creationId xmlns:a16="http://schemas.microsoft.com/office/drawing/2014/main" id="{52762EF2-5953-0E45-A81C-EE294E57A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4100" y="2492375"/>
            <a:ext cx="4248150" cy="1863725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SMBH growth occurs via merger-free mechanisms.</a:t>
            </a:r>
          </a:p>
        </p:txBody>
      </p:sp>
      <p:sp>
        <p:nvSpPr>
          <p:cNvPr id="28677" name="TextBox 11">
            <a:extLst>
              <a:ext uri="{FF2B5EF4-FFF2-40B4-BE49-F238E27FC236}">
                <a16:creationId xmlns:a16="http://schemas.microsoft.com/office/drawing/2014/main" id="{C7937634-BA0B-4248-A3A4-DA2D3124F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150" y="6394450"/>
            <a:ext cx="15938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Martin+18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F29FB8-4F61-3448-BF2F-F0F0FBF6CDD8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5951B63-4882-5349-8084-FDF0CA3ACDA5}"/>
              </a:ext>
            </a:extLst>
          </p:cNvPr>
          <p:cNvSpPr/>
          <p:nvPr/>
        </p:nvSpPr>
        <p:spPr>
          <a:xfrm>
            <a:off x="0" y="6159205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DA2B4D-30C3-BB40-9A2A-7D278C808961}"/>
              </a:ext>
            </a:extLst>
          </p:cNvPr>
          <p:cNvSpPr/>
          <p:nvPr/>
        </p:nvSpPr>
        <p:spPr bwMode="auto">
          <a:xfrm>
            <a:off x="0" y="0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777B4B94-99A4-634A-AD19-0C92FC1FE25C}"/>
              </a:ext>
            </a:extLst>
          </p:cNvPr>
          <p:cNvSpPr/>
          <p:nvPr/>
        </p:nvSpPr>
        <p:spPr bwMode="auto">
          <a:xfrm>
            <a:off x="-542925" y="1704976"/>
            <a:ext cx="962025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29699" name="Title 1">
            <a:extLst>
              <a:ext uri="{FF2B5EF4-FFF2-40B4-BE49-F238E27FC236}">
                <a16:creationId xmlns:a16="http://schemas.microsoft.com/office/drawing/2014/main" id="{198C34FB-FE9E-6147-8CAF-8527A394D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4100" y="2047875"/>
            <a:ext cx="4248150" cy="2308225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Merger-free growth is consistent with merger-driven growth.</a:t>
            </a:r>
          </a:p>
        </p:txBody>
      </p:sp>
      <p:sp>
        <p:nvSpPr>
          <p:cNvPr id="29700" name="TextBox 11">
            <a:extLst>
              <a:ext uri="{FF2B5EF4-FFF2-40B4-BE49-F238E27FC236}">
                <a16:creationId xmlns:a16="http://schemas.microsoft.com/office/drawing/2014/main" id="{98FBEBFC-348C-EE4E-9F1A-712749A66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881" y="6410325"/>
            <a:ext cx="38141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Simmons, Smethurst &amp; Lintott (2017)</a:t>
            </a:r>
          </a:p>
        </p:txBody>
      </p:sp>
      <p:grpSp>
        <p:nvGrpSpPr>
          <p:cNvPr id="29701" name="Group 51">
            <a:extLst>
              <a:ext uri="{FF2B5EF4-FFF2-40B4-BE49-F238E27FC236}">
                <a16:creationId xmlns:a16="http://schemas.microsoft.com/office/drawing/2014/main" id="{2C159770-B79A-D44A-B127-6BEDE8DCA674}"/>
              </a:ext>
            </a:extLst>
          </p:cNvPr>
          <p:cNvGrpSpPr>
            <a:grpSpLocks/>
          </p:cNvGrpSpPr>
          <p:nvPr/>
        </p:nvGrpSpPr>
        <p:grpSpPr bwMode="auto">
          <a:xfrm>
            <a:off x="6199188" y="531813"/>
            <a:ext cx="5645150" cy="5341937"/>
            <a:chOff x="6260211" y="1137415"/>
            <a:chExt cx="5644989" cy="5342075"/>
          </a:xfrm>
        </p:grpSpPr>
        <p:pic>
          <p:nvPicPr>
            <p:cNvPr id="29702" name="BBCINT_mbh_mbulge_only_leftside_simpler_withHRred_witharrows_withlinmix.pdf" descr="BBCINT_mbh_mbulge_only_leftside_simpler_withHRred_witharrows_withlinmix.pdf">
              <a:extLst>
                <a:ext uri="{FF2B5EF4-FFF2-40B4-BE49-F238E27FC236}">
                  <a16:creationId xmlns:a16="http://schemas.microsoft.com/office/drawing/2014/main" id="{B72C70F5-9D4C-AD4B-809C-4B8BA9422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9" r="-1414"/>
            <a:stretch>
              <a:fillRect/>
            </a:stretch>
          </p:blipFill>
          <p:spPr bwMode="auto">
            <a:xfrm>
              <a:off x="6480000" y="1137415"/>
              <a:ext cx="5425200" cy="534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9703" name="BBCINT_mbh_mbulge_only_leftside_simpler_withHRred_witharrows_withlinmix.pdf" descr="BBCINT_mbh_mbulge_only_leftside_simpler_withHRred_witharrows_withlinmix.pdf">
              <a:extLst>
                <a:ext uri="{FF2B5EF4-FFF2-40B4-BE49-F238E27FC236}">
                  <a16:creationId xmlns:a16="http://schemas.microsoft.com/office/drawing/2014/main" id="{0834E50A-E11D-B041-AB2C-FF9923E88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675"/>
            <a:stretch>
              <a:fillRect/>
            </a:stretch>
          </p:blipFill>
          <p:spPr bwMode="auto">
            <a:xfrm>
              <a:off x="6260211" y="1137415"/>
              <a:ext cx="360000" cy="534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DFF98F7-03DB-E44D-9A5F-8F54CF82335B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EA455A7-2CEE-A046-885C-79DAD8103AD1}"/>
              </a:ext>
            </a:extLst>
          </p:cNvPr>
          <p:cNvSpPr/>
          <p:nvPr/>
        </p:nvSpPr>
        <p:spPr>
          <a:xfrm>
            <a:off x="0" y="6153150"/>
            <a:ext cx="12185650" cy="120650"/>
          </a:xfrm>
          <a:prstGeom prst="rect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6A0010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206C58-6EAB-6744-8456-BA84431C1A8B}"/>
              </a:ext>
            </a:extLst>
          </p:cNvPr>
          <p:cNvSpPr/>
          <p:nvPr/>
        </p:nvSpPr>
        <p:spPr bwMode="auto">
          <a:xfrm>
            <a:off x="0" y="0"/>
            <a:ext cx="5381625" cy="68580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9A9BFFBB-708B-AA48-81A8-58B64DFE2FF7}"/>
              </a:ext>
            </a:extLst>
          </p:cNvPr>
          <p:cNvSpPr/>
          <p:nvPr/>
        </p:nvSpPr>
        <p:spPr bwMode="auto">
          <a:xfrm>
            <a:off x="-542925" y="1704976"/>
            <a:ext cx="962025" cy="3448050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6A0010"/>
              </a:solidFill>
            </a:endParaRPr>
          </a:p>
        </p:txBody>
      </p:sp>
      <p:sp>
        <p:nvSpPr>
          <p:cNvPr id="32771" name="Title 1">
            <a:extLst>
              <a:ext uri="{FF2B5EF4-FFF2-40B4-BE49-F238E27FC236}">
                <a16:creationId xmlns:a16="http://schemas.microsoft.com/office/drawing/2014/main" id="{7550ABF9-85BE-864C-92A2-FDF0EA9FE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4100" y="2490974"/>
            <a:ext cx="4248150" cy="1865126"/>
          </a:xfrm>
        </p:spPr>
        <p:txBody>
          <a:bodyPr>
            <a:spAutoFit/>
          </a:bodyPr>
          <a:lstStyle/>
          <a:p>
            <a:pPr algn="r" eaLnBrk="1" hangingPunct="1"/>
            <a:r>
              <a:rPr lang="en-GB" altLang="en-US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Contention in previous studies looking at AGN-bar link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8C0B3C-C467-D947-AB10-D70449B61D87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2224C-F65C-D2F8-8DF9-CAFF97249BA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/>
          <a:stretch/>
        </p:blipFill>
        <p:spPr>
          <a:xfrm>
            <a:off x="5582122" y="987035"/>
            <a:ext cx="6403030" cy="3771900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C9D0DCEA-4A19-9C5F-A811-9D115D396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780" y="6410325"/>
            <a:ext cx="1505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Silva-Lima+22</a:t>
            </a:r>
          </a:p>
        </p:txBody>
      </p:sp>
    </p:spTree>
    <p:extLst>
      <p:ext uri="{BB962C8B-B14F-4D97-AF65-F5344CB8AC3E}">
        <p14:creationId xmlns:p14="http://schemas.microsoft.com/office/powerpoint/2010/main" val="419479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86B42E-6D4F-1D4C-A05A-B8E773A90406}"/>
              </a:ext>
            </a:extLst>
          </p:cNvPr>
          <p:cNvSpPr/>
          <p:nvPr/>
        </p:nvSpPr>
        <p:spPr>
          <a:xfrm>
            <a:off x="0" y="-4763"/>
            <a:ext cx="5381625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A0010"/>
              </a:solidFill>
            </a:endParaRP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10EF262A-2D0A-4944-81EB-8F8DC1675467}"/>
              </a:ext>
            </a:extLst>
          </p:cNvPr>
          <p:cNvSpPr/>
          <p:nvPr/>
        </p:nvSpPr>
        <p:spPr>
          <a:xfrm>
            <a:off x="-542633" y="1699711"/>
            <a:ext cx="962527" cy="3449052"/>
          </a:xfrm>
          <a:prstGeom prst="chevron">
            <a:avLst/>
          </a:prstGeom>
          <a:solidFill>
            <a:srgbClr val="6A0010"/>
          </a:solidFill>
          <a:ln>
            <a:solidFill>
              <a:srgbClr val="6A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6A001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DBBE1-9416-DA40-AC24-6BE885A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92" y="1143134"/>
            <a:ext cx="4456260" cy="978729"/>
          </a:xfr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 host bar fraction: 59 ± 8 %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AE03DF-CBD1-974F-A403-6436470781DF}"/>
              </a:ext>
            </a:extLst>
          </p:cNvPr>
          <p:cNvSpPr txBox="1">
            <a:spLocks/>
          </p:cNvSpPr>
          <p:nvPr/>
        </p:nvSpPr>
        <p:spPr>
          <a:xfrm>
            <a:off x="6627628" y="1143133"/>
            <a:ext cx="4541386" cy="9787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Inactive bar fraction: 44 ± 8 %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05EFF-94FB-6842-B63B-90558D98419A}"/>
              </a:ext>
            </a:extLst>
          </p:cNvPr>
          <p:cNvSpPr txBox="1"/>
          <p:nvPr/>
        </p:nvSpPr>
        <p:spPr>
          <a:xfrm>
            <a:off x="246313" y="6468061"/>
            <a:ext cx="788988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16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F4C18-3E45-234E-B897-6FA49E50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28" y="2301268"/>
            <a:ext cx="3987388" cy="3987388"/>
          </a:xfrm>
          <a:prstGeom prst="rect">
            <a:avLst/>
          </a:prstGeom>
        </p:spPr>
      </p:pic>
      <p:pic>
        <p:nvPicPr>
          <p:cNvPr id="7" name="Picture 6" descr="A bright light in the sky&#10;&#10;Description automatically generated with low confidence">
            <a:extLst>
              <a:ext uri="{FF2B5EF4-FFF2-40B4-BE49-F238E27FC236}">
                <a16:creationId xmlns:a16="http://schemas.microsoft.com/office/drawing/2014/main" id="{24C94752-89EB-5247-8AD6-26EB57D56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639" y="2301268"/>
            <a:ext cx="4002008" cy="3988800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92B08380-5939-4994-551A-3A8ADA08B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75" y="6410325"/>
            <a:ext cx="18891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rgbClr val="6A00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Garland+23</a:t>
            </a:r>
          </a:p>
        </p:txBody>
      </p:sp>
    </p:spTree>
    <p:extLst>
      <p:ext uri="{BB962C8B-B14F-4D97-AF65-F5344CB8AC3E}">
        <p14:creationId xmlns:p14="http://schemas.microsoft.com/office/powerpoint/2010/main" val="4292398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380</Words>
  <Application>Microsoft Macintosh PowerPoint</Application>
  <PresentationFormat>Widescreen</PresentationFormat>
  <Paragraphs>108</Paragraphs>
  <Slides>15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Verdana</vt:lpstr>
      <vt:lpstr>Office Theme</vt:lpstr>
      <vt:lpstr>Black hole and galaxy co-evolution via merger-free processes</vt:lpstr>
      <vt:lpstr>An active galactic nucleus is a rapidly growing supermassive black hole.</vt:lpstr>
      <vt:lpstr>MBH correlates with bulge stellar mass which, in ellipticals, is equivalent to total stellar mass.</vt:lpstr>
      <vt:lpstr>Mergers are one cause of co-evolution.</vt:lpstr>
      <vt:lpstr>Disk-dominated galaxies have merger free histories.</vt:lpstr>
      <vt:lpstr>Most SMBH growth occurs via merger-free mechanisms.</vt:lpstr>
      <vt:lpstr>Merger-free growth is consistent with merger-driven growth.</vt:lpstr>
      <vt:lpstr>Contention in previous studies looking at AGN-bar link</vt:lpstr>
      <vt:lpstr>AGN host bar fraction: 59 ± 8 %</vt:lpstr>
      <vt:lpstr>GZ DESI contains 3.8k AGN and 57.4k inactive galaxies in our volume limited sample.</vt:lpstr>
      <vt:lpstr>Strongly barred galaxies most likely to host AGN</vt:lpstr>
      <vt:lpstr>Strongly barred galaxies most likely to host AGN</vt:lpstr>
      <vt:lpstr>We control for bulge prominence, and compare the AGN fractions to previous results</vt:lpstr>
      <vt:lpstr>The AGN fraction increases with both bulge prominence and bar strength</vt:lpstr>
      <vt:lpstr>Take home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Isobelle Lilian Mary Garland</dc:creator>
  <cp:lastModifiedBy>Isobelle Lilian Mary Garland</cp:lastModifiedBy>
  <cp:revision>3</cp:revision>
  <dcterms:created xsi:type="dcterms:W3CDTF">2025-07-08T10:43:41Z</dcterms:created>
  <dcterms:modified xsi:type="dcterms:W3CDTF">2025-07-09T08:23:25Z</dcterms:modified>
</cp:coreProperties>
</file>