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951" r:id="rId2"/>
    <p:sldId id="892" r:id="rId3"/>
    <p:sldId id="423" r:id="rId4"/>
    <p:sldId id="424" r:id="rId5"/>
    <p:sldId id="950" r:id="rId6"/>
    <p:sldId id="925" r:id="rId7"/>
    <p:sldId id="967" r:id="rId8"/>
    <p:sldId id="961" r:id="rId9"/>
    <p:sldId id="973" r:id="rId10"/>
    <p:sldId id="974" r:id="rId11"/>
    <p:sldId id="959" r:id="rId12"/>
    <p:sldId id="953" r:id="rId13"/>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F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21"/>
    <p:restoredTop sz="85229"/>
  </p:normalViewPr>
  <p:slideViewPr>
    <p:cSldViewPr snapToGrid="0">
      <p:cViewPr varScale="1">
        <p:scale>
          <a:sx n="106" d="100"/>
          <a:sy n="106" d="100"/>
        </p:scale>
        <p:origin x="6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BBC6B-6104-314D-B600-05FEACBB68CD}" type="datetimeFigureOut">
              <a:rPr lang="en-NL" smtClean="0"/>
              <a:t>10/07/2025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3DBC9-691F-934C-9BFC-4B451A7BDB18}" type="slidenum">
              <a:rPr lang="en-NL" smtClean="0"/>
              <a:t>‹#›</a:t>
            </a:fld>
            <a:endParaRPr lang="en-NL"/>
          </a:p>
        </p:txBody>
      </p:sp>
    </p:spTree>
    <p:extLst>
      <p:ext uri="{BB962C8B-B14F-4D97-AF65-F5344CB8AC3E}">
        <p14:creationId xmlns:p14="http://schemas.microsoft.com/office/powerpoint/2010/main" val="2854611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55624-2835-F0AB-FC7E-24D6A7D1B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38DC9-F8D5-C5D5-5825-787F45DA28D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C645871-3FF1-21DD-9DA2-91F444D94198}"/>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49C1D177-14E2-D9F9-D872-8B632B9E0770}"/>
              </a:ext>
            </a:extLst>
          </p:cNvPr>
          <p:cNvSpPr>
            <a:spLocks noGrp="1"/>
          </p:cNvSpPr>
          <p:nvPr>
            <p:ph type="sldNum" sz="quarter" idx="5"/>
          </p:nvPr>
        </p:nvSpPr>
        <p:spPr/>
        <p:txBody>
          <a:bodyPr/>
          <a:lstStyle/>
          <a:p>
            <a:fld id="{3B88D5A8-2348-E941-BB98-962225B20297}" type="slidenum">
              <a:rPr lang="en-NL" smtClean="0"/>
              <a:t>1</a:t>
            </a:fld>
            <a:endParaRPr lang="en-NL"/>
          </a:p>
        </p:txBody>
      </p:sp>
    </p:spTree>
    <p:extLst>
      <p:ext uri="{BB962C8B-B14F-4D97-AF65-F5344CB8AC3E}">
        <p14:creationId xmlns:p14="http://schemas.microsoft.com/office/powerpoint/2010/main" val="431797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give you a feeling of how a dramatic leap Gaia data provides, what we knew about the motions of stars in our Galaxy was until the launch of Gaia very much restricted to the small sphere. With Gaia we observed many more objects, through a representative volume of the MW, and 100x more precise. This is why Gaia is revolutionary and breaking walls and truly changing the field.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27F985-57B1-504E-AD2A-D345586770A6}" type="slidenum">
              <a:rPr kumimoji="0" lang="nl-NL"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nl-NL" sz="12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183964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In reality more complex than this picture but to first order these cosnevrations hold</a:t>
            </a:r>
          </a:p>
          <a:p>
            <a:endParaRPr lang="en-NL" dirty="0"/>
          </a:p>
        </p:txBody>
      </p:sp>
      <p:sp>
        <p:nvSpPr>
          <p:cNvPr id="4" name="Slide Number Placeholder 3"/>
          <p:cNvSpPr>
            <a:spLocks noGrp="1"/>
          </p:cNvSpPr>
          <p:nvPr>
            <p:ph type="sldNum" sz="quarter" idx="5"/>
          </p:nvPr>
        </p:nvSpPr>
        <p:spPr/>
        <p:txBody>
          <a:bodyPr/>
          <a:lstStyle/>
          <a:p>
            <a:fld id="{3B88D5A8-2348-E941-BB98-962225B20297}" type="slidenum">
              <a:rPr lang="en-NL" smtClean="0"/>
              <a:t>3</a:t>
            </a:fld>
            <a:endParaRPr lang="en-NL"/>
          </a:p>
        </p:txBody>
      </p:sp>
    </p:spTree>
    <p:extLst>
      <p:ext uri="{BB962C8B-B14F-4D97-AF65-F5344CB8AC3E}">
        <p14:creationId xmlns:p14="http://schemas.microsoft.com/office/powerpoint/2010/main" val="179508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NL" b="1" dirty="0"/>
              <a:t>Dynamics</a:t>
            </a:r>
            <a:r>
              <a:rPr lang="en-NL" dirty="0"/>
              <a:t> </a:t>
            </a:r>
          </a:p>
          <a:p>
            <a:pPr algn="ctr"/>
            <a:r>
              <a:rPr lang="en-NL" dirty="0"/>
              <a:t>Sep</a:t>
            </a:r>
            <a:r>
              <a:rPr lang="en-GB" dirty="0"/>
              <a:t>a</a:t>
            </a:r>
            <a:r>
              <a:rPr lang="en-NL" dirty="0"/>
              <a:t>rate the halo, search for clumps/overdensities</a:t>
            </a:r>
          </a:p>
          <a:p>
            <a:endParaRPr lang="en-NL" dirty="0"/>
          </a:p>
        </p:txBody>
      </p:sp>
      <p:sp>
        <p:nvSpPr>
          <p:cNvPr id="4" name="Slide Number Placeholder 3"/>
          <p:cNvSpPr>
            <a:spLocks noGrp="1"/>
          </p:cNvSpPr>
          <p:nvPr>
            <p:ph type="sldNum" sz="quarter" idx="5"/>
          </p:nvPr>
        </p:nvSpPr>
        <p:spPr/>
        <p:txBody>
          <a:bodyPr/>
          <a:lstStyle/>
          <a:p>
            <a:fld id="{3B88D5A8-2348-E941-BB98-962225B20297}" type="slidenum">
              <a:rPr lang="en-NL" smtClean="0"/>
              <a:t>4</a:t>
            </a:fld>
            <a:endParaRPr lang="en-NL"/>
          </a:p>
        </p:txBody>
      </p:sp>
    </p:spTree>
    <p:extLst>
      <p:ext uri="{BB962C8B-B14F-4D97-AF65-F5344CB8AC3E}">
        <p14:creationId xmlns:p14="http://schemas.microsoft.com/office/powerpoint/2010/main" val="476674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F1C29-BDF8-D7CD-BD44-4183A552C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006E6-5089-C0EE-4D2E-E9396CB83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C0518-8156-CD45-C563-A63FDB95E751}"/>
              </a:ext>
            </a:extLst>
          </p:cNvPr>
          <p:cNvSpPr>
            <a:spLocks noGrp="1"/>
          </p:cNvSpPr>
          <p:nvPr>
            <p:ph type="body" idx="1"/>
          </p:nvPr>
        </p:nvSpPr>
        <p:spPr/>
        <p:txBody>
          <a:bodyPr/>
          <a:lstStyle/>
          <a:p>
            <a:r>
              <a:rPr lang="en-NL" dirty="0"/>
              <a:t>Our halo sample consists of a 2.5 kpc volume around the sun, a volume in which we can trust inverting the Gaia parallaxes to get the distances. This is shown by the dashed circles in the two plos here which are a birds eye and edge on view of our Milky Way. </a:t>
            </a:r>
          </a:p>
          <a:p>
            <a:endParaRPr lang="en-NL" dirty="0"/>
          </a:p>
          <a:p>
            <a:r>
              <a:rPr lang="en-NL" dirty="0"/>
              <a:t>We select the stars in Gaia EDR3 within this volume that have a error on the parallaz &lt;= 20% (most are much less than 20% in this volume) . We select the stars that have 6D phase space – gaia radial velocity. </a:t>
            </a:r>
            <a:r>
              <a:rPr lang="en-GB" dirty="0"/>
              <a:t>A</a:t>
            </a:r>
            <a:r>
              <a:rPr lang="en-NL" dirty="0"/>
              <a:t>nd we extend the sample with ground bsed spectroscopic surveys to have more stars with 6D phase space. </a:t>
            </a:r>
          </a:p>
          <a:p>
            <a:endParaRPr lang="en-NL" dirty="0"/>
          </a:p>
          <a:p>
            <a:r>
              <a:rPr lang="en-NL" dirty="0"/>
              <a:t>We make some quality selctions vlos err &lt; 20 km/s, ruwe&lt;1.4, </a:t>
            </a:r>
          </a:p>
          <a:p>
            <a:endParaRPr lang="en-NL" dirty="0"/>
          </a:p>
          <a:p>
            <a:endParaRPr lang="en-NL" dirty="0"/>
          </a:p>
        </p:txBody>
      </p:sp>
      <p:sp>
        <p:nvSpPr>
          <p:cNvPr id="4" name="Slide Number Placeholder 3">
            <a:extLst>
              <a:ext uri="{FF2B5EF4-FFF2-40B4-BE49-F238E27FC236}">
                <a16:creationId xmlns:a16="http://schemas.microsoft.com/office/drawing/2014/main" id="{74D24FCD-214A-5711-9F19-EC649D0FDB6D}"/>
              </a:ext>
            </a:extLst>
          </p:cNvPr>
          <p:cNvSpPr>
            <a:spLocks noGrp="1"/>
          </p:cNvSpPr>
          <p:nvPr>
            <p:ph type="sldNum" sz="quarter" idx="5"/>
          </p:nvPr>
        </p:nvSpPr>
        <p:spPr/>
        <p:txBody>
          <a:bodyPr/>
          <a:lstStyle/>
          <a:p>
            <a:fld id="{58D77666-5890-F846-94D3-73C4DFFF9748}" type="slidenum">
              <a:rPr lang="en-NL" smtClean="0"/>
              <a:t>5</a:t>
            </a:fld>
            <a:endParaRPr lang="en-NL"/>
          </a:p>
        </p:txBody>
      </p:sp>
    </p:spTree>
    <p:extLst>
      <p:ext uri="{BB962C8B-B14F-4D97-AF65-F5344CB8AC3E}">
        <p14:creationId xmlns:p14="http://schemas.microsoft.com/office/powerpoint/2010/main" val="107875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NL" dirty="0"/>
              <a:t>Thamnos order of 1000 stars sequoia 406</a:t>
            </a:r>
          </a:p>
          <a:p>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t>
            </a:r>
            <a:r>
              <a:rPr lang="en-NL" dirty="0"/>
              <a:t>hanks to </a:t>
            </a:r>
            <a:r>
              <a:rPr lang="en-GB" sz="1200" kern="1200" dirty="0">
                <a:solidFill>
                  <a:schemeClr val="tx1"/>
                </a:solidFill>
                <a:effectLst/>
                <a:latin typeface="+mn-lt"/>
                <a:ea typeface="+mn-ea"/>
                <a:cs typeface="+mn-cs"/>
              </a:rPr>
              <a:t>depth and precision of the Gaia photometry and accurate distances </a:t>
            </a:r>
          </a:p>
          <a:p>
            <a:endParaRPr lang="en-NL" dirty="0"/>
          </a:p>
        </p:txBody>
      </p:sp>
      <p:sp>
        <p:nvSpPr>
          <p:cNvPr id="4" name="Slide Number Placeholder 3"/>
          <p:cNvSpPr>
            <a:spLocks noGrp="1"/>
          </p:cNvSpPr>
          <p:nvPr>
            <p:ph type="sldNum" sz="quarter" idx="5"/>
          </p:nvPr>
        </p:nvSpPr>
        <p:spPr/>
        <p:txBody>
          <a:bodyPr/>
          <a:lstStyle/>
          <a:p>
            <a:fld id="{3B88D5A8-2348-E941-BB98-962225B20297}" type="slidenum">
              <a:rPr lang="en-NL" smtClean="0"/>
              <a:t>6</a:t>
            </a:fld>
            <a:endParaRPr lang="en-NL"/>
          </a:p>
        </p:txBody>
      </p:sp>
    </p:spTree>
    <p:extLst>
      <p:ext uri="{BB962C8B-B14F-4D97-AF65-F5344CB8AC3E}">
        <p14:creationId xmlns:p14="http://schemas.microsoft.com/office/powerpoint/2010/main" val="56714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F563DBC9-691F-934C-9BFC-4B451A7BDB18}" type="slidenum">
              <a:rPr lang="en-NL" smtClean="0"/>
              <a:t>12</a:t>
            </a:fld>
            <a:endParaRPr lang="en-NL"/>
          </a:p>
        </p:txBody>
      </p:sp>
    </p:spTree>
    <p:extLst>
      <p:ext uri="{BB962C8B-B14F-4D97-AF65-F5344CB8AC3E}">
        <p14:creationId xmlns:p14="http://schemas.microsoft.com/office/powerpoint/2010/main" val="412845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5AD6E-816B-1AA0-F2CC-353CE98F245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673F3354-8DA8-8229-8A8E-C0D8895D0A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BA60D5E3-C06C-0309-0533-5A9DE95BE2CC}"/>
              </a:ext>
            </a:extLst>
          </p:cNvPr>
          <p:cNvSpPr>
            <a:spLocks noGrp="1"/>
          </p:cNvSpPr>
          <p:nvPr>
            <p:ph type="dt" sz="half" idx="10"/>
          </p:nvPr>
        </p:nvSpPr>
        <p:spPr/>
        <p:txBody>
          <a:bodyPr/>
          <a:lstStyle/>
          <a:p>
            <a:r>
              <a:rPr lang="en-US"/>
              <a:t>13/06/2025</a:t>
            </a:r>
            <a:endParaRPr lang="en-NL"/>
          </a:p>
        </p:txBody>
      </p:sp>
      <p:sp>
        <p:nvSpPr>
          <p:cNvPr id="5" name="Footer Placeholder 4">
            <a:extLst>
              <a:ext uri="{FF2B5EF4-FFF2-40B4-BE49-F238E27FC236}">
                <a16:creationId xmlns:a16="http://schemas.microsoft.com/office/drawing/2014/main" id="{5E82FE43-17EA-42E0-2EAA-AB15981104D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5400ECC-69F8-C9E2-B764-73ACCD5ACB01}"/>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1796524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49A9C-E20D-A10D-D96D-CBF3AF4371C3}"/>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AE343B25-7161-0B43-C07E-25FA7C3AC9C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60967AC4-5EC5-E979-85C9-C7F10E085F53}"/>
              </a:ext>
            </a:extLst>
          </p:cNvPr>
          <p:cNvSpPr>
            <a:spLocks noGrp="1"/>
          </p:cNvSpPr>
          <p:nvPr>
            <p:ph type="dt" sz="half" idx="10"/>
          </p:nvPr>
        </p:nvSpPr>
        <p:spPr/>
        <p:txBody>
          <a:bodyPr/>
          <a:lstStyle/>
          <a:p>
            <a:r>
              <a:rPr lang="en-US"/>
              <a:t>13/06/2025</a:t>
            </a:r>
            <a:endParaRPr lang="en-NL"/>
          </a:p>
        </p:txBody>
      </p:sp>
      <p:sp>
        <p:nvSpPr>
          <p:cNvPr id="5" name="Footer Placeholder 4">
            <a:extLst>
              <a:ext uri="{FF2B5EF4-FFF2-40B4-BE49-F238E27FC236}">
                <a16:creationId xmlns:a16="http://schemas.microsoft.com/office/drawing/2014/main" id="{62B9C4F1-8FC0-174D-CB52-B199D587B51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7CB61AC-063E-8B33-C778-CEBDF2E2EB37}"/>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401454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AE3D18-6BD7-A9FC-B3E2-9C1C46DA37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67478F6F-8072-5ED1-66D1-B1EC7B9338B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56E2DDC9-8F20-5F4D-A8D3-EE284FFADF1A}"/>
              </a:ext>
            </a:extLst>
          </p:cNvPr>
          <p:cNvSpPr>
            <a:spLocks noGrp="1"/>
          </p:cNvSpPr>
          <p:nvPr>
            <p:ph type="dt" sz="half" idx="10"/>
          </p:nvPr>
        </p:nvSpPr>
        <p:spPr/>
        <p:txBody>
          <a:bodyPr/>
          <a:lstStyle/>
          <a:p>
            <a:r>
              <a:rPr lang="en-US"/>
              <a:t>13/06/2025</a:t>
            </a:r>
            <a:endParaRPr lang="en-NL"/>
          </a:p>
        </p:txBody>
      </p:sp>
      <p:sp>
        <p:nvSpPr>
          <p:cNvPr id="5" name="Footer Placeholder 4">
            <a:extLst>
              <a:ext uri="{FF2B5EF4-FFF2-40B4-BE49-F238E27FC236}">
                <a16:creationId xmlns:a16="http://schemas.microsoft.com/office/drawing/2014/main" id="{62CEC32C-DA4A-D197-F6BB-7C311D4EC30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E4104AA-B0F4-9242-9CF9-A145D65AD4AB}"/>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2452309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D83E-D949-9936-B690-10B370ACC9CC}"/>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7475B79A-850A-E182-D659-1FBA423D7D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508DC71-E413-A3C9-91A2-60E59ECA6665}"/>
              </a:ext>
            </a:extLst>
          </p:cNvPr>
          <p:cNvSpPr>
            <a:spLocks noGrp="1"/>
          </p:cNvSpPr>
          <p:nvPr>
            <p:ph type="dt" sz="half" idx="10"/>
          </p:nvPr>
        </p:nvSpPr>
        <p:spPr/>
        <p:txBody>
          <a:bodyPr/>
          <a:lstStyle/>
          <a:p>
            <a:r>
              <a:rPr lang="en-US"/>
              <a:t>13/06/2025</a:t>
            </a:r>
            <a:endParaRPr lang="en-NL"/>
          </a:p>
        </p:txBody>
      </p:sp>
      <p:sp>
        <p:nvSpPr>
          <p:cNvPr id="5" name="Footer Placeholder 4">
            <a:extLst>
              <a:ext uri="{FF2B5EF4-FFF2-40B4-BE49-F238E27FC236}">
                <a16:creationId xmlns:a16="http://schemas.microsoft.com/office/drawing/2014/main" id="{155950DE-7D90-DE59-F9FE-218CF41107E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35D4ACE-8049-F549-CD13-C8437C042F69}"/>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206594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839B-F48E-F76C-5631-E4EB198320D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CED1C687-5650-931F-7EEA-E95AE73DB8E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A55388A-8790-FDA8-EDD0-03AD099D15C0}"/>
              </a:ext>
            </a:extLst>
          </p:cNvPr>
          <p:cNvSpPr>
            <a:spLocks noGrp="1"/>
          </p:cNvSpPr>
          <p:nvPr>
            <p:ph type="dt" sz="half" idx="10"/>
          </p:nvPr>
        </p:nvSpPr>
        <p:spPr/>
        <p:txBody>
          <a:bodyPr/>
          <a:lstStyle/>
          <a:p>
            <a:r>
              <a:rPr lang="en-US"/>
              <a:t>13/06/2025</a:t>
            </a:r>
            <a:endParaRPr lang="en-NL"/>
          </a:p>
        </p:txBody>
      </p:sp>
      <p:sp>
        <p:nvSpPr>
          <p:cNvPr id="5" name="Footer Placeholder 4">
            <a:extLst>
              <a:ext uri="{FF2B5EF4-FFF2-40B4-BE49-F238E27FC236}">
                <a16:creationId xmlns:a16="http://schemas.microsoft.com/office/drawing/2014/main" id="{3AEE8239-5965-8BFF-5C7D-77764AFC8D1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390A9377-D0BB-832B-7F0C-59D127D6EC76}"/>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3948380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B76F-A5F0-F1A0-A25A-A67B9DB19E93}"/>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7299B76D-7601-2376-95D2-F53CE5F0DC4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B5012258-3A07-A835-5DC5-CA71CE2FB9E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4CF1544A-3A37-DC37-FEAD-6FB9116D21D8}"/>
              </a:ext>
            </a:extLst>
          </p:cNvPr>
          <p:cNvSpPr>
            <a:spLocks noGrp="1"/>
          </p:cNvSpPr>
          <p:nvPr>
            <p:ph type="dt" sz="half" idx="10"/>
          </p:nvPr>
        </p:nvSpPr>
        <p:spPr/>
        <p:txBody>
          <a:bodyPr/>
          <a:lstStyle/>
          <a:p>
            <a:r>
              <a:rPr lang="en-US"/>
              <a:t>13/06/2025</a:t>
            </a:r>
            <a:endParaRPr lang="en-NL"/>
          </a:p>
        </p:txBody>
      </p:sp>
      <p:sp>
        <p:nvSpPr>
          <p:cNvPr id="6" name="Footer Placeholder 5">
            <a:extLst>
              <a:ext uri="{FF2B5EF4-FFF2-40B4-BE49-F238E27FC236}">
                <a16:creationId xmlns:a16="http://schemas.microsoft.com/office/drawing/2014/main" id="{8132B406-3BBA-8EA6-D56C-4EF840B10AA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9859D8D-54A7-17CF-1CBB-A92AC7761838}"/>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2035315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4705E-4A3C-92CA-53FD-BC80C5D1676B}"/>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CAB5AAA-D4E3-1621-3F54-B34CF849AF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DEFA3A7-85E7-68B5-ED71-633BD23A83A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FBC3887C-BA05-1DFE-E8F5-FCF22DFC3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EBFF14-4FD5-06B6-90BC-BAF4F7D13B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ACDFBFC3-8AD4-9B0C-FF93-493BEA1509ED}"/>
              </a:ext>
            </a:extLst>
          </p:cNvPr>
          <p:cNvSpPr>
            <a:spLocks noGrp="1"/>
          </p:cNvSpPr>
          <p:nvPr>
            <p:ph type="dt" sz="half" idx="10"/>
          </p:nvPr>
        </p:nvSpPr>
        <p:spPr/>
        <p:txBody>
          <a:bodyPr/>
          <a:lstStyle/>
          <a:p>
            <a:r>
              <a:rPr lang="en-US"/>
              <a:t>13/06/2025</a:t>
            </a:r>
            <a:endParaRPr lang="en-NL"/>
          </a:p>
        </p:txBody>
      </p:sp>
      <p:sp>
        <p:nvSpPr>
          <p:cNvPr id="8" name="Footer Placeholder 7">
            <a:extLst>
              <a:ext uri="{FF2B5EF4-FFF2-40B4-BE49-F238E27FC236}">
                <a16:creationId xmlns:a16="http://schemas.microsoft.com/office/drawing/2014/main" id="{12D914B2-B7A4-063B-1A78-DD884FCB6077}"/>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9D8C95AC-950C-0436-770A-3A55C87F86D3}"/>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2726570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F466-2C7C-B47F-10AA-D04A57627174}"/>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556AFDEF-D492-B84E-F9E7-EBE7D41E5472}"/>
              </a:ext>
            </a:extLst>
          </p:cNvPr>
          <p:cNvSpPr>
            <a:spLocks noGrp="1"/>
          </p:cNvSpPr>
          <p:nvPr>
            <p:ph type="dt" sz="half" idx="10"/>
          </p:nvPr>
        </p:nvSpPr>
        <p:spPr/>
        <p:txBody>
          <a:bodyPr/>
          <a:lstStyle/>
          <a:p>
            <a:r>
              <a:rPr lang="en-US"/>
              <a:t>13/06/2025</a:t>
            </a:r>
            <a:endParaRPr lang="en-NL"/>
          </a:p>
        </p:txBody>
      </p:sp>
      <p:sp>
        <p:nvSpPr>
          <p:cNvPr id="4" name="Footer Placeholder 3">
            <a:extLst>
              <a:ext uri="{FF2B5EF4-FFF2-40B4-BE49-F238E27FC236}">
                <a16:creationId xmlns:a16="http://schemas.microsoft.com/office/drawing/2014/main" id="{36A7A0A2-E4FD-F08B-3006-D09C1423D98E}"/>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3EBC55FA-11D0-0EE4-8E64-1F6C06DE01CF}"/>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2674178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6B99F3-6F6E-4E44-F17F-89C5A22AC6E4}"/>
              </a:ext>
            </a:extLst>
          </p:cNvPr>
          <p:cNvSpPr>
            <a:spLocks noGrp="1"/>
          </p:cNvSpPr>
          <p:nvPr>
            <p:ph type="dt" sz="half" idx="10"/>
          </p:nvPr>
        </p:nvSpPr>
        <p:spPr/>
        <p:txBody>
          <a:bodyPr/>
          <a:lstStyle/>
          <a:p>
            <a:r>
              <a:rPr lang="en-US"/>
              <a:t>13/06/2025</a:t>
            </a:r>
            <a:endParaRPr lang="en-NL"/>
          </a:p>
        </p:txBody>
      </p:sp>
      <p:sp>
        <p:nvSpPr>
          <p:cNvPr id="3" name="Footer Placeholder 2">
            <a:extLst>
              <a:ext uri="{FF2B5EF4-FFF2-40B4-BE49-F238E27FC236}">
                <a16:creationId xmlns:a16="http://schemas.microsoft.com/office/drawing/2014/main" id="{0A2143C3-A99A-9F9B-D87A-46B23C5285A6}"/>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CF2DE643-839B-88C5-B7EA-81B0F766C156}"/>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3610097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358B0-F0DD-E91D-41EF-24BA3AE83A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D051E37D-ACD5-1B55-0F8B-638546A3DB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001E1E1C-A3EC-F079-1AF3-26BCCCC68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F4FD5F-CA2E-1D24-9750-858953A9EAD0}"/>
              </a:ext>
            </a:extLst>
          </p:cNvPr>
          <p:cNvSpPr>
            <a:spLocks noGrp="1"/>
          </p:cNvSpPr>
          <p:nvPr>
            <p:ph type="dt" sz="half" idx="10"/>
          </p:nvPr>
        </p:nvSpPr>
        <p:spPr/>
        <p:txBody>
          <a:bodyPr/>
          <a:lstStyle/>
          <a:p>
            <a:r>
              <a:rPr lang="en-US"/>
              <a:t>13/06/2025</a:t>
            </a:r>
            <a:endParaRPr lang="en-NL"/>
          </a:p>
        </p:txBody>
      </p:sp>
      <p:sp>
        <p:nvSpPr>
          <p:cNvPr id="6" name="Footer Placeholder 5">
            <a:extLst>
              <a:ext uri="{FF2B5EF4-FFF2-40B4-BE49-F238E27FC236}">
                <a16:creationId xmlns:a16="http://schemas.microsoft.com/office/drawing/2014/main" id="{4D87C95C-6E88-DC25-1327-F3DF55C6352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9433224-E4E3-FCFD-0AD3-630A188BFFA3}"/>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337557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6F7A-ADFB-6ADC-47E2-245FD239A7C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62FC5E58-DF5D-D544-B12B-0C3C245729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8117376A-2504-6940-2DCB-4C2147569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76A2A82-AED3-BFA4-9EE9-D5C7CFFCE052}"/>
              </a:ext>
            </a:extLst>
          </p:cNvPr>
          <p:cNvSpPr>
            <a:spLocks noGrp="1"/>
          </p:cNvSpPr>
          <p:nvPr>
            <p:ph type="dt" sz="half" idx="10"/>
          </p:nvPr>
        </p:nvSpPr>
        <p:spPr/>
        <p:txBody>
          <a:bodyPr/>
          <a:lstStyle/>
          <a:p>
            <a:r>
              <a:rPr lang="en-US"/>
              <a:t>13/06/2025</a:t>
            </a:r>
            <a:endParaRPr lang="en-NL"/>
          </a:p>
        </p:txBody>
      </p:sp>
      <p:sp>
        <p:nvSpPr>
          <p:cNvPr id="6" name="Footer Placeholder 5">
            <a:extLst>
              <a:ext uri="{FF2B5EF4-FFF2-40B4-BE49-F238E27FC236}">
                <a16:creationId xmlns:a16="http://schemas.microsoft.com/office/drawing/2014/main" id="{04E10AD8-3FBE-8B35-1333-946891CDE76B}"/>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C3C8DCF-2936-E7B6-C9C4-63606140BA5C}"/>
              </a:ext>
            </a:extLst>
          </p:cNvPr>
          <p:cNvSpPr>
            <a:spLocks noGrp="1"/>
          </p:cNvSpPr>
          <p:nvPr>
            <p:ph type="sldNum" sz="quarter" idx="12"/>
          </p:nvPr>
        </p:nvSpPr>
        <p:spPr/>
        <p:txBody>
          <a:bodyPr/>
          <a:lstStyle/>
          <a:p>
            <a:fld id="{D27C941E-2F01-4F43-9157-479718FFCCEE}" type="slidenum">
              <a:rPr lang="en-NL" smtClean="0"/>
              <a:t>‹#›</a:t>
            </a:fld>
            <a:endParaRPr lang="en-NL"/>
          </a:p>
        </p:txBody>
      </p:sp>
    </p:spTree>
    <p:extLst>
      <p:ext uri="{BB962C8B-B14F-4D97-AF65-F5344CB8AC3E}">
        <p14:creationId xmlns:p14="http://schemas.microsoft.com/office/powerpoint/2010/main" val="1549717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D3964A-E4DC-F2B3-6B30-EC4E7A2118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76BD34CF-838F-2479-B590-9BF073A671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CB0929E3-F9FE-6F14-B17A-59F85F8D4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13/06/2025</a:t>
            </a:r>
            <a:endParaRPr lang="en-NL"/>
          </a:p>
        </p:txBody>
      </p:sp>
      <p:sp>
        <p:nvSpPr>
          <p:cNvPr id="5" name="Footer Placeholder 4">
            <a:extLst>
              <a:ext uri="{FF2B5EF4-FFF2-40B4-BE49-F238E27FC236}">
                <a16:creationId xmlns:a16="http://schemas.microsoft.com/office/drawing/2014/main" id="{580E1354-332E-1B3F-3B04-6945C21C5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540F01BC-5F27-4985-E783-78684C7355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7C941E-2F01-4F43-9157-479718FFCCEE}" type="slidenum">
              <a:rPr lang="en-NL" smtClean="0"/>
              <a:t>‹#›</a:t>
            </a:fld>
            <a:endParaRPr lang="en-NL"/>
          </a:p>
        </p:txBody>
      </p:sp>
    </p:spTree>
    <p:extLst>
      <p:ext uri="{BB962C8B-B14F-4D97-AF65-F5344CB8AC3E}">
        <p14:creationId xmlns:p14="http://schemas.microsoft.com/office/powerpoint/2010/main" val="3420186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hyperlink" Target="mailto:emma.l.dodd@durham.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25.jpe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E1A664-71A6-3B83-7607-AEEB82878BA4}"/>
            </a:ext>
          </a:extLst>
        </p:cNvPr>
        <p:cNvGrpSpPr/>
        <p:nvPr/>
      </p:nvGrpSpPr>
      <p:grpSpPr>
        <a:xfrm>
          <a:off x="0" y="0"/>
          <a:ext cx="0" cy="0"/>
          <a:chOff x="0" y="0"/>
          <a:chExt cx="0" cy="0"/>
        </a:xfrm>
      </p:grpSpPr>
      <p:pic>
        <p:nvPicPr>
          <p:cNvPr id="9" name="Picture 8" descr="A galaxy in space with a bright light&#10;&#10;AI-generated content may be incorrect.">
            <a:extLst>
              <a:ext uri="{FF2B5EF4-FFF2-40B4-BE49-F238E27FC236}">
                <a16:creationId xmlns:a16="http://schemas.microsoft.com/office/drawing/2014/main" id="{C39B37DD-4792-00A1-BEAB-FC51CD0C52C0}"/>
              </a:ext>
            </a:extLst>
          </p:cNvPr>
          <p:cNvPicPr>
            <a:picLocks noChangeAspect="1"/>
          </p:cNvPicPr>
          <p:nvPr/>
        </p:nvPicPr>
        <p:blipFill rotWithShape="1">
          <a:blip r:embed="rId3"/>
          <a:srcRect l="3712" t="13274" r="3410" b="13084"/>
          <a:stretch>
            <a:fillRect/>
          </a:stretch>
        </p:blipFill>
        <p:spPr>
          <a:xfrm>
            <a:off x="57704" y="215416"/>
            <a:ext cx="12076590" cy="6487539"/>
          </a:xfrm>
          <a:prstGeom prst="ellipse">
            <a:avLst/>
          </a:prstGeom>
        </p:spPr>
      </p:pic>
      <p:sp>
        <p:nvSpPr>
          <p:cNvPr id="2" name="Title 1">
            <a:extLst>
              <a:ext uri="{FF2B5EF4-FFF2-40B4-BE49-F238E27FC236}">
                <a16:creationId xmlns:a16="http://schemas.microsoft.com/office/drawing/2014/main" id="{B3E18917-52EC-98DD-5BBB-59F3CA4AB9E3}"/>
              </a:ext>
            </a:extLst>
          </p:cNvPr>
          <p:cNvSpPr>
            <a:spLocks noGrp="1"/>
          </p:cNvSpPr>
          <p:nvPr>
            <p:ph type="ctrTitle"/>
          </p:nvPr>
        </p:nvSpPr>
        <p:spPr>
          <a:xfrm>
            <a:off x="2058605" y="54089"/>
            <a:ext cx="8023859" cy="2653306"/>
          </a:xfrm>
        </p:spPr>
        <p:txBody>
          <a:bodyPr>
            <a:noAutofit/>
          </a:bodyPr>
          <a:lstStyle/>
          <a:p>
            <a:r>
              <a:rPr lang="en-GB" sz="5400" dirty="0">
                <a:solidFill>
                  <a:schemeClr val="bg1"/>
                </a:solidFill>
                <a:latin typeface="Calibri" panose="020F0502020204030204" pitchFamily="34" charset="0"/>
                <a:cs typeface="Calibri" panose="020F0502020204030204" pitchFamily="34" charset="0"/>
              </a:rPr>
              <a:t>Gaia’s view on the assembly of the Milky Way </a:t>
            </a:r>
            <a:endParaRPr lang="en-NL" sz="4400" dirty="0">
              <a:ln>
                <a:solidFill>
                  <a:schemeClr val="tx1"/>
                </a:solidFill>
              </a:ln>
              <a:solidFill>
                <a:schemeClr val="bg1"/>
              </a:solidFill>
              <a:latin typeface="Calibri" panose="020F0502020204030204" pitchFamily="34" charset="0"/>
              <a:cs typeface="Calibri" panose="020F0502020204030204" pitchFamily="34" charset="0"/>
            </a:endParaRPr>
          </a:p>
        </p:txBody>
      </p:sp>
      <p:sp>
        <p:nvSpPr>
          <p:cNvPr id="4" name="Subtitle 2">
            <a:extLst>
              <a:ext uri="{FF2B5EF4-FFF2-40B4-BE49-F238E27FC236}">
                <a16:creationId xmlns:a16="http://schemas.microsoft.com/office/drawing/2014/main" id="{1B2867A7-46A0-4D66-C6DB-7DE81EEF7E5E}"/>
              </a:ext>
            </a:extLst>
          </p:cNvPr>
          <p:cNvSpPr txBox="1">
            <a:spLocks/>
          </p:cNvSpPr>
          <p:nvPr/>
        </p:nvSpPr>
        <p:spPr>
          <a:xfrm>
            <a:off x="3930839" y="3958868"/>
            <a:ext cx="4330319" cy="539287"/>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Calibri" panose="020F0502020204030204" pitchFamily="34" charset="0"/>
                <a:cs typeface="Calibri" panose="020F0502020204030204" pitchFamily="34" charset="0"/>
              </a:rPr>
              <a:t>Emma Dodd</a:t>
            </a:r>
          </a:p>
        </p:txBody>
      </p:sp>
      <p:sp>
        <p:nvSpPr>
          <p:cNvPr id="13" name="TextBox 12">
            <a:extLst>
              <a:ext uri="{FF2B5EF4-FFF2-40B4-BE49-F238E27FC236}">
                <a16:creationId xmlns:a16="http://schemas.microsoft.com/office/drawing/2014/main" id="{353A5E7D-7003-8576-8455-8CD9D43CEDFB}"/>
              </a:ext>
            </a:extLst>
          </p:cNvPr>
          <p:cNvSpPr txBox="1"/>
          <p:nvPr/>
        </p:nvSpPr>
        <p:spPr>
          <a:xfrm>
            <a:off x="3956302" y="4558528"/>
            <a:ext cx="4279392" cy="646331"/>
          </a:xfrm>
          <a:prstGeom prst="rect">
            <a:avLst/>
          </a:prstGeom>
          <a:noFill/>
        </p:spPr>
        <p:txBody>
          <a:bodyPr wrap="square" rtlCol="0">
            <a:spAutoFit/>
          </a:bodyPr>
          <a:lstStyle/>
          <a:p>
            <a:pPr algn="ctr"/>
            <a:r>
              <a:rPr lang="en-NL" b="1" dirty="0">
                <a:solidFill>
                  <a:schemeClr val="bg1"/>
                </a:solidFill>
                <a:latin typeface="Calibri" panose="020F0502020204030204" pitchFamily="34" charset="0"/>
                <a:cs typeface="Calibri" panose="020F0502020204030204" pitchFamily="34" charset="0"/>
              </a:rPr>
              <a:t>Email: </a:t>
            </a:r>
            <a:r>
              <a:rPr lang="en-NL"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emma.l.dodd@durham.ac.uk</a:t>
            </a:r>
            <a:r>
              <a:rPr lang="en-NL" b="1" dirty="0">
                <a:solidFill>
                  <a:schemeClr val="bg1"/>
                </a:solidFill>
                <a:latin typeface="Calibri" panose="020F0502020204030204" pitchFamily="34" charset="0"/>
                <a:cs typeface="Calibri" panose="020F0502020204030204" pitchFamily="34" charset="0"/>
              </a:rPr>
              <a:t> </a:t>
            </a:r>
          </a:p>
          <a:p>
            <a:pPr algn="ctr"/>
            <a:endParaRPr lang="en-NL" b="1" dirty="0">
              <a:solidFill>
                <a:schemeClr val="bg1"/>
              </a:solidFill>
              <a:latin typeface="Calibri" panose="020F0502020204030204" pitchFamily="34" charset="0"/>
              <a:cs typeface="Calibri" panose="020F0502020204030204" pitchFamily="34" charset="0"/>
            </a:endParaRPr>
          </a:p>
        </p:txBody>
      </p:sp>
      <p:sp>
        <p:nvSpPr>
          <p:cNvPr id="14" name="Subtitle 2">
            <a:extLst>
              <a:ext uri="{FF2B5EF4-FFF2-40B4-BE49-F238E27FC236}">
                <a16:creationId xmlns:a16="http://schemas.microsoft.com/office/drawing/2014/main" id="{F8A0072D-559D-1DF8-E7DA-632E8BFE075F}"/>
              </a:ext>
            </a:extLst>
          </p:cNvPr>
          <p:cNvSpPr txBox="1">
            <a:spLocks/>
          </p:cNvSpPr>
          <p:nvPr/>
        </p:nvSpPr>
        <p:spPr>
          <a:xfrm>
            <a:off x="8807824" y="6413156"/>
            <a:ext cx="3384176" cy="390755"/>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latin typeface="Calibri" panose="020F0502020204030204" pitchFamily="34" charset="0"/>
                <a:cs typeface="Calibri" panose="020F0502020204030204" pitchFamily="34" charset="0"/>
              </a:rPr>
              <a:t>NAM Gaia NIR 10</a:t>
            </a:r>
            <a:r>
              <a:rPr lang="en-US" sz="2000" b="1" baseline="30000" dirty="0">
                <a:latin typeface="Calibri" panose="020F0502020204030204" pitchFamily="34" charset="0"/>
                <a:cs typeface="Calibri" panose="020F0502020204030204" pitchFamily="34" charset="0"/>
              </a:rPr>
              <a:t>th</a:t>
            </a:r>
            <a:r>
              <a:rPr lang="en-US" sz="2000" b="1" dirty="0">
                <a:latin typeface="Calibri" panose="020F0502020204030204" pitchFamily="34" charset="0"/>
                <a:cs typeface="Calibri" panose="020F0502020204030204" pitchFamily="34" charset="0"/>
              </a:rPr>
              <a:t> July 2025</a:t>
            </a:r>
          </a:p>
        </p:txBody>
      </p:sp>
      <p:pic>
        <p:nvPicPr>
          <p:cNvPr id="1026" name="Picture 2" descr="Institute for Computational Cosmology Durham University - PhD and  postgraduate research in astronomy, astrophysics and cosmology">
            <a:extLst>
              <a:ext uri="{FF2B5EF4-FFF2-40B4-BE49-F238E27FC236}">
                <a16:creationId xmlns:a16="http://schemas.microsoft.com/office/drawing/2014/main" id="{E4EDDEF9-CD77-92D3-966F-CAE5C730A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94" y="215416"/>
            <a:ext cx="1925567" cy="8965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AIA DR2: The kinematics of globular clusters and dwarf galaxies around the  Milky Way">
            <a:extLst>
              <a:ext uri="{FF2B5EF4-FFF2-40B4-BE49-F238E27FC236}">
                <a16:creationId xmlns:a16="http://schemas.microsoft.com/office/drawing/2014/main" id="{B20067C3-13C0-C66D-5B53-FDEEC8E74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7645" y="155043"/>
            <a:ext cx="1232661" cy="725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cumentation/Nightly/Modules/AstroMasking - Slicer Wiki">
            <a:extLst>
              <a:ext uri="{FF2B5EF4-FFF2-40B4-BE49-F238E27FC236}">
                <a16:creationId xmlns:a16="http://schemas.microsoft.com/office/drawing/2014/main" id="{A8DCAE78-4844-8CD2-4542-7C5FD198CC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694" y="6123355"/>
            <a:ext cx="2026579" cy="579601"/>
          </a:xfrm>
          <a:prstGeom prst="rect">
            <a:avLst/>
          </a:prstGeom>
          <a:noFill/>
        </p:spPr>
      </p:pic>
    </p:spTree>
    <p:extLst>
      <p:ext uri="{BB962C8B-B14F-4D97-AF65-F5344CB8AC3E}">
        <p14:creationId xmlns:p14="http://schemas.microsoft.com/office/powerpoint/2010/main" val="205894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F21388-D3B0-E681-EBC7-285A9A6EF15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4891E56-E35F-F042-5816-CFDAA3560CFF}"/>
              </a:ext>
            </a:extLst>
          </p:cNvPr>
          <p:cNvSpPr txBox="1"/>
          <p:nvPr/>
        </p:nvSpPr>
        <p:spPr>
          <a:xfrm>
            <a:off x="303383" y="535311"/>
            <a:ext cx="11714843" cy="923330"/>
          </a:xfrm>
          <a:prstGeom prst="rect">
            <a:avLst/>
          </a:prstGeom>
          <a:noFill/>
        </p:spPr>
        <p:txBody>
          <a:bodyPr wrap="square" rtlCol="0">
            <a:spAutoFit/>
          </a:bodyPr>
          <a:lstStyle/>
          <a:p>
            <a:pPr algn="ctr"/>
            <a:r>
              <a:rPr lang="en-NL" sz="5400" b="1" dirty="0">
                <a:latin typeface="+mj-lt"/>
              </a:rPr>
              <a:t>Timeline of the Milky Way </a:t>
            </a:r>
          </a:p>
        </p:txBody>
      </p:sp>
      <p:sp>
        <p:nvSpPr>
          <p:cNvPr id="3" name="TextBox 2">
            <a:extLst>
              <a:ext uri="{FF2B5EF4-FFF2-40B4-BE49-F238E27FC236}">
                <a16:creationId xmlns:a16="http://schemas.microsoft.com/office/drawing/2014/main" id="{1FE15106-221B-3853-5CD9-CD1A66BD47C0}"/>
              </a:ext>
            </a:extLst>
          </p:cNvPr>
          <p:cNvSpPr txBox="1"/>
          <p:nvPr/>
        </p:nvSpPr>
        <p:spPr>
          <a:xfrm>
            <a:off x="4401031" y="1277545"/>
            <a:ext cx="3574110" cy="461665"/>
          </a:xfrm>
          <a:prstGeom prst="rect">
            <a:avLst/>
          </a:prstGeom>
          <a:noFill/>
        </p:spPr>
        <p:txBody>
          <a:bodyPr wrap="square" rtlCol="0">
            <a:spAutoFit/>
          </a:bodyPr>
          <a:lstStyle/>
          <a:p>
            <a:r>
              <a:rPr lang="en-US" sz="2400" b="1" dirty="0">
                <a:solidFill>
                  <a:srgbClr val="FF0000"/>
                </a:solidFill>
              </a:rPr>
              <a:t>with </a:t>
            </a:r>
            <a:r>
              <a:rPr lang="en-NL" sz="2400" b="1" dirty="0">
                <a:solidFill>
                  <a:srgbClr val="FF0000"/>
                </a:solidFill>
              </a:rPr>
              <a:t>Gaia Enceladus </a:t>
            </a:r>
          </a:p>
        </p:txBody>
      </p:sp>
      <p:pic>
        <p:nvPicPr>
          <p:cNvPr id="2" name="Picture 1">
            <a:extLst>
              <a:ext uri="{FF2B5EF4-FFF2-40B4-BE49-F238E27FC236}">
                <a16:creationId xmlns:a16="http://schemas.microsoft.com/office/drawing/2014/main" id="{008AB1B6-9BD3-89B8-293C-7FBD88714A86}"/>
              </a:ext>
            </a:extLst>
          </p:cNvPr>
          <p:cNvPicPr>
            <a:picLocks noChangeAspect="1"/>
          </p:cNvPicPr>
          <p:nvPr/>
        </p:nvPicPr>
        <p:blipFill>
          <a:blip r:embed="rId2"/>
          <a:stretch>
            <a:fillRect/>
          </a:stretch>
        </p:blipFill>
        <p:spPr>
          <a:xfrm>
            <a:off x="8940065" y="2148885"/>
            <a:ext cx="2499903" cy="2499903"/>
          </a:xfrm>
          <a:prstGeom prst="rect">
            <a:avLst/>
          </a:prstGeom>
        </p:spPr>
      </p:pic>
      <p:cxnSp>
        <p:nvCxnSpPr>
          <p:cNvPr id="8" name="Straight Connector 7">
            <a:extLst>
              <a:ext uri="{FF2B5EF4-FFF2-40B4-BE49-F238E27FC236}">
                <a16:creationId xmlns:a16="http://schemas.microsoft.com/office/drawing/2014/main" id="{DA82AF02-2C91-EE52-9422-A343B06E02D3}"/>
              </a:ext>
            </a:extLst>
          </p:cNvPr>
          <p:cNvCxnSpPr>
            <a:cxnSpLocks/>
          </p:cNvCxnSpPr>
          <p:nvPr/>
        </p:nvCxnSpPr>
        <p:spPr>
          <a:xfrm flipV="1">
            <a:off x="1121480" y="3387388"/>
            <a:ext cx="7818581" cy="10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FE2BC5-09C4-4FF8-5902-D0DB91D4CB7F}"/>
              </a:ext>
            </a:extLst>
          </p:cNvPr>
          <p:cNvCxnSpPr/>
          <p:nvPr/>
        </p:nvCxnSpPr>
        <p:spPr>
          <a:xfrm>
            <a:off x="1121480" y="3098470"/>
            <a:ext cx="0" cy="581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EB927E-DFCB-77E0-B318-E75F651F12A4}"/>
              </a:ext>
            </a:extLst>
          </p:cNvPr>
          <p:cNvSpPr txBox="1"/>
          <p:nvPr/>
        </p:nvSpPr>
        <p:spPr>
          <a:xfrm>
            <a:off x="631765" y="2754479"/>
            <a:ext cx="1316183" cy="369332"/>
          </a:xfrm>
          <a:prstGeom prst="rect">
            <a:avLst/>
          </a:prstGeom>
          <a:noFill/>
        </p:spPr>
        <p:txBody>
          <a:bodyPr wrap="square" rtlCol="0">
            <a:spAutoFit/>
          </a:bodyPr>
          <a:lstStyle/>
          <a:p>
            <a:r>
              <a:rPr lang="en-GB" dirty="0"/>
              <a:t>t= -13.8 </a:t>
            </a:r>
            <a:r>
              <a:rPr lang="en-GB" dirty="0" err="1"/>
              <a:t>Gyr</a:t>
            </a:r>
            <a:r>
              <a:rPr lang="en-GB" dirty="0"/>
              <a:t> </a:t>
            </a:r>
            <a:endParaRPr lang="en-NL" dirty="0"/>
          </a:p>
        </p:txBody>
      </p:sp>
      <p:sp>
        <p:nvSpPr>
          <p:cNvPr id="14" name="TextBox 13">
            <a:extLst>
              <a:ext uri="{FF2B5EF4-FFF2-40B4-BE49-F238E27FC236}">
                <a16:creationId xmlns:a16="http://schemas.microsoft.com/office/drawing/2014/main" id="{0DB7F762-673E-23D6-C0B1-949E50A11E9D}"/>
              </a:ext>
            </a:extLst>
          </p:cNvPr>
          <p:cNvSpPr txBox="1"/>
          <p:nvPr/>
        </p:nvSpPr>
        <p:spPr>
          <a:xfrm>
            <a:off x="631773" y="2336263"/>
            <a:ext cx="1316175" cy="369332"/>
          </a:xfrm>
          <a:prstGeom prst="rect">
            <a:avLst/>
          </a:prstGeom>
          <a:noFill/>
          <a:ln>
            <a:solidFill>
              <a:schemeClr val="accent1"/>
            </a:solidFill>
          </a:ln>
        </p:spPr>
        <p:txBody>
          <a:bodyPr wrap="square" rtlCol="0">
            <a:spAutoFit/>
          </a:bodyPr>
          <a:lstStyle/>
          <a:p>
            <a:r>
              <a:rPr lang="en-NL" dirty="0"/>
              <a:t>Big Bang</a:t>
            </a:r>
          </a:p>
        </p:txBody>
      </p:sp>
      <p:cxnSp>
        <p:nvCxnSpPr>
          <p:cNvPr id="20" name="Straight Connector 19">
            <a:extLst>
              <a:ext uri="{FF2B5EF4-FFF2-40B4-BE49-F238E27FC236}">
                <a16:creationId xmlns:a16="http://schemas.microsoft.com/office/drawing/2014/main" id="{6217B8B1-59C3-B0E3-87BB-FEA7E0B0A039}"/>
              </a:ext>
            </a:extLst>
          </p:cNvPr>
          <p:cNvCxnSpPr/>
          <p:nvPr/>
        </p:nvCxnSpPr>
        <p:spPr>
          <a:xfrm>
            <a:off x="8918541" y="3089235"/>
            <a:ext cx="0" cy="581891"/>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 name="Picture 6" descr="A black and white image of a galaxy&#10;&#10;AI-generated content may be incorrect.">
            <a:extLst>
              <a:ext uri="{FF2B5EF4-FFF2-40B4-BE49-F238E27FC236}">
                <a16:creationId xmlns:a16="http://schemas.microsoft.com/office/drawing/2014/main" id="{8157F383-C728-DE56-E841-8CEF95D55C7E}"/>
              </a:ext>
            </a:extLst>
          </p:cNvPr>
          <p:cNvPicPr>
            <a:picLocks noChangeAspect="1"/>
          </p:cNvPicPr>
          <p:nvPr/>
        </p:nvPicPr>
        <p:blipFill>
          <a:blip r:embed="rId3"/>
          <a:srcRect l="77550" t="36398" r="1836" b="-36398"/>
          <a:stretch>
            <a:fillRect/>
          </a:stretch>
        </p:blipFill>
        <p:spPr>
          <a:xfrm>
            <a:off x="2988098" y="4966986"/>
            <a:ext cx="1412933" cy="1593997"/>
          </a:xfrm>
          <a:prstGeom prst="rect">
            <a:avLst/>
          </a:prstGeom>
        </p:spPr>
      </p:pic>
      <p:cxnSp>
        <p:nvCxnSpPr>
          <p:cNvPr id="9" name="Straight Connector 8">
            <a:extLst>
              <a:ext uri="{FF2B5EF4-FFF2-40B4-BE49-F238E27FC236}">
                <a16:creationId xmlns:a16="http://schemas.microsoft.com/office/drawing/2014/main" id="{5039EA98-23BE-2F3C-CC78-4989129D2B15}"/>
              </a:ext>
            </a:extLst>
          </p:cNvPr>
          <p:cNvCxnSpPr/>
          <p:nvPr/>
        </p:nvCxnSpPr>
        <p:spPr>
          <a:xfrm>
            <a:off x="4058643" y="3079314"/>
            <a:ext cx="0" cy="581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F851BD-1FBB-455A-84C9-F8C33986E9F1}"/>
              </a:ext>
            </a:extLst>
          </p:cNvPr>
          <p:cNvSpPr txBox="1"/>
          <p:nvPr/>
        </p:nvSpPr>
        <p:spPr>
          <a:xfrm>
            <a:off x="2605171" y="3679131"/>
            <a:ext cx="1925414" cy="1354217"/>
          </a:xfrm>
          <a:prstGeom prst="rect">
            <a:avLst/>
          </a:prstGeom>
          <a:noFill/>
          <a:ln w="19050">
            <a:solidFill>
              <a:schemeClr val="accent1"/>
            </a:solidFill>
          </a:ln>
        </p:spPr>
        <p:txBody>
          <a:bodyPr wrap="square" rtlCol="0">
            <a:spAutoFit/>
          </a:bodyPr>
          <a:lstStyle/>
          <a:p>
            <a:r>
              <a:rPr lang="en-NL" b="1" i="1" dirty="0"/>
              <a:t>Gaia</a:t>
            </a:r>
            <a:r>
              <a:rPr lang="en-NL" b="1" dirty="0"/>
              <a:t> Enceladus</a:t>
            </a:r>
            <a:r>
              <a:rPr lang="en-NL" dirty="0"/>
              <a:t>: the last major merger</a:t>
            </a:r>
          </a:p>
          <a:p>
            <a:r>
              <a:rPr lang="en-NL" sz="1400" dirty="0"/>
              <a:t>Belokurov et al. 2018,</a:t>
            </a:r>
          </a:p>
          <a:p>
            <a:r>
              <a:rPr lang="en-NL" sz="1400" dirty="0"/>
              <a:t> Helmi et al. 2018 </a:t>
            </a:r>
          </a:p>
        </p:txBody>
      </p:sp>
      <p:sp>
        <p:nvSpPr>
          <p:cNvPr id="13" name="TextBox 12">
            <a:extLst>
              <a:ext uri="{FF2B5EF4-FFF2-40B4-BE49-F238E27FC236}">
                <a16:creationId xmlns:a16="http://schemas.microsoft.com/office/drawing/2014/main" id="{A2BC6EB6-C471-BF1B-8540-6E41A74BBEBC}"/>
              </a:ext>
            </a:extLst>
          </p:cNvPr>
          <p:cNvSpPr txBox="1"/>
          <p:nvPr/>
        </p:nvSpPr>
        <p:spPr>
          <a:xfrm>
            <a:off x="5465198" y="3007357"/>
            <a:ext cx="2294399" cy="369332"/>
          </a:xfrm>
          <a:prstGeom prst="rect">
            <a:avLst/>
          </a:prstGeom>
          <a:noFill/>
        </p:spPr>
        <p:txBody>
          <a:bodyPr wrap="square" rtlCol="0">
            <a:spAutoFit/>
          </a:bodyPr>
          <a:lstStyle/>
          <a:p>
            <a:r>
              <a:rPr lang="en-GB" i="1" dirty="0"/>
              <a:t>t</a:t>
            </a:r>
            <a:r>
              <a:rPr lang="en-NL" i="1" dirty="0"/>
              <a:t>hin disk formation</a:t>
            </a:r>
            <a:endParaRPr lang="en-NL" dirty="0"/>
          </a:p>
        </p:txBody>
      </p:sp>
      <p:sp>
        <p:nvSpPr>
          <p:cNvPr id="15" name="TextBox 14">
            <a:extLst>
              <a:ext uri="{FF2B5EF4-FFF2-40B4-BE49-F238E27FC236}">
                <a16:creationId xmlns:a16="http://schemas.microsoft.com/office/drawing/2014/main" id="{F5A5690D-55F0-57A5-CCEA-D9A80EF95607}"/>
              </a:ext>
            </a:extLst>
          </p:cNvPr>
          <p:cNvSpPr txBox="1"/>
          <p:nvPr/>
        </p:nvSpPr>
        <p:spPr>
          <a:xfrm>
            <a:off x="1764249" y="2993482"/>
            <a:ext cx="2294399" cy="369332"/>
          </a:xfrm>
          <a:prstGeom prst="rect">
            <a:avLst/>
          </a:prstGeom>
          <a:noFill/>
        </p:spPr>
        <p:txBody>
          <a:bodyPr wrap="square" rtlCol="0">
            <a:spAutoFit/>
          </a:bodyPr>
          <a:lstStyle/>
          <a:p>
            <a:r>
              <a:rPr lang="en-NL" i="1" dirty="0"/>
              <a:t>disk formation</a:t>
            </a:r>
            <a:endParaRPr lang="en-NL" dirty="0"/>
          </a:p>
        </p:txBody>
      </p:sp>
      <p:sp>
        <p:nvSpPr>
          <p:cNvPr id="16" name="TextBox 15">
            <a:extLst>
              <a:ext uri="{FF2B5EF4-FFF2-40B4-BE49-F238E27FC236}">
                <a16:creationId xmlns:a16="http://schemas.microsoft.com/office/drawing/2014/main" id="{58B3EBEA-FE33-4467-8486-3943F93D146E}"/>
              </a:ext>
            </a:extLst>
          </p:cNvPr>
          <p:cNvSpPr txBox="1"/>
          <p:nvPr/>
        </p:nvSpPr>
        <p:spPr>
          <a:xfrm>
            <a:off x="3098142" y="1812282"/>
            <a:ext cx="2349025" cy="830997"/>
          </a:xfrm>
          <a:prstGeom prst="rect">
            <a:avLst/>
          </a:prstGeom>
          <a:noFill/>
          <a:ln>
            <a:solidFill>
              <a:schemeClr val="accent1"/>
            </a:solidFill>
          </a:ln>
        </p:spPr>
        <p:txBody>
          <a:bodyPr wrap="square" rtlCol="0">
            <a:spAutoFit/>
          </a:bodyPr>
          <a:lstStyle/>
          <a:p>
            <a:pPr algn="ctr"/>
            <a:r>
              <a:rPr lang="en-NL" sz="1600" dirty="0"/>
              <a:t>Pre existing disk splashed onto halo like orbits by the merger </a:t>
            </a:r>
          </a:p>
        </p:txBody>
      </p:sp>
      <p:sp>
        <p:nvSpPr>
          <p:cNvPr id="18" name="TextBox 17">
            <a:extLst>
              <a:ext uri="{FF2B5EF4-FFF2-40B4-BE49-F238E27FC236}">
                <a16:creationId xmlns:a16="http://schemas.microsoft.com/office/drawing/2014/main" id="{80E6A502-34ED-E85B-91E2-32B265256996}"/>
              </a:ext>
            </a:extLst>
          </p:cNvPr>
          <p:cNvSpPr txBox="1"/>
          <p:nvPr/>
        </p:nvSpPr>
        <p:spPr>
          <a:xfrm>
            <a:off x="5677359" y="1927774"/>
            <a:ext cx="2048431" cy="1077218"/>
          </a:xfrm>
          <a:prstGeom prst="rect">
            <a:avLst/>
          </a:prstGeom>
          <a:noFill/>
          <a:ln>
            <a:solidFill>
              <a:schemeClr val="accent1"/>
            </a:solidFill>
          </a:ln>
        </p:spPr>
        <p:txBody>
          <a:bodyPr wrap="square" rtlCol="0">
            <a:spAutoFit/>
          </a:bodyPr>
          <a:lstStyle/>
          <a:p>
            <a:pPr algn="ctr"/>
            <a:r>
              <a:rPr lang="en-NL" sz="1600" dirty="0"/>
              <a:t>Starburst inducded formation of the present day thick disk</a:t>
            </a:r>
          </a:p>
        </p:txBody>
      </p:sp>
      <p:cxnSp>
        <p:nvCxnSpPr>
          <p:cNvPr id="21" name="Straight Arrow Connector 20">
            <a:extLst>
              <a:ext uri="{FF2B5EF4-FFF2-40B4-BE49-F238E27FC236}">
                <a16:creationId xmlns:a16="http://schemas.microsoft.com/office/drawing/2014/main" id="{38476849-8482-B2C4-3A89-9D8FCC5AC14C}"/>
              </a:ext>
            </a:extLst>
          </p:cNvPr>
          <p:cNvCxnSpPr>
            <a:cxnSpLocks/>
          </p:cNvCxnSpPr>
          <p:nvPr/>
        </p:nvCxnSpPr>
        <p:spPr>
          <a:xfrm flipH="1">
            <a:off x="4353078" y="2750469"/>
            <a:ext cx="1342785" cy="490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9BD2850-67ED-DC6D-5C70-49DC58754E9C}"/>
              </a:ext>
            </a:extLst>
          </p:cNvPr>
          <p:cNvSpPr txBox="1"/>
          <p:nvPr/>
        </p:nvSpPr>
        <p:spPr>
          <a:xfrm>
            <a:off x="7619196" y="3660775"/>
            <a:ext cx="1344305" cy="830997"/>
          </a:xfrm>
          <a:prstGeom prst="rect">
            <a:avLst/>
          </a:prstGeom>
          <a:noFill/>
          <a:ln>
            <a:solidFill>
              <a:schemeClr val="accent1"/>
            </a:solidFill>
          </a:ln>
        </p:spPr>
        <p:txBody>
          <a:bodyPr wrap="square" rtlCol="0">
            <a:spAutoFit/>
          </a:bodyPr>
          <a:lstStyle/>
          <a:p>
            <a:pPr algn="ctr"/>
            <a:r>
              <a:rPr lang="en-NL" sz="1600" dirty="0"/>
              <a:t>Ongoing mergers: Sagittarius</a:t>
            </a:r>
          </a:p>
        </p:txBody>
      </p:sp>
      <p:sp>
        <p:nvSpPr>
          <p:cNvPr id="4" name="TextBox 3">
            <a:extLst>
              <a:ext uri="{FF2B5EF4-FFF2-40B4-BE49-F238E27FC236}">
                <a16:creationId xmlns:a16="http://schemas.microsoft.com/office/drawing/2014/main" id="{1D7A346F-ED12-64A1-4C1E-7285DD7E82C0}"/>
              </a:ext>
            </a:extLst>
          </p:cNvPr>
          <p:cNvSpPr txBox="1"/>
          <p:nvPr/>
        </p:nvSpPr>
        <p:spPr>
          <a:xfrm>
            <a:off x="9883367" y="758299"/>
            <a:ext cx="2499903" cy="584775"/>
          </a:xfrm>
          <a:prstGeom prst="rect">
            <a:avLst/>
          </a:prstGeom>
          <a:noFill/>
        </p:spPr>
        <p:txBody>
          <a:bodyPr wrap="square" rtlCol="0">
            <a:spAutoFit/>
          </a:bodyPr>
          <a:lstStyle/>
          <a:p>
            <a:r>
              <a:rPr lang="en-GB" sz="3200" b="1" dirty="0">
                <a:solidFill>
                  <a:srgbClr val="FF0000"/>
                </a:solidFill>
              </a:rPr>
              <a:t>since</a:t>
            </a:r>
            <a:r>
              <a:rPr lang="en-NL" sz="3200" b="1" dirty="0">
                <a:solidFill>
                  <a:srgbClr val="FF0000"/>
                </a:solidFill>
              </a:rPr>
              <a:t> Gaia </a:t>
            </a:r>
          </a:p>
        </p:txBody>
      </p:sp>
    </p:spTree>
    <p:extLst>
      <p:ext uri="{BB962C8B-B14F-4D97-AF65-F5344CB8AC3E}">
        <p14:creationId xmlns:p14="http://schemas.microsoft.com/office/powerpoint/2010/main" val="1550030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73397-C4AE-8F22-C797-9BB326B38E20}"/>
            </a:ext>
          </a:extLst>
        </p:cNvPr>
        <p:cNvGrpSpPr/>
        <p:nvPr/>
      </p:nvGrpSpPr>
      <p:grpSpPr>
        <a:xfrm>
          <a:off x="0" y="0"/>
          <a:ext cx="0" cy="0"/>
          <a:chOff x="0" y="0"/>
          <a:chExt cx="0" cy="0"/>
        </a:xfrm>
      </p:grpSpPr>
      <p:pic>
        <p:nvPicPr>
          <p:cNvPr id="26" name="Picture 25" descr="A black and white image of a galaxy&#10;&#10;AI-generated content may be incorrect.">
            <a:extLst>
              <a:ext uri="{FF2B5EF4-FFF2-40B4-BE49-F238E27FC236}">
                <a16:creationId xmlns:a16="http://schemas.microsoft.com/office/drawing/2014/main" id="{86DD4C16-73DC-B8FE-7045-61CC4A8D2472}"/>
              </a:ext>
            </a:extLst>
          </p:cNvPr>
          <p:cNvPicPr>
            <a:picLocks noChangeAspect="1"/>
          </p:cNvPicPr>
          <p:nvPr/>
        </p:nvPicPr>
        <p:blipFill>
          <a:blip r:embed="rId2"/>
          <a:srcRect l="17656" t="12726" r="74038"/>
          <a:stretch>
            <a:fillRect/>
          </a:stretch>
        </p:blipFill>
        <p:spPr>
          <a:xfrm>
            <a:off x="9757242" y="4819231"/>
            <a:ext cx="556771" cy="1360415"/>
          </a:xfrm>
          <a:prstGeom prst="rect">
            <a:avLst/>
          </a:prstGeom>
        </p:spPr>
      </p:pic>
      <p:pic>
        <p:nvPicPr>
          <p:cNvPr id="24" name="Picture 23" descr="A black and white image of a galaxy&#10;&#10;AI-generated content may be incorrect.">
            <a:extLst>
              <a:ext uri="{FF2B5EF4-FFF2-40B4-BE49-F238E27FC236}">
                <a16:creationId xmlns:a16="http://schemas.microsoft.com/office/drawing/2014/main" id="{739A9C3B-E31B-DC51-A633-FE1F1F3B6099}"/>
              </a:ext>
            </a:extLst>
          </p:cNvPr>
          <p:cNvPicPr>
            <a:picLocks noChangeAspect="1"/>
          </p:cNvPicPr>
          <p:nvPr/>
        </p:nvPicPr>
        <p:blipFill>
          <a:blip r:embed="rId2"/>
          <a:srcRect t="27997" r="83066"/>
          <a:stretch>
            <a:fillRect/>
          </a:stretch>
        </p:blipFill>
        <p:spPr>
          <a:xfrm>
            <a:off x="7172200" y="4686767"/>
            <a:ext cx="1089394" cy="1077218"/>
          </a:xfrm>
          <a:prstGeom prst="rect">
            <a:avLst/>
          </a:prstGeom>
        </p:spPr>
      </p:pic>
      <p:pic>
        <p:nvPicPr>
          <p:cNvPr id="29" name="Picture 28" descr="A black and white image of a galaxy&#10;&#10;AI-generated content may be incorrect.">
            <a:extLst>
              <a:ext uri="{FF2B5EF4-FFF2-40B4-BE49-F238E27FC236}">
                <a16:creationId xmlns:a16="http://schemas.microsoft.com/office/drawing/2014/main" id="{59B3911F-456E-6ECC-8DD3-BD494ED2D6D2}"/>
              </a:ext>
            </a:extLst>
          </p:cNvPr>
          <p:cNvPicPr>
            <a:picLocks noChangeAspect="1"/>
          </p:cNvPicPr>
          <p:nvPr/>
        </p:nvPicPr>
        <p:blipFill>
          <a:blip r:embed="rId2"/>
          <a:srcRect l="28977" t="12194" r="56107" b="-884"/>
          <a:stretch>
            <a:fillRect/>
          </a:stretch>
        </p:blipFill>
        <p:spPr>
          <a:xfrm>
            <a:off x="62070" y="5220049"/>
            <a:ext cx="820599" cy="1134711"/>
          </a:xfrm>
          <a:prstGeom prst="rect">
            <a:avLst/>
          </a:prstGeom>
        </p:spPr>
      </p:pic>
      <p:pic>
        <p:nvPicPr>
          <p:cNvPr id="4" name="Picture 3" descr="A black and white image of a galaxy&#10;&#10;AI-generated content may be incorrect.">
            <a:extLst>
              <a:ext uri="{FF2B5EF4-FFF2-40B4-BE49-F238E27FC236}">
                <a16:creationId xmlns:a16="http://schemas.microsoft.com/office/drawing/2014/main" id="{839871C9-667A-3E2A-E004-BD7DEAF5691F}"/>
              </a:ext>
            </a:extLst>
          </p:cNvPr>
          <p:cNvPicPr>
            <a:picLocks noChangeAspect="1"/>
          </p:cNvPicPr>
          <p:nvPr/>
        </p:nvPicPr>
        <p:blipFill>
          <a:blip r:embed="rId2"/>
          <a:srcRect l="65187" t="31083" r="21558"/>
          <a:stretch>
            <a:fillRect/>
          </a:stretch>
        </p:blipFill>
        <p:spPr>
          <a:xfrm>
            <a:off x="5253911" y="5033348"/>
            <a:ext cx="967338" cy="1169559"/>
          </a:xfrm>
          <a:prstGeom prst="rect">
            <a:avLst/>
          </a:prstGeom>
        </p:spPr>
      </p:pic>
      <p:pic>
        <p:nvPicPr>
          <p:cNvPr id="23" name="Picture 22" descr="A black and white image of a galaxy&#10;&#10;AI-generated content may be incorrect.">
            <a:extLst>
              <a:ext uri="{FF2B5EF4-FFF2-40B4-BE49-F238E27FC236}">
                <a16:creationId xmlns:a16="http://schemas.microsoft.com/office/drawing/2014/main" id="{C757DB94-5E4F-0E1B-E898-7491BA581408}"/>
              </a:ext>
            </a:extLst>
          </p:cNvPr>
          <p:cNvPicPr>
            <a:picLocks noChangeAspect="1"/>
          </p:cNvPicPr>
          <p:nvPr/>
        </p:nvPicPr>
        <p:blipFill>
          <a:blip r:embed="rId2"/>
          <a:srcRect l="77550" t="36398" r="1836" b="-36398"/>
          <a:stretch>
            <a:fillRect/>
          </a:stretch>
        </p:blipFill>
        <p:spPr>
          <a:xfrm>
            <a:off x="2988098" y="4966986"/>
            <a:ext cx="1412933" cy="1593997"/>
          </a:xfrm>
          <a:prstGeom prst="rect">
            <a:avLst/>
          </a:prstGeom>
        </p:spPr>
      </p:pic>
      <p:pic>
        <p:nvPicPr>
          <p:cNvPr id="2" name="Picture 1">
            <a:extLst>
              <a:ext uri="{FF2B5EF4-FFF2-40B4-BE49-F238E27FC236}">
                <a16:creationId xmlns:a16="http://schemas.microsoft.com/office/drawing/2014/main" id="{990C8228-55D0-B3AF-FF72-7A9079B6BEB2}"/>
              </a:ext>
            </a:extLst>
          </p:cNvPr>
          <p:cNvPicPr>
            <a:picLocks noChangeAspect="1"/>
          </p:cNvPicPr>
          <p:nvPr/>
        </p:nvPicPr>
        <p:blipFill>
          <a:blip r:embed="rId3"/>
          <a:stretch>
            <a:fillRect/>
          </a:stretch>
        </p:blipFill>
        <p:spPr>
          <a:xfrm>
            <a:off x="8940065" y="2163403"/>
            <a:ext cx="2499903" cy="2499903"/>
          </a:xfrm>
          <a:prstGeom prst="rect">
            <a:avLst/>
          </a:prstGeom>
        </p:spPr>
      </p:pic>
      <p:sp>
        <p:nvSpPr>
          <p:cNvPr id="6" name="TextBox 5">
            <a:extLst>
              <a:ext uri="{FF2B5EF4-FFF2-40B4-BE49-F238E27FC236}">
                <a16:creationId xmlns:a16="http://schemas.microsoft.com/office/drawing/2014/main" id="{27E6D50F-0AC1-5FFA-BEE8-5273E260582D}"/>
              </a:ext>
            </a:extLst>
          </p:cNvPr>
          <p:cNvSpPr txBox="1"/>
          <p:nvPr/>
        </p:nvSpPr>
        <p:spPr>
          <a:xfrm>
            <a:off x="303383" y="535311"/>
            <a:ext cx="11714843" cy="923330"/>
          </a:xfrm>
          <a:prstGeom prst="rect">
            <a:avLst/>
          </a:prstGeom>
          <a:noFill/>
        </p:spPr>
        <p:txBody>
          <a:bodyPr wrap="square" rtlCol="0">
            <a:spAutoFit/>
          </a:bodyPr>
          <a:lstStyle/>
          <a:p>
            <a:pPr algn="ctr"/>
            <a:r>
              <a:rPr lang="en-NL" sz="5400" b="1" dirty="0">
                <a:latin typeface="+mj-lt"/>
              </a:rPr>
              <a:t>Timeline of the Milky Way </a:t>
            </a:r>
          </a:p>
        </p:txBody>
      </p:sp>
      <p:cxnSp>
        <p:nvCxnSpPr>
          <p:cNvPr id="8" name="Straight Connector 7">
            <a:extLst>
              <a:ext uri="{FF2B5EF4-FFF2-40B4-BE49-F238E27FC236}">
                <a16:creationId xmlns:a16="http://schemas.microsoft.com/office/drawing/2014/main" id="{CDA4DB10-410E-3A07-67DF-4FC18C668B43}"/>
              </a:ext>
            </a:extLst>
          </p:cNvPr>
          <p:cNvCxnSpPr>
            <a:cxnSpLocks/>
          </p:cNvCxnSpPr>
          <p:nvPr/>
        </p:nvCxnSpPr>
        <p:spPr>
          <a:xfrm flipV="1">
            <a:off x="1121480" y="3369248"/>
            <a:ext cx="7818581" cy="10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3911AEB-0CBE-A7BF-1651-EF8088F846AA}"/>
              </a:ext>
            </a:extLst>
          </p:cNvPr>
          <p:cNvCxnSpPr/>
          <p:nvPr/>
        </p:nvCxnSpPr>
        <p:spPr>
          <a:xfrm>
            <a:off x="1121480" y="3080330"/>
            <a:ext cx="0" cy="58189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D5B4F7-FA0B-153B-B68C-C009D8D8DE64}"/>
              </a:ext>
            </a:extLst>
          </p:cNvPr>
          <p:cNvCxnSpPr/>
          <p:nvPr/>
        </p:nvCxnSpPr>
        <p:spPr>
          <a:xfrm>
            <a:off x="4058643" y="3079314"/>
            <a:ext cx="0" cy="581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9405D2C-B496-6FB5-7FFF-32026F682841}"/>
              </a:ext>
            </a:extLst>
          </p:cNvPr>
          <p:cNvSpPr txBox="1"/>
          <p:nvPr/>
        </p:nvSpPr>
        <p:spPr>
          <a:xfrm>
            <a:off x="631765" y="2736339"/>
            <a:ext cx="1316183" cy="369332"/>
          </a:xfrm>
          <a:prstGeom prst="rect">
            <a:avLst/>
          </a:prstGeom>
          <a:noFill/>
        </p:spPr>
        <p:txBody>
          <a:bodyPr wrap="square" rtlCol="0">
            <a:spAutoFit/>
          </a:bodyPr>
          <a:lstStyle/>
          <a:p>
            <a:r>
              <a:rPr lang="en-GB" dirty="0"/>
              <a:t>t= -13.8 </a:t>
            </a:r>
            <a:r>
              <a:rPr lang="en-GB" dirty="0" err="1"/>
              <a:t>Gyr</a:t>
            </a:r>
            <a:r>
              <a:rPr lang="en-GB" dirty="0"/>
              <a:t> </a:t>
            </a:r>
            <a:endParaRPr lang="en-NL" dirty="0"/>
          </a:p>
        </p:txBody>
      </p:sp>
      <p:sp>
        <p:nvSpPr>
          <p:cNvPr id="13" name="TextBox 12">
            <a:extLst>
              <a:ext uri="{FF2B5EF4-FFF2-40B4-BE49-F238E27FC236}">
                <a16:creationId xmlns:a16="http://schemas.microsoft.com/office/drawing/2014/main" id="{E016E247-C20D-529A-A753-75E29E819F6E}"/>
              </a:ext>
            </a:extLst>
          </p:cNvPr>
          <p:cNvSpPr txBox="1"/>
          <p:nvPr/>
        </p:nvSpPr>
        <p:spPr>
          <a:xfrm>
            <a:off x="3614563" y="2636691"/>
            <a:ext cx="1316183" cy="369332"/>
          </a:xfrm>
          <a:prstGeom prst="rect">
            <a:avLst/>
          </a:prstGeom>
          <a:noFill/>
        </p:spPr>
        <p:txBody>
          <a:bodyPr wrap="square" rtlCol="0">
            <a:spAutoFit/>
          </a:bodyPr>
          <a:lstStyle/>
          <a:p>
            <a:r>
              <a:rPr lang="en-GB" b="1" dirty="0"/>
              <a:t>t= -10 </a:t>
            </a:r>
            <a:r>
              <a:rPr lang="en-GB" b="1" dirty="0" err="1"/>
              <a:t>Gyr</a:t>
            </a:r>
            <a:r>
              <a:rPr lang="en-GB" b="1" dirty="0"/>
              <a:t> </a:t>
            </a:r>
            <a:endParaRPr lang="en-NL" b="1" dirty="0"/>
          </a:p>
        </p:txBody>
      </p:sp>
      <p:sp>
        <p:nvSpPr>
          <p:cNvPr id="14" name="TextBox 13">
            <a:extLst>
              <a:ext uri="{FF2B5EF4-FFF2-40B4-BE49-F238E27FC236}">
                <a16:creationId xmlns:a16="http://schemas.microsoft.com/office/drawing/2014/main" id="{DD3854EE-6437-39E4-476A-B228EC411629}"/>
              </a:ext>
            </a:extLst>
          </p:cNvPr>
          <p:cNvSpPr txBox="1"/>
          <p:nvPr/>
        </p:nvSpPr>
        <p:spPr>
          <a:xfrm>
            <a:off x="631773" y="2318123"/>
            <a:ext cx="1316175" cy="369332"/>
          </a:xfrm>
          <a:prstGeom prst="rect">
            <a:avLst/>
          </a:prstGeom>
          <a:noFill/>
          <a:ln>
            <a:solidFill>
              <a:schemeClr val="accent1"/>
            </a:solidFill>
          </a:ln>
        </p:spPr>
        <p:txBody>
          <a:bodyPr wrap="square" rtlCol="0">
            <a:spAutoFit/>
          </a:bodyPr>
          <a:lstStyle/>
          <a:p>
            <a:r>
              <a:rPr lang="en-NL" dirty="0"/>
              <a:t>Big Bang</a:t>
            </a:r>
          </a:p>
        </p:txBody>
      </p:sp>
      <p:sp>
        <p:nvSpPr>
          <p:cNvPr id="15" name="TextBox 14">
            <a:extLst>
              <a:ext uri="{FF2B5EF4-FFF2-40B4-BE49-F238E27FC236}">
                <a16:creationId xmlns:a16="http://schemas.microsoft.com/office/drawing/2014/main" id="{68619738-EBE6-5FED-3AF5-E6507B80C67E}"/>
              </a:ext>
            </a:extLst>
          </p:cNvPr>
          <p:cNvSpPr txBox="1"/>
          <p:nvPr/>
        </p:nvSpPr>
        <p:spPr>
          <a:xfrm>
            <a:off x="7855340" y="6146239"/>
            <a:ext cx="4056054" cy="569387"/>
          </a:xfrm>
          <a:prstGeom prst="rect">
            <a:avLst/>
          </a:prstGeom>
          <a:noFill/>
          <a:ln>
            <a:solidFill>
              <a:srgbClr val="C00000"/>
            </a:solidFill>
          </a:ln>
        </p:spPr>
        <p:txBody>
          <a:bodyPr wrap="square" rtlCol="0">
            <a:spAutoFit/>
          </a:bodyPr>
          <a:lstStyle/>
          <a:p>
            <a:r>
              <a:rPr lang="en-NL" sz="1700" dirty="0"/>
              <a:t>Other mergers Sequoia, Thamnos </a:t>
            </a:r>
          </a:p>
          <a:p>
            <a:r>
              <a:rPr lang="en-NL" sz="1400" dirty="0"/>
              <a:t>Myeong et al. 2019, Koppelman et al. 2019 </a:t>
            </a:r>
          </a:p>
        </p:txBody>
      </p:sp>
      <p:sp>
        <p:nvSpPr>
          <p:cNvPr id="16" name="TextBox 15">
            <a:extLst>
              <a:ext uri="{FF2B5EF4-FFF2-40B4-BE49-F238E27FC236}">
                <a16:creationId xmlns:a16="http://schemas.microsoft.com/office/drawing/2014/main" id="{A8FAB487-B4CC-7DEF-8F52-EFD40784553B}"/>
              </a:ext>
            </a:extLst>
          </p:cNvPr>
          <p:cNvSpPr txBox="1"/>
          <p:nvPr/>
        </p:nvSpPr>
        <p:spPr>
          <a:xfrm>
            <a:off x="2605171" y="3679131"/>
            <a:ext cx="1925414" cy="1354217"/>
          </a:xfrm>
          <a:prstGeom prst="rect">
            <a:avLst/>
          </a:prstGeom>
          <a:noFill/>
          <a:ln w="19050">
            <a:solidFill>
              <a:schemeClr val="accent1"/>
            </a:solidFill>
          </a:ln>
        </p:spPr>
        <p:txBody>
          <a:bodyPr wrap="square" rtlCol="0">
            <a:spAutoFit/>
          </a:bodyPr>
          <a:lstStyle/>
          <a:p>
            <a:r>
              <a:rPr lang="en-NL" b="1" i="1" dirty="0"/>
              <a:t>Gaia</a:t>
            </a:r>
            <a:r>
              <a:rPr lang="en-NL" b="1" dirty="0"/>
              <a:t> Enceladus</a:t>
            </a:r>
            <a:r>
              <a:rPr lang="en-NL" dirty="0"/>
              <a:t>: the last major merger</a:t>
            </a:r>
          </a:p>
          <a:p>
            <a:r>
              <a:rPr lang="en-NL" sz="1400" dirty="0"/>
              <a:t>Belokurov et al. 2018,</a:t>
            </a:r>
          </a:p>
          <a:p>
            <a:r>
              <a:rPr lang="en-NL" sz="1400" dirty="0"/>
              <a:t> Helmi et al. 2018 </a:t>
            </a:r>
          </a:p>
        </p:txBody>
      </p:sp>
      <p:sp>
        <p:nvSpPr>
          <p:cNvPr id="17" name="TextBox 16">
            <a:extLst>
              <a:ext uri="{FF2B5EF4-FFF2-40B4-BE49-F238E27FC236}">
                <a16:creationId xmlns:a16="http://schemas.microsoft.com/office/drawing/2014/main" id="{3013B1F6-0C8D-C8AB-261F-45416D96C509}"/>
              </a:ext>
            </a:extLst>
          </p:cNvPr>
          <p:cNvSpPr txBox="1"/>
          <p:nvPr/>
        </p:nvSpPr>
        <p:spPr>
          <a:xfrm>
            <a:off x="5465198" y="3007357"/>
            <a:ext cx="2294399" cy="369332"/>
          </a:xfrm>
          <a:prstGeom prst="rect">
            <a:avLst/>
          </a:prstGeom>
          <a:noFill/>
        </p:spPr>
        <p:txBody>
          <a:bodyPr wrap="square" rtlCol="0">
            <a:spAutoFit/>
          </a:bodyPr>
          <a:lstStyle/>
          <a:p>
            <a:r>
              <a:rPr lang="en-GB" i="1" dirty="0"/>
              <a:t>t</a:t>
            </a:r>
            <a:r>
              <a:rPr lang="en-NL" i="1" dirty="0"/>
              <a:t>hin disk formation</a:t>
            </a:r>
            <a:endParaRPr lang="en-NL" dirty="0"/>
          </a:p>
        </p:txBody>
      </p:sp>
      <p:sp>
        <p:nvSpPr>
          <p:cNvPr id="18" name="TextBox 17">
            <a:extLst>
              <a:ext uri="{FF2B5EF4-FFF2-40B4-BE49-F238E27FC236}">
                <a16:creationId xmlns:a16="http://schemas.microsoft.com/office/drawing/2014/main" id="{76319A4E-4E1C-4EBE-6089-B342C32ADF07}"/>
              </a:ext>
            </a:extLst>
          </p:cNvPr>
          <p:cNvSpPr txBox="1"/>
          <p:nvPr/>
        </p:nvSpPr>
        <p:spPr>
          <a:xfrm>
            <a:off x="1764249" y="2993482"/>
            <a:ext cx="2294399" cy="369332"/>
          </a:xfrm>
          <a:prstGeom prst="rect">
            <a:avLst/>
          </a:prstGeom>
          <a:noFill/>
        </p:spPr>
        <p:txBody>
          <a:bodyPr wrap="square" rtlCol="0">
            <a:spAutoFit/>
          </a:bodyPr>
          <a:lstStyle/>
          <a:p>
            <a:r>
              <a:rPr lang="en-NL" i="1" dirty="0"/>
              <a:t>disk formation</a:t>
            </a:r>
            <a:endParaRPr lang="en-NL" dirty="0"/>
          </a:p>
        </p:txBody>
      </p:sp>
      <p:sp>
        <p:nvSpPr>
          <p:cNvPr id="19" name="TextBox 18">
            <a:extLst>
              <a:ext uri="{FF2B5EF4-FFF2-40B4-BE49-F238E27FC236}">
                <a16:creationId xmlns:a16="http://schemas.microsoft.com/office/drawing/2014/main" id="{86A39325-B687-BF18-CB48-994C9BC07526}"/>
              </a:ext>
            </a:extLst>
          </p:cNvPr>
          <p:cNvSpPr txBox="1"/>
          <p:nvPr/>
        </p:nvSpPr>
        <p:spPr>
          <a:xfrm>
            <a:off x="7619196" y="3660775"/>
            <a:ext cx="1344305" cy="1077218"/>
          </a:xfrm>
          <a:prstGeom prst="rect">
            <a:avLst/>
          </a:prstGeom>
          <a:noFill/>
          <a:ln>
            <a:solidFill>
              <a:schemeClr val="accent1"/>
            </a:solidFill>
          </a:ln>
        </p:spPr>
        <p:txBody>
          <a:bodyPr wrap="square" rtlCol="0">
            <a:spAutoFit/>
          </a:bodyPr>
          <a:lstStyle/>
          <a:p>
            <a:pPr algn="ctr"/>
            <a:r>
              <a:rPr lang="en-NL" sz="1600" dirty="0"/>
              <a:t>Ongoing mergers: Sagittarius, LMC, SMC</a:t>
            </a:r>
          </a:p>
        </p:txBody>
      </p:sp>
      <p:cxnSp>
        <p:nvCxnSpPr>
          <p:cNvPr id="20" name="Straight Connector 19">
            <a:extLst>
              <a:ext uri="{FF2B5EF4-FFF2-40B4-BE49-F238E27FC236}">
                <a16:creationId xmlns:a16="http://schemas.microsoft.com/office/drawing/2014/main" id="{6A69D6FF-2D41-B5D0-646F-D51659F189D8}"/>
              </a:ext>
            </a:extLst>
          </p:cNvPr>
          <p:cNvCxnSpPr/>
          <p:nvPr/>
        </p:nvCxnSpPr>
        <p:spPr>
          <a:xfrm>
            <a:off x="8918541" y="3071095"/>
            <a:ext cx="0" cy="581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D2F9411-1AE6-3B74-36EC-0F689AD78277}"/>
              </a:ext>
            </a:extLst>
          </p:cNvPr>
          <p:cNvSpPr txBox="1"/>
          <p:nvPr/>
        </p:nvSpPr>
        <p:spPr>
          <a:xfrm>
            <a:off x="3098142" y="1812282"/>
            <a:ext cx="2349025" cy="830997"/>
          </a:xfrm>
          <a:prstGeom prst="rect">
            <a:avLst/>
          </a:prstGeom>
          <a:noFill/>
          <a:ln>
            <a:solidFill>
              <a:schemeClr val="accent1"/>
            </a:solidFill>
          </a:ln>
        </p:spPr>
        <p:txBody>
          <a:bodyPr wrap="square" rtlCol="0">
            <a:spAutoFit/>
          </a:bodyPr>
          <a:lstStyle/>
          <a:p>
            <a:pPr algn="ctr"/>
            <a:r>
              <a:rPr lang="en-NL" sz="1600" dirty="0"/>
              <a:t>Pre existing disk splashed onto halo like orbits by the merger </a:t>
            </a:r>
          </a:p>
        </p:txBody>
      </p:sp>
      <p:sp>
        <p:nvSpPr>
          <p:cNvPr id="25" name="TextBox 24">
            <a:extLst>
              <a:ext uri="{FF2B5EF4-FFF2-40B4-BE49-F238E27FC236}">
                <a16:creationId xmlns:a16="http://schemas.microsoft.com/office/drawing/2014/main" id="{B9C36E98-6374-27C7-0BE5-95F3AEA6AA52}"/>
              </a:ext>
            </a:extLst>
          </p:cNvPr>
          <p:cNvSpPr txBox="1"/>
          <p:nvPr/>
        </p:nvSpPr>
        <p:spPr>
          <a:xfrm>
            <a:off x="5677359" y="1927774"/>
            <a:ext cx="2048431" cy="1077218"/>
          </a:xfrm>
          <a:prstGeom prst="rect">
            <a:avLst/>
          </a:prstGeom>
          <a:noFill/>
          <a:ln>
            <a:solidFill>
              <a:schemeClr val="accent1"/>
            </a:solidFill>
          </a:ln>
        </p:spPr>
        <p:txBody>
          <a:bodyPr wrap="square" rtlCol="0">
            <a:spAutoFit/>
          </a:bodyPr>
          <a:lstStyle/>
          <a:p>
            <a:pPr algn="ctr"/>
            <a:r>
              <a:rPr lang="en-NL" sz="1600" dirty="0"/>
              <a:t>Starburst inducded formation of the present day thick disk</a:t>
            </a:r>
          </a:p>
        </p:txBody>
      </p:sp>
      <p:cxnSp>
        <p:nvCxnSpPr>
          <p:cNvPr id="28" name="Straight Arrow Connector 27">
            <a:extLst>
              <a:ext uri="{FF2B5EF4-FFF2-40B4-BE49-F238E27FC236}">
                <a16:creationId xmlns:a16="http://schemas.microsoft.com/office/drawing/2014/main" id="{228D5775-9A29-0B88-49FE-EAE86C6D2985}"/>
              </a:ext>
            </a:extLst>
          </p:cNvPr>
          <p:cNvCxnSpPr>
            <a:cxnSpLocks/>
          </p:cNvCxnSpPr>
          <p:nvPr/>
        </p:nvCxnSpPr>
        <p:spPr>
          <a:xfrm flipH="1">
            <a:off x="4353078" y="2750469"/>
            <a:ext cx="1342785" cy="490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9BFD55E-7072-DDAE-B31D-7D7DDDD35A1E}"/>
              </a:ext>
            </a:extLst>
          </p:cNvPr>
          <p:cNvSpPr txBox="1"/>
          <p:nvPr/>
        </p:nvSpPr>
        <p:spPr>
          <a:xfrm>
            <a:off x="511632" y="4034401"/>
            <a:ext cx="1893990" cy="1308050"/>
          </a:xfrm>
          <a:prstGeom prst="rect">
            <a:avLst/>
          </a:prstGeom>
          <a:noFill/>
          <a:ln>
            <a:solidFill>
              <a:schemeClr val="accent2"/>
            </a:solidFill>
          </a:ln>
        </p:spPr>
        <p:txBody>
          <a:bodyPr wrap="square" rtlCol="0">
            <a:spAutoFit/>
          </a:bodyPr>
          <a:lstStyle/>
          <a:p>
            <a:r>
              <a:rPr lang="en-NL" sz="1700" b="1" dirty="0"/>
              <a:t>Early major merger?</a:t>
            </a:r>
            <a:r>
              <a:rPr lang="en-NL" sz="1700" dirty="0"/>
              <a:t> Kraken/Heracules </a:t>
            </a:r>
            <a:r>
              <a:rPr lang="en-NL" sz="1400" dirty="0"/>
              <a:t>Kruissjen et al. 2020, Horta et al. 2021</a:t>
            </a:r>
          </a:p>
        </p:txBody>
      </p:sp>
      <p:sp>
        <p:nvSpPr>
          <p:cNvPr id="21" name="TextBox 20">
            <a:extLst>
              <a:ext uri="{FF2B5EF4-FFF2-40B4-BE49-F238E27FC236}">
                <a16:creationId xmlns:a16="http://schemas.microsoft.com/office/drawing/2014/main" id="{F405AAD0-D6A0-F54F-1C71-7601E4B9CA90}"/>
              </a:ext>
            </a:extLst>
          </p:cNvPr>
          <p:cNvSpPr txBox="1"/>
          <p:nvPr/>
        </p:nvSpPr>
        <p:spPr>
          <a:xfrm>
            <a:off x="3317709" y="6270500"/>
            <a:ext cx="4056054" cy="338554"/>
          </a:xfrm>
          <a:prstGeom prst="rect">
            <a:avLst/>
          </a:prstGeom>
          <a:noFill/>
          <a:ln>
            <a:solidFill>
              <a:srgbClr val="C00000"/>
            </a:solidFill>
          </a:ln>
        </p:spPr>
        <p:txBody>
          <a:bodyPr wrap="square" rtlCol="0">
            <a:spAutoFit/>
          </a:bodyPr>
          <a:lstStyle/>
          <a:p>
            <a:r>
              <a:rPr lang="en-GB" sz="1600" dirty="0"/>
              <a:t>A</a:t>
            </a:r>
            <a:r>
              <a:rPr lang="en-NL" sz="1600" dirty="0"/>
              <a:t>nd many more streams and substructures </a:t>
            </a:r>
          </a:p>
        </p:txBody>
      </p:sp>
      <p:sp>
        <p:nvSpPr>
          <p:cNvPr id="27" name="TextBox 26">
            <a:extLst>
              <a:ext uri="{FF2B5EF4-FFF2-40B4-BE49-F238E27FC236}">
                <a16:creationId xmlns:a16="http://schemas.microsoft.com/office/drawing/2014/main" id="{F4E4F96A-CDB8-F991-4D84-A58447E89066}"/>
              </a:ext>
            </a:extLst>
          </p:cNvPr>
          <p:cNvSpPr txBox="1"/>
          <p:nvPr/>
        </p:nvSpPr>
        <p:spPr>
          <a:xfrm>
            <a:off x="4882090" y="3615430"/>
            <a:ext cx="1750733" cy="1446550"/>
          </a:xfrm>
          <a:prstGeom prst="rect">
            <a:avLst/>
          </a:prstGeom>
          <a:noFill/>
          <a:ln w="19050">
            <a:solidFill>
              <a:schemeClr val="accent1"/>
            </a:solidFill>
          </a:ln>
        </p:spPr>
        <p:txBody>
          <a:bodyPr wrap="square" rtlCol="0">
            <a:spAutoFit/>
          </a:bodyPr>
          <a:lstStyle/>
          <a:p>
            <a:r>
              <a:rPr lang="en-NL" b="1" dirty="0"/>
              <a:t>Helmi streams </a:t>
            </a:r>
            <a:r>
              <a:rPr lang="en-NL" sz="1400" dirty="0"/>
              <a:t>~7-9 Gyr ago</a:t>
            </a:r>
            <a:endParaRPr lang="en-NL" sz="1600" dirty="0"/>
          </a:p>
          <a:p>
            <a:r>
              <a:rPr lang="en-NL" sz="1400" dirty="0"/>
              <a:t>Helmi et al. 1999, Koppelman et al. 2019, Ruiz-Lara </a:t>
            </a:r>
          </a:p>
          <a:p>
            <a:r>
              <a:rPr lang="en-NL" sz="1400" dirty="0"/>
              <a:t>et al. 2022</a:t>
            </a:r>
          </a:p>
        </p:txBody>
      </p:sp>
      <p:sp>
        <p:nvSpPr>
          <p:cNvPr id="32" name="Right Brace 31">
            <a:extLst>
              <a:ext uri="{FF2B5EF4-FFF2-40B4-BE49-F238E27FC236}">
                <a16:creationId xmlns:a16="http://schemas.microsoft.com/office/drawing/2014/main" id="{175D61B2-6D45-C40D-A9BE-AFE3E99C04B8}"/>
              </a:ext>
            </a:extLst>
          </p:cNvPr>
          <p:cNvSpPr/>
          <p:nvPr/>
        </p:nvSpPr>
        <p:spPr>
          <a:xfrm rot="5400000">
            <a:off x="5219767" y="2735684"/>
            <a:ext cx="251939" cy="1500524"/>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34" name="TextBox 33">
            <a:extLst>
              <a:ext uri="{FF2B5EF4-FFF2-40B4-BE49-F238E27FC236}">
                <a16:creationId xmlns:a16="http://schemas.microsoft.com/office/drawing/2014/main" id="{CE5A7CD6-254F-5FF6-6782-1DC293AEC16A}"/>
              </a:ext>
            </a:extLst>
          </p:cNvPr>
          <p:cNvSpPr txBox="1"/>
          <p:nvPr/>
        </p:nvSpPr>
        <p:spPr>
          <a:xfrm>
            <a:off x="490926" y="1301531"/>
            <a:ext cx="2088567" cy="800219"/>
          </a:xfrm>
          <a:prstGeom prst="rect">
            <a:avLst/>
          </a:prstGeom>
          <a:noFill/>
          <a:ln>
            <a:solidFill>
              <a:schemeClr val="accent2"/>
            </a:solidFill>
          </a:ln>
        </p:spPr>
        <p:txBody>
          <a:bodyPr wrap="square" rtlCol="0">
            <a:spAutoFit/>
          </a:bodyPr>
          <a:lstStyle/>
          <a:p>
            <a:r>
              <a:rPr lang="en-NL" sz="1600" b="1" dirty="0"/>
              <a:t>In-situ proto Milky Way </a:t>
            </a:r>
            <a:r>
              <a:rPr lang="en-NL" sz="1400" dirty="0"/>
              <a:t>Belokurov &amp; Kravstov (2022) </a:t>
            </a:r>
            <a:endParaRPr lang="en-NL" sz="1200" dirty="0"/>
          </a:p>
        </p:txBody>
      </p:sp>
      <p:sp>
        <p:nvSpPr>
          <p:cNvPr id="35" name="TextBox 34">
            <a:extLst>
              <a:ext uri="{FF2B5EF4-FFF2-40B4-BE49-F238E27FC236}">
                <a16:creationId xmlns:a16="http://schemas.microsoft.com/office/drawing/2014/main" id="{2AA5D84D-E1BD-A9A7-F3C1-F4F3D520DFDF}"/>
              </a:ext>
            </a:extLst>
          </p:cNvPr>
          <p:cNvSpPr txBox="1"/>
          <p:nvPr/>
        </p:nvSpPr>
        <p:spPr>
          <a:xfrm rot="21148737">
            <a:off x="303381" y="736667"/>
            <a:ext cx="1906419" cy="369332"/>
          </a:xfrm>
          <a:prstGeom prst="rect">
            <a:avLst/>
          </a:prstGeom>
          <a:noFill/>
          <a:ln>
            <a:solidFill>
              <a:srgbClr val="FF0000"/>
            </a:solidFill>
          </a:ln>
        </p:spPr>
        <p:txBody>
          <a:bodyPr wrap="square" rtlCol="0">
            <a:spAutoFit/>
          </a:bodyPr>
          <a:lstStyle/>
          <a:p>
            <a:r>
              <a:rPr lang="en-NL" dirty="0">
                <a:solidFill>
                  <a:srgbClr val="FF0000"/>
                </a:solidFill>
              </a:rPr>
              <a:t>Non exhaustive! </a:t>
            </a:r>
          </a:p>
        </p:txBody>
      </p:sp>
      <p:sp>
        <p:nvSpPr>
          <p:cNvPr id="36" name="TextBox 35">
            <a:extLst>
              <a:ext uri="{FF2B5EF4-FFF2-40B4-BE49-F238E27FC236}">
                <a16:creationId xmlns:a16="http://schemas.microsoft.com/office/drawing/2014/main" id="{327F9AD7-5CD6-7F8F-D623-7DF5F24249E7}"/>
              </a:ext>
            </a:extLst>
          </p:cNvPr>
          <p:cNvSpPr txBox="1"/>
          <p:nvPr/>
        </p:nvSpPr>
        <p:spPr>
          <a:xfrm>
            <a:off x="9883367" y="758299"/>
            <a:ext cx="2499903" cy="584775"/>
          </a:xfrm>
          <a:prstGeom prst="rect">
            <a:avLst/>
          </a:prstGeom>
          <a:noFill/>
        </p:spPr>
        <p:txBody>
          <a:bodyPr wrap="square" rtlCol="0">
            <a:spAutoFit/>
          </a:bodyPr>
          <a:lstStyle/>
          <a:p>
            <a:r>
              <a:rPr lang="en-GB" sz="3200" b="1" dirty="0">
                <a:solidFill>
                  <a:srgbClr val="FF0000"/>
                </a:solidFill>
              </a:rPr>
              <a:t>since</a:t>
            </a:r>
            <a:r>
              <a:rPr lang="en-NL" sz="3200" b="1" dirty="0">
                <a:solidFill>
                  <a:srgbClr val="FF0000"/>
                </a:solidFill>
              </a:rPr>
              <a:t> Gaia </a:t>
            </a:r>
          </a:p>
        </p:txBody>
      </p:sp>
      <p:sp>
        <p:nvSpPr>
          <p:cNvPr id="30" name="TextBox 29">
            <a:extLst>
              <a:ext uri="{FF2B5EF4-FFF2-40B4-BE49-F238E27FC236}">
                <a16:creationId xmlns:a16="http://schemas.microsoft.com/office/drawing/2014/main" id="{870610B9-D4EE-60B2-EBAE-82249AB00CC2}"/>
              </a:ext>
            </a:extLst>
          </p:cNvPr>
          <p:cNvSpPr txBox="1"/>
          <p:nvPr/>
        </p:nvSpPr>
        <p:spPr>
          <a:xfrm>
            <a:off x="303383" y="6541461"/>
            <a:ext cx="3604462" cy="261610"/>
          </a:xfrm>
          <a:prstGeom prst="rect">
            <a:avLst/>
          </a:prstGeom>
          <a:noFill/>
        </p:spPr>
        <p:txBody>
          <a:bodyPr wrap="square" rtlCol="0">
            <a:spAutoFit/>
          </a:bodyPr>
          <a:lstStyle/>
          <a:p>
            <a:r>
              <a:rPr lang="en-GB" sz="1050" i="1" dirty="0"/>
              <a:t>I</a:t>
            </a:r>
            <a:r>
              <a:rPr lang="en-NL" sz="1050" i="1" dirty="0"/>
              <a:t>mages adapted from </a:t>
            </a:r>
            <a:r>
              <a:rPr lang="en-GB" sz="1050" i="1" dirty="0" err="1"/>
              <a:t>Kruijssen</a:t>
            </a:r>
            <a:r>
              <a:rPr lang="en-GB" sz="1050" i="1" dirty="0"/>
              <a:t> et al. 2020</a:t>
            </a:r>
            <a:endParaRPr lang="en-NL" sz="1050" i="1" dirty="0"/>
          </a:p>
        </p:txBody>
      </p:sp>
      <p:pic>
        <p:nvPicPr>
          <p:cNvPr id="1026" name="Picture 2" descr="36+ Thousand Shrubs Black White Royalty-Free Images, Stock Photos &amp;  Pictures | Shutterstock">
            <a:extLst>
              <a:ext uri="{FF2B5EF4-FFF2-40B4-BE49-F238E27FC236}">
                <a16:creationId xmlns:a16="http://schemas.microsoft.com/office/drawing/2014/main" id="{2F51D6EB-873A-FE9E-50AC-AA8DE62DE5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050" t="11897" b="57810"/>
          <a:stretch>
            <a:fillRect/>
          </a:stretch>
        </p:blipFill>
        <p:spPr bwMode="auto">
          <a:xfrm>
            <a:off x="10610107" y="5636041"/>
            <a:ext cx="821971" cy="454882"/>
          </a:xfrm>
          <a:prstGeom prst="rect">
            <a:avLst/>
          </a:prstGeom>
          <a:noFill/>
          <a:extLst>
            <a:ext uri="{909E8E84-426E-40DD-AFC4-6F175D3DCCD1}">
              <a14:hiddenFill xmlns:a14="http://schemas.microsoft.com/office/drawing/2010/main">
                <a:solidFill>
                  <a:srgbClr val="FFFFFF"/>
                </a:solidFill>
              </a14:hiddenFill>
            </a:ext>
          </a:extLst>
        </p:spPr>
      </p:pic>
      <p:sp>
        <p:nvSpPr>
          <p:cNvPr id="43" name="Right Brace 42">
            <a:extLst>
              <a:ext uri="{FF2B5EF4-FFF2-40B4-BE49-F238E27FC236}">
                <a16:creationId xmlns:a16="http://schemas.microsoft.com/office/drawing/2014/main" id="{E85DE549-5C15-2F85-C1E8-C5EDD62F1339}"/>
              </a:ext>
            </a:extLst>
          </p:cNvPr>
          <p:cNvSpPr/>
          <p:nvPr/>
        </p:nvSpPr>
        <p:spPr>
          <a:xfrm rot="5400000">
            <a:off x="3851787" y="2914539"/>
            <a:ext cx="251942" cy="1192384"/>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cxnSp>
        <p:nvCxnSpPr>
          <p:cNvPr id="47" name="Straight Arrow Connector 46">
            <a:extLst>
              <a:ext uri="{FF2B5EF4-FFF2-40B4-BE49-F238E27FC236}">
                <a16:creationId xmlns:a16="http://schemas.microsoft.com/office/drawing/2014/main" id="{34D5C211-64E4-DB1C-B032-E9FE9B498CE5}"/>
              </a:ext>
            </a:extLst>
          </p:cNvPr>
          <p:cNvCxnSpPr>
            <a:cxnSpLocks/>
            <a:stCxn id="15" idx="1"/>
            <a:endCxn id="43" idx="1"/>
          </p:cNvCxnSpPr>
          <p:nvPr/>
        </p:nvCxnSpPr>
        <p:spPr>
          <a:xfrm flipH="1" flipV="1">
            <a:off x="3977758" y="3636702"/>
            <a:ext cx="3877582" cy="279423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62126715-8580-9404-F3E0-6379E91A35C3}"/>
              </a:ext>
            </a:extLst>
          </p:cNvPr>
          <p:cNvSpPr txBox="1"/>
          <p:nvPr/>
        </p:nvSpPr>
        <p:spPr>
          <a:xfrm>
            <a:off x="1188875" y="3530682"/>
            <a:ext cx="682475" cy="338554"/>
          </a:xfrm>
          <a:prstGeom prst="rect">
            <a:avLst/>
          </a:prstGeom>
          <a:solidFill>
            <a:schemeClr val="bg1"/>
          </a:solidFill>
          <a:ln>
            <a:solidFill>
              <a:srgbClr val="C00000"/>
            </a:solidFill>
          </a:ln>
        </p:spPr>
        <p:txBody>
          <a:bodyPr wrap="square" rtlCol="0">
            <a:spAutoFit/>
          </a:bodyPr>
          <a:lstStyle/>
          <a:p>
            <a:pPr algn="ctr"/>
            <a:r>
              <a:rPr lang="en-NL" sz="1600" dirty="0">
                <a:latin typeface="+mj-lt"/>
              </a:rPr>
              <a:t>ED-2</a:t>
            </a:r>
          </a:p>
        </p:txBody>
      </p:sp>
      <p:cxnSp>
        <p:nvCxnSpPr>
          <p:cNvPr id="53" name="Straight Connector 52">
            <a:extLst>
              <a:ext uri="{FF2B5EF4-FFF2-40B4-BE49-F238E27FC236}">
                <a16:creationId xmlns:a16="http://schemas.microsoft.com/office/drawing/2014/main" id="{C5E69F78-C575-54D5-084D-BEBF522C8AC4}"/>
              </a:ext>
            </a:extLst>
          </p:cNvPr>
          <p:cNvCxnSpPr>
            <a:cxnSpLocks/>
          </p:cNvCxnSpPr>
          <p:nvPr/>
        </p:nvCxnSpPr>
        <p:spPr>
          <a:xfrm>
            <a:off x="1330151" y="3116644"/>
            <a:ext cx="0" cy="40078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1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43"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BE86-4D56-5375-A38B-B98503C83275}"/>
              </a:ext>
            </a:extLst>
          </p:cNvPr>
          <p:cNvSpPr>
            <a:spLocks noGrp="1"/>
          </p:cNvSpPr>
          <p:nvPr>
            <p:ph type="title"/>
          </p:nvPr>
        </p:nvSpPr>
        <p:spPr/>
        <p:txBody>
          <a:bodyPr/>
          <a:lstStyle/>
          <a:p>
            <a:r>
              <a:rPr lang="en-NL" dirty="0"/>
              <a:t>Summary </a:t>
            </a:r>
          </a:p>
        </p:txBody>
      </p:sp>
      <p:pic>
        <p:nvPicPr>
          <p:cNvPr id="4" name="Picture 6">
            <a:extLst>
              <a:ext uri="{FF2B5EF4-FFF2-40B4-BE49-F238E27FC236}">
                <a16:creationId xmlns:a16="http://schemas.microsoft.com/office/drawing/2014/main" id="{075575D3-420F-D202-8976-2BF2D9A4B7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95202" y="5989103"/>
            <a:ext cx="1917700" cy="81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CFD206-75B1-E3DF-8B95-F060D50166C7}"/>
              </a:ext>
            </a:extLst>
          </p:cNvPr>
          <p:cNvSpPr txBox="1"/>
          <p:nvPr/>
        </p:nvSpPr>
        <p:spPr>
          <a:xfrm>
            <a:off x="510711" y="5619771"/>
            <a:ext cx="4241978" cy="369332"/>
          </a:xfrm>
          <a:prstGeom prst="rect">
            <a:avLst/>
          </a:prstGeom>
          <a:noFill/>
        </p:spPr>
        <p:txBody>
          <a:bodyPr wrap="square" rtlCol="0">
            <a:spAutoFit/>
          </a:bodyPr>
          <a:lstStyle/>
          <a:p>
            <a:r>
              <a:rPr lang="en-NL" i="1" dirty="0"/>
              <a:t>Big thanks to all the hard work of  the </a:t>
            </a:r>
          </a:p>
        </p:txBody>
      </p:sp>
      <p:pic>
        <p:nvPicPr>
          <p:cNvPr id="6" name="Content Placeholder 4">
            <a:extLst>
              <a:ext uri="{FF2B5EF4-FFF2-40B4-BE49-F238E27FC236}">
                <a16:creationId xmlns:a16="http://schemas.microsoft.com/office/drawing/2014/main" id="{E25FFF1E-D244-946E-BF0E-47DCD7B3DEA9}"/>
              </a:ext>
            </a:extLst>
          </p:cNvPr>
          <p:cNvPicPr>
            <a:picLocks noChangeAspect="1"/>
          </p:cNvPicPr>
          <p:nvPr/>
        </p:nvPicPr>
        <p:blipFill>
          <a:blip r:embed="rId4"/>
          <a:stretch>
            <a:fillRect/>
          </a:stretch>
        </p:blipFill>
        <p:spPr>
          <a:xfrm>
            <a:off x="5306097" y="0"/>
            <a:ext cx="6885904" cy="6885904"/>
          </a:xfrm>
          <a:prstGeom prst="rect">
            <a:avLst/>
          </a:prstGeom>
        </p:spPr>
      </p:pic>
      <p:sp>
        <p:nvSpPr>
          <p:cNvPr id="7" name="TextBox 6">
            <a:extLst>
              <a:ext uri="{FF2B5EF4-FFF2-40B4-BE49-F238E27FC236}">
                <a16:creationId xmlns:a16="http://schemas.microsoft.com/office/drawing/2014/main" id="{C0B15721-D774-6A72-FB45-84DD36E0D108}"/>
              </a:ext>
            </a:extLst>
          </p:cNvPr>
          <p:cNvSpPr txBox="1"/>
          <p:nvPr/>
        </p:nvSpPr>
        <p:spPr>
          <a:xfrm>
            <a:off x="446701" y="1690688"/>
            <a:ext cx="4369998" cy="3785652"/>
          </a:xfrm>
          <a:prstGeom prst="rect">
            <a:avLst/>
          </a:prstGeom>
          <a:noFill/>
        </p:spPr>
        <p:txBody>
          <a:bodyPr wrap="square" rtlCol="0">
            <a:spAutoFit/>
          </a:bodyPr>
          <a:lstStyle/>
          <a:p>
            <a:pPr marL="285750" indent="-285750">
              <a:buFont typeface="Arial" panose="020B0604020202020204" pitchFamily="34" charset="0"/>
              <a:buChar char="•"/>
            </a:pPr>
            <a:r>
              <a:rPr lang="en-NL" sz="2000" dirty="0"/>
              <a:t>Gaia has revolutionised our understanding of the assembly of our galaxy </a:t>
            </a:r>
          </a:p>
          <a:p>
            <a:pPr marL="285750" indent="-285750">
              <a:buFont typeface="Arial" panose="020B0604020202020204" pitchFamily="34" charset="0"/>
              <a:buChar char="•"/>
            </a:pPr>
            <a:endParaRPr lang="en-NL" sz="2000" dirty="0"/>
          </a:p>
          <a:p>
            <a:pPr marL="285750" indent="-285750">
              <a:buFont typeface="Arial" panose="020B0604020202020204" pitchFamily="34" charset="0"/>
              <a:buChar char="•"/>
            </a:pPr>
            <a:r>
              <a:rPr lang="en-NL" sz="2000" dirty="0"/>
              <a:t>We know the main characters in the story but are unravelling also the smaller building blocks </a:t>
            </a:r>
          </a:p>
          <a:p>
            <a:pPr marL="285750" indent="-285750">
              <a:buFont typeface="Arial" panose="020B0604020202020204" pitchFamily="34" charset="0"/>
              <a:buChar char="•"/>
            </a:pPr>
            <a:endParaRPr lang="en-NL" sz="2000" dirty="0"/>
          </a:p>
          <a:p>
            <a:pPr marL="285750" indent="-285750">
              <a:buFont typeface="Arial" panose="020B0604020202020204" pitchFamily="34" charset="0"/>
              <a:buChar char="•"/>
            </a:pPr>
            <a:r>
              <a:rPr lang="en-NL" sz="2000" dirty="0"/>
              <a:t>Gaia NIR will allow us to push this type of work to larger volumes and to the inner galaxy </a:t>
            </a:r>
            <a:r>
              <a:rPr lang="en-GB" sz="2000" dirty="0">
                <a:sym typeface="Wingdings" pitchFamily="2" charset="2"/>
              </a:rPr>
              <a:t> hosts the most ancient merger debris</a:t>
            </a:r>
            <a:endParaRPr lang="en-NL" sz="2000" dirty="0"/>
          </a:p>
        </p:txBody>
      </p:sp>
    </p:spTree>
    <p:extLst>
      <p:ext uri="{BB962C8B-B14F-4D97-AF65-F5344CB8AC3E}">
        <p14:creationId xmlns:p14="http://schemas.microsoft.com/office/powerpoint/2010/main" val="1538191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856248" y="6693"/>
            <a:ext cx="8252013" cy="753027"/>
          </a:xfrm>
        </p:spPr>
        <p:txBody>
          <a:bodyPr>
            <a:normAutofit/>
          </a:bodyPr>
          <a:lstStyle/>
          <a:p>
            <a:r>
              <a:rPr lang="en-US" sz="4101" dirty="0">
                <a:latin typeface="Gill Sans MT"/>
                <a:cs typeface="Gill Sans MT"/>
              </a:rPr>
              <a:t>The Gaia revolution</a:t>
            </a:r>
          </a:p>
        </p:txBody>
      </p:sp>
      <p:pic>
        <p:nvPicPr>
          <p:cNvPr id="13" name="Picture 12" descr="ESO_-_Milky_Way-text.lr.jpg"/>
          <p:cNvPicPr>
            <a:picLocks noChangeAspect="1"/>
          </p:cNvPicPr>
          <p:nvPr/>
        </p:nvPicPr>
        <p:blipFill>
          <a:blip r:embed="rId3"/>
          <a:stretch>
            <a:fillRect/>
          </a:stretch>
        </p:blipFill>
        <p:spPr>
          <a:xfrm>
            <a:off x="-137902" y="2"/>
            <a:ext cx="12467804" cy="6233903"/>
          </a:xfrm>
          <a:prstGeom prst="rect">
            <a:avLst/>
          </a:prstGeom>
        </p:spPr>
      </p:pic>
      <p:sp>
        <p:nvSpPr>
          <p:cNvPr id="5" name="TextBox 4"/>
          <p:cNvSpPr txBox="1"/>
          <p:nvPr/>
        </p:nvSpPr>
        <p:spPr>
          <a:xfrm>
            <a:off x="8976815" y="1508788"/>
            <a:ext cx="1823346" cy="291732"/>
          </a:xfrm>
          <a:prstGeom prst="rect">
            <a:avLst/>
          </a:prstGeom>
          <a:noFill/>
        </p:spPr>
        <p:txBody>
          <a:bodyPr wrap="none" lIns="94469" tIns="47237" rIns="94469" bIns="47237" rtlCol="0">
            <a:spAutoFit/>
          </a:bodyPr>
          <a:lstStyle/>
          <a:p>
            <a:pPr defTabSz="944683" fontAlgn="base">
              <a:spcBef>
                <a:spcPct val="0"/>
              </a:spcBef>
              <a:spcAft>
                <a:spcPct val="0"/>
              </a:spcAft>
              <a:defRPr/>
            </a:pPr>
            <a:r>
              <a:rPr lang="en-US" sz="1276" dirty="0">
                <a:solidFill>
                  <a:prstClr val="white">
                    <a:lumMod val="95000"/>
                  </a:prstClr>
                </a:solidFill>
                <a:latin typeface="Gill Sans MT" pitchFamily="-106" charset="0"/>
              </a:rPr>
              <a:t>(1 km/</a:t>
            </a:r>
            <a:r>
              <a:rPr lang="en-US" sz="1276" dirty="0" err="1">
                <a:solidFill>
                  <a:prstClr val="white">
                    <a:lumMod val="95000"/>
                  </a:prstClr>
                </a:solidFill>
                <a:latin typeface="Gill Sans MT" pitchFamily="-106" charset="0"/>
              </a:rPr>
              <a:t>s</a:t>
            </a:r>
            <a:r>
              <a:rPr lang="en-US" sz="1276" dirty="0">
                <a:solidFill>
                  <a:prstClr val="white">
                    <a:lumMod val="95000"/>
                  </a:prstClr>
                </a:solidFill>
                <a:latin typeface="Gill Sans MT" pitchFamily="-106" charset="0"/>
              </a:rPr>
              <a:t> proper motions)</a:t>
            </a:r>
          </a:p>
        </p:txBody>
      </p:sp>
      <p:sp>
        <p:nvSpPr>
          <p:cNvPr id="7" name="Rectangle 6"/>
          <p:cNvSpPr/>
          <p:nvPr/>
        </p:nvSpPr>
        <p:spPr>
          <a:xfrm>
            <a:off x="60911" y="5798981"/>
            <a:ext cx="12467804" cy="485183"/>
          </a:xfrm>
          <a:prstGeom prst="rect">
            <a:avLst/>
          </a:prstGeom>
        </p:spPr>
        <p:txBody>
          <a:bodyPr wrap="square" lIns="94469" tIns="47237" rIns="94469" bIns="47237">
            <a:spAutoFit/>
          </a:bodyPr>
          <a:lstStyle/>
          <a:p>
            <a:pPr defTabSz="944683" fontAlgn="base">
              <a:spcBef>
                <a:spcPct val="0"/>
              </a:spcBef>
              <a:spcAft>
                <a:spcPct val="0"/>
              </a:spcAft>
              <a:defRPr/>
            </a:pPr>
            <a:r>
              <a:rPr lang="en-US" sz="2533" kern="0" dirty="0">
                <a:solidFill>
                  <a:srgbClr val="FFFFFF"/>
                </a:solidFill>
                <a:latin typeface="Calibri"/>
                <a:ea typeface="ＭＳ Ｐゴシック" charset="-128"/>
                <a:cs typeface="ＭＳ Ｐゴシック" charset="-128"/>
              </a:rPr>
              <a:t>Gaia (10,000x more objects than predecessor); 100,000x bigger volume; 100x more precise</a:t>
            </a:r>
            <a:endParaRPr lang="en-US" sz="2533" u="sng" dirty="0">
              <a:solidFill>
                <a:srgbClr val="FFFFFF"/>
              </a:solidFill>
              <a:latin typeface="Calibri"/>
            </a:endParaRPr>
          </a:p>
        </p:txBody>
      </p:sp>
      <p:pic>
        <p:nvPicPr>
          <p:cNvPr id="8" name="Picture 7" descr="gaia_mw.jpg"/>
          <p:cNvPicPr>
            <a:picLocks noChangeAspect="1"/>
          </p:cNvPicPr>
          <p:nvPr/>
        </p:nvPicPr>
        <p:blipFill>
          <a:blip r:embed="rId4"/>
          <a:srcRect l="57500" t="46667" r="6667" b="10000"/>
          <a:stretch>
            <a:fillRect/>
          </a:stretch>
        </p:blipFill>
        <p:spPr bwMode="auto">
          <a:xfrm>
            <a:off x="9670602" y="4695611"/>
            <a:ext cx="1279535" cy="1160508"/>
          </a:xfrm>
          <a:prstGeom prst="rect">
            <a:avLst/>
          </a:prstGeom>
          <a:noFill/>
          <a:ln w="9525">
            <a:noFill/>
            <a:miter lim="800000"/>
            <a:headEnd/>
            <a:tailEnd/>
          </a:ln>
          <a:effectLst/>
          <a:scene3d>
            <a:camera prst="orthographicFront">
              <a:rot lat="0" lon="0" rev="0"/>
            </a:camera>
            <a:lightRig rig="threePt" dir="t"/>
          </a:scene3d>
        </p:spPr>
      </p:pic>
      <p:sp>
        <p:nvSpPr>
          <p:cNvPr id="2" name="Rectangle 1">
            <a:extLst>
              <a:ext uri="{FF2B5EF4-FFF2-40B4-BE49-F238E27FC236}">
                <a16:creationId xmlns:a16="http://schemas.microsoft.com/office/drawing/2014/main" id="{3BF47126-12F4-CF49-A70B-4F0235CA64E7}"/>
              </a:ext>
            </a:extLst>
          </p:cNvPr>
          <p:cNvSpPr/>
          <p:nvPr/>
        </p:nvSpPr>
        <p:spPr>
          <a:xfrm>
            <a:off x="8496267" y="356659"/>
            <a:ext cx="2453868" cy="576064"/>
          </a:xfrm>
          <a:prstGeom prst="rect">
            <a:avLst/>
          </a:prstGeom>
          <a:gradFill>
            <a:gsLst>
              <a:gs pos="100000">
                <a:srgbClr val="0F1216"/>
              </a:gs>
              <a:gs pos="100000">
                <a:schemeClr val="accent1">
                  <a:tint val="50000"/>
                  <a:shade val="100000"/>
                  <a:satMod val="35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defRPr/>
            </a:pPr>
            <a:endParaRPr lang="en-US" sz="2400" dirty="0">
              <a:solidFill>
                <a:prstClr val="white"/>
              </a:solidFill>
              <a:latin typeface="Calibri"/>
            </a:endParaRPr>
          </a:p>
        </p:txBody>
      </p:sp>
      <p:sp>
        <p:nvSpPr>
          <p:cNvPr id="10" name="Rectangle 9">
            <a:extLst>
              <a:ext uri="{FF2B5EF4-FFF2-40B4-BE49-F238E27FC236}">
                <a16:creationId xmlns:a16="http://schemas.microsoft.com/office/drawing/2014/main" id="{7380846B-D923-0E45-AA39-C3A5974C6685}"/>
              </a:ext>
            </a:extLst>
          </p:cNvPr>
          <p:cNvSpPr/>
          <p:nvPr/>
        </p:nvSpPr>
        <p:spPr>
          <a:xfrm>
            <a:off x="8976815" y="1486077"/>
            <a:ext cx="2453868" cy="576064"/>
          </a:xfrm>
          <a:prstGeom prst="rect">
            <a:avLst/>
          </a:prstGeom>
          <a:gradFill>
            <a:gsLst>
              <a:gs pos="100000">
                <a:srgbClr val="0F1216"/>
              </a:gs>
              <a:gs pos="100000">
                <a:schemeClr val="accent1">
                  <a:tint val="50000"/>
                  <a:shade val="100000"/>
                  <a:satMod val="35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fontAlgn="base">
              <a:spcBef>
                <a:spcPct val="0"/>
              </a:spcBef>
              <a:spcAft>
                <a:spcPct val="0"/>
              </a:spcAft>
              <a:defRPr/>
            </a:pPr>
            <a:endParaRPr lang="en-US" sz="2400">
              <a:solidFill>
                <a:prstClr val="white"/>
              </a:solidFill>
              <a:latin typeface="Calibri"/>
            </a:endParaRPr>
          </a:p>
        </p:txBody>
      </p:sp>
      <p:sp>
        <p:nvSpPr>
          <p:cNvPr id="6" name="TextBox 5">
            <a:extLst>
              <a:ext uri="{FF2B5EF4-FFF2-40B4-BE49-F238E27FC236}">
                <a16:creationId xmlns:a16="http://schemas.microsoft.com/office/drawing/2014/main" id="{24C25771-CE06-9746-8748-87CB1E3A09AC}"/>
              </a:ext>
            </a:extLst>
          </p:cNvPr>
          <p:cNvSpPr txBox="1"/>
          <p:nvPr/>
        </p:nvSpPr>
        <p:spPr>
          <a:xfrm>
            <a:off x="2927650" y="4252447"/>
            <a:ext cx="917999" cy="184666"/>
          </a:xfrm>
          <a:prstGeom prst="rect">
            <a:avLst/>
          </a:prstGeom>
          <a:solidFill>
            <a:schemeClr val="tx1"/>
          </a:solidFill>
        </p:spPr>
        <p:txBody>
          <a:bodyPr wrap="square" lIns="36000" tIns="0" rIns="36000" bIns="0" rtlCol="0">
            <a:spAutoFit/>
          </a:bodyPr>
          <a:lstStyle/>
          <a:p>
            <a:pPr defTabSz="1219170" fontAlgn="base">
              <a:spcBef>
                <a:spcPct val="0"/>
              </a:spcBef>
              <a:spcAft>
                <a:spcPct val="0"/>
              </a:spcAft>
              <a:defRPr/>
            </a:pPr>
            <a:r>
              <a:rPr lang="en-GB" sz="1200" dirty="0">
                <a:solidFill>
                  <a:srgbClr val="FFFFFF"/>
                </a:solidFill>
                <a:latin typeface="Calibri Light" panose="020F0302020204030204" pitchFamily="34" charset="0"/>
                <a:cs typeface="Calibri Light" panose="020F0302020204030204" pitchFamily="34" charset="0"/>
              </a:rPr>
              <a:t>(before 2013)</a:t>
            </a:r>
          </a:p>
        </p:txBody>
      </p:sp>
      <p:sp>
        <p:nvSpPr>
          <p:cNvPr id="3" name="TextBox 2">
            <a:extLst>
              <a:ext uri="{FF2B5EF4-FFF2-40B4-BE49-F238E27FC236}">
                <a16:creationId xmlns:a16="http://schemas.microsoft.com/office/drawing/2014/main" id="{108B3829-DE29-1422-F6D5-3C6C2BC50517}"/>
              </a:ext>
            </a:extLst>
          </p:cNvPr>
          <p:cNvSpPr txBox="1"/>
          <p:nvPr/>
        </p:nvSpPr>
        <p:spPr>
          <a:xfrm>
            <a:off x="-275803" y="6214160"/>
            <a:ext cx="12467804" cy="584660"/>
          </a:xfrm>
          <a:prstGeom prst="rect">
            <a:avLst/>
          </a:prstGeom>
          <a:noFill/>
        </p:spPr>
        <p:txBody>
          <a:bodyPr wrap="square" lIns="91321" tIns="45663" rIns="91321" bIns="45663" rtlCol="0">
            <a:spAutoFit/>
          </a:bodyPr>
          <a:lstStyle/>
          <a:p>
            <a:pPr algn="ctr" defTabSz="456606">
              <a:defRPr/>
            </a:pPr>
            <a:r>
              <a:rPr lang="en-GB" sz="3200" dirty="0">
                <a:solidFill>
                  <a:srgbClr val="FF0000"/>
                </a:solidFill>
                <a:latin typeface="Calibri"/>
              </a:rPr>
              <a:t>Gaia fully public data releases of</a:t>
            </a:r>
            <a:r>
              <a:rPr lang="en-US" sz="3200" b="1" i="1" dirty="0">
                <a:solidFill>
                  <a:srgbClr val="FF0000"/>
                </a:solidFill>
                <a:latin typeface="Calibri"/>
                <a:sym typeface="Wingdings"/>
              </a:rPr>
              <a:t> </a:t>
            </a:r>
            <a:r>
              <a:rPr lang="en-US" sz="3200" dirty="0">
                <a:solidFill>
                  <a:srgbClr val="FF0000"/>
                </a:solidFill>
                <a:latin typeface="Calibri"/>
                <a:sym typeface="Wingdings"/>
              </a:rPr>
              <a:t>nearly</a:t>
            </a:r>
            <a:r>
              <a:rPr lang="en-US" sz="3200" b="1" i="1" dirty="0">
                <a:solidFill>
                  <a:srgbClr val="FF0000"/>
                </a:solidFill>
                <a:latin typeface="Calibri"/>
                <a:sym typeface="Wingdings"/>
              </a:rPr>
              <a:t> 2</a:t>
            </a:r>
            <a:r>
              <a:rPr lang="en-GB" sz="3200" b="1" dirty="0">
                <a:solidFill>
                  <a:srgbClr val="FF0000"/>
                </a:solidFill>
                <a:latin typeface="Calibri"/>
              </a:rPr>
              <a:t> billion stars – revolutionary!</a:t>
            </a:r>
            <a:endParaRPr lang="en-GB" sz="3200" dirty="0">
              <a:solidFill>
                <a:srgbClr val="FF0000"/>
              </a:solidFill>
              <a:latin typeface="Calibri"/>
            </a:endParaRPr>
          </a:p>
        </p:txBody>
      </p:sp>
    </p:spTree>
    <p:extLst>
      <p:ext uri="{BB962C8B-B14F-4D97-AF65-F5344CB8AC3E}">
        <p14:creationId xmlns:p14="http://schemas.microsoft.com/office/powerpoint/2010/main" val="2832266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0"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a:extLst>
              <a:ext uri="{FF2B5EF4-FFF2-40B4-BE49-F238E27FC236}">
                <a16:creationId xmlns:a16="http://schemas.microsoft.com/office/drawing/2014/main" id="{4B8B2ED6-4CEF-DA78-A2D4-1972848CCF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7217"/>
          <a:stretch/>
        </p:blipFill>
        <p:spPr bwMode="auto">
          <a:xfrm>
            <a:off x="4192554" y="2314108"/>
            <a:ext cx="2566753" cy="25772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308628E8-CABF-3DA2-F240-EDA086DD39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23"/>
          <a:stretch/>
        </p:blipFill>
        <p:spPr bwMode="auto">
          <a:xfrm>
            <a:off x="6538383" y="3233539"/>
            <a:ext cx="5464955" cy="273899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8FF70CE-56E3-AC98-D9C3-83E50A88E809}"/>
              </a:ext>
            </a:extLst>
          </p:cNvPr>
          <p:cNvSpPr txBox="1"/>
          <p:nvPr/>
        </p:nvSpPr>
        <p:spPr>
          <a:xfrm>
            <a:off x="4613634" y="1543293"/>
            <a:ext cx="7046888" cy="923330"/>
          </a:xfrm>
          <a:prstGeom prst="rect">
            <a:avLst/>
          </a:prstGeom>
          <a:noFill/>
        </p:spPr>
        <p:txBody>
          <a:bodyPr wrap="square" rtlCol="0">
            <a:spAutoFit/>
          </a:bodyPr>
          <a:lstStyle/>
          <a:p>
            <a:r>
              <a:rPr lang="en-NL" dirty="0"/>
              <a:t>Sattellite galaxies debris after 10 Gyr disrupting in a static Milky Way like potential:</a:t>
            </a:r>
          </a:p>
          <a:p>
            <a:endParaRPr lang="en-NL" dirty="0"/>
          </a:p>
        </p:txBody>
      </p:sp>
      <p:pic>
        <p:nvPicPr>
          <p:cNvPr id="32" name="Picture 4">
            <a:extLst>
              <a:ext uri="{FF2B5EF4-FFF2-40B4-BE49-F238E27FC236}">
                <a16:creationId xmlns:a16="http://schemas.microsoft.com/office/drawing/2014/main" id="{FBDF1B60-D1A9-CA8A-3AEC-3206F93EF5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7217"/>
          <a:stretch/>
        </p:blipFill>
        <p:spPr bwMode="auto">
          <a:xfrm>
            <a:off x="4144567" y="2284297"/>
            <a:ext cx="2627923" cy="2638671"/>
          </a:xfrm>
          <a:prstGeom prst="rect">
            <a:avLst/>
          </a:prstGeom>
          <a:solidFill>
            <a:schemeClr val="bg1"/>
          </a:solidFill>
        </p:spPr>
      </p:pic>
      <p:pic>
        <p:nvPicPr>
          <p:cNvPr id="36" name="Picture 4">
            <a:extLst>
              <a:ext uri="{FF2B5EF4-FFF2-40B4-BE49-F238E27FC236}">
                <a16:creationId xmlns:a16="http://schemas.microsoft.com/office/drawing/2014/main" id="{181C3029-2816-0628-7A5E-F88958506B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756" r="-6085"/>
          <a:stretch/>
        </p:blipFill>
        <p:spPr bwMode="auto">
          <a:xfrm>
            <a:off x="6579819" y="3244018"/>
            <a:ext cx="5935208" cy="2738991"/>
          </a:xfrm>
          <a:prstGeom prst="rect">
            <a:avLst/>
          </a:prstGeom>
          <a:solidFill>
            <a:schemeClr val="bg1"/>
          </a:solidFill>
        </p:spPr>
      </p:pic>
      <p:pic>
        <p:nvPicPr>
          <p:cNvPr id="29" name="Picture 6">
            <a:extLst>
              <a:ext uri="{FF2B5EF4-FFF2-40B4-BE49-F238E27FC236}">
                <a16:creationId xmlns:a16="http://schemas.microsoft.com/office/drawing/2014/main" id="{3BAD91A4-1777-2DED-F936-48ABFBEFA46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6093"/>
          <a:stretch/>
        </p:blipFill>
        <p:spPr bwMode="auto">
          <a:xfrm>
            <a:off x="4158426" y="2283401"/>
            <a:ext cx="2718067" cy="2638671"/>
          </a:xfrm>
          <a:prstGeom prst="rect">
            <a:avLst/>
          </a:prstGeom>
          <a:solidFill>
            <a:schemeClr val="bg1"/>
          </a:solidFill>
        </p:spPr>
      </p:pic>
      <p:pic>
        <p:nvPicPr>
          <p:cNvPr id="30" name="Picture 6">
            <a:extLst>
              <a:ext uri="{FF2B5EF4-FFF2-40B4-BE49-F238E27FC236}">
                <a16:creationId xmlns:a16="http://schemas.microsoft.com/office/drawing/2014/main" id="{34071FED-742B-34E1-044B-157C887B7C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821"/>
          <a:stretch/>
        </p:blipFill>
        <p:spPr bwMode="auto">
          <a:xfrm>
            <a:off x="6579823" y="3241970"/>
            <a:ext cx="5423519" cy="2738991"/>
          </a:xfrm>
          <a:prstGeom prst="rect">
            <a:avLst/>
          </a:prstGeom>
          <a:solidFill>
            <a:schemeClr val="bg1"/>
          </a:solidFill>
        </p:spPr>
      </p:pic>
      <p:sp>
        <p:nvSpPr>
          <p:cNvPr id="31" name="TextBox 30">
            <a:extLst>
              <a:ext uri="{FF2B5EF4-FFF2-40B4-BE49-F238E27FC236}">
                <a16:creationId xmlns:a16="http://schemas.microsoft.com/office/drawing/2014/main" id="{5A049A6C-68A7-7125-872B-8E64AD5839AC}"/>
              </a:ext>
            </a:extLst>
          </p:cNvPr>
          <p:cNvSpPr txBox="1"/>
          <p:nvPr/>
        </p:nvSpPr>
        <p:spPr>
          <a:xfrm>
            <a:off x="6910616" y="2581365"/>
            <a:ext cx="3482893" cy="369332"/>
          </a:xfrm>
          <a:prstGeom prst="rect">
            <a:avLst/>
          </a:prstGeom>
          <a:noFill/>
        </p:spPr>
        <p:txBody>
          <a:bodyPr wrap="square" rtlCol="0">
            <a:spAutoFit/>
          </a:bodyPr>
          <a:lstStyle/>
          <a:p>
            <a:r>
              <a:rPr lang="en-NL" dirty="0"/>
              <a:t>Integrals of Motion space: </a:t>
            </a:r>
          </a:p>
        </p:txBody>
      </p:sp>
      <p:sp>
        <p:nvSpPr>
          <p:cNvPr id="26" name="TextBox 25">
            <a:extLst>
              <a:ext uri="{FF2B5EF4-FFF2-40B4-BE49-F238E27FC236}">
                <a16:creationId xmlns:a16="http://schemas.microsoft.com/office/drawing/2014/main" id="{D937B6C1-A3D9-78C5-BD56-FEE0DDDB2383}"/>
              </a:ext>
            </a:extLst>
          </p:cNvPr>
          <p:cNvSpPr txBox="1"/>
          <p:nvPr/>
        </p:nvSpPr>
        <p:spPr>
          <a:xfrm>
            <a:off x="4928555" y="5986153"/>
            <a:ext cx="5464955" cy="307777"/>
          </a:xfrm>
          <a:prstGeom prst="rect">
            <a:avLst/>
          </a:prstGeom>
          <a:noFill/>
        </p:spPr>
        <p:txBody>
          <a:bodyPr wrap="square" rtlCol="0">
            <a:spAutoFit/>
          </a:bodyPr>
          <a:lstStyle/>
          <a:p>
            <a:pPr algn="ctr"/>
            <a:r>
              <a:rPr lang="en-NL" sz="1400" dirty="0"/>
              <a:t>Adapted from Helmi et al. (2000)</a:t>
            </a:r>
          </a:p>
        </p:txBody>
      </p:sp>
      <p:sp>
        <p:nvSpPr>
          <p:cNvPr id="6" name="TextBox 5">
            <a:extLst>
              <a:ext uri="{FF2B5EF4-FFF2-40B4-BE49-F238E27FC236}">
                <a16:creationId xmlns:a16="http://schemas.microsoft.com/office/drawing/2014/main" id="{BB363AFC-7FAC-C5E0-3F39-FB6294B4ED06}"/>
              </a:ext>
            </a:extLst>
          </p:cNvPr>
          <p:cNvSpPr txBox="1"/>
          <p:nvPr/>
        </p:nvSpPr>
        <p:spPr>
          <a:xfrm>
            <a:off x="355539" y="495891"/>
            <a:ext cx="11714843" cy="923330"/>
          </a:xfrm>
          <a:prstGeom prst="rect">
            <a:avLst/>
          </a:prstGeom>
          <a:noFill/>
        </p:spPr>
        <p:txBody>
          <a:bodyPr wrap="square" rtlCol="0">
            <a:spAutoFit/>
          </a:bodyPr>
          <a:lstStyle/>
          <a:p>
            <a:pPr algn="ctr"/>
            <a:r>
              <a:rPr lang="en-NL" sz="5400" b="1" dirty="0">
                <a:latin typeface="+mj-lt"/>
              </a:rPr>
              <a:t>How do we find merger debris?</a:t>
            </a:r>
          </a:p>
        </p:txBody>
      </p:sp>
      <p:sp>
        <p:nvSpPr>
          <p:cNvPr id="19" name="TextBox 18">
            <a:extLst>
              <a:ext uri="{FF2B5EF4-FFF2-40B4-BE49-F238E27FC236}">
                <a16:creationId xmlns:a16="http://schemas.microsoft.com/office/drawing/2014/main" id="{259029C2-F3ED-AF06-B16B-502AACE5C10B}"/>
              </a:ext>
            </a:extLst>
          </p:cNvPr>
          <p:cNvSpPr txBox="1"/>
          <p:nvPr/>
        </p:nvSpPr>
        <p:spPr>
          <a:xfrm rot="20516965">
            <a:off x="6324499" y="4305587"/>
            <a:ext cx="5100420" cy="707886"/>
          </a:xfrm>
          <a:prstGeom prst="rect">
            <a:avLst/>
          </a:prstGeom>
          <a:solidFill>
            <a:schemeClr val="bg1"/>
          </a:solidFill>
          <a:ln>
            <a:solidFill>
              <a:srgbClr val="FF0000"/>
            </a:solidFill>
          </a:ln>
        </p:spPr>
        <p:txBody>
          <a:bodyPr wrap="square" rtlCol="0">
            <a:spAutoFit/>
          </a:bodyPr>
          <a:lstStyle/>
          <a:p>
            <a:pPr algn="ctr"/>
            <a:r>
              <a:rPr lang="en-NL" sz="2000" b="1" dirty="0">
                <a:solidFill>
                  <a:srgbClr val="FF0000"/>
                </a:solidFill>
              </a:rPr>
              <a:t>Need 6D information – available for local samples with </a:t>
            </a:r>
            <a:r>
              <a:rPr lang="en-NL" sz="2000" b="1" i="1" dirty="0">
                <a:solidFill>
                  <a:srgbClr val="FF0000"/>
                </a:solidFill>
              </a:rPr>
              <a:t>Gaia</a:t>
            </a:r>
          </a:p>
        </p:txBody>
      </p:sp>
      <p:pic>
        <p:nvPicPr>
          <p:cNvPr id="12" name="box_of_chocolates9_converted" descr="box_of_chocolates9_converted">
            <a:hlinkClick r:id="" action="ppaction://media"/>
            <a:extLst>
              <a:ext uri="{FF2B5EF4-FFF2-40B4-BE49-F238E27FC236}">
                <a16:creationId xmlns:a16="http://schemas.microsoft.com/office/drawing/2014/main" id="{57C79045-67EC-FC28-69F5-01358EFFE35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7712" y="1749896"/>
            <a:ext cx="3996855" cy="3996855"/>
          </a:xfrm>
          <a:prstGeom prst="rect">
            <a:avLst/>
          </a:prstGeom>
        </p:spPr>
      </p:pic>
      <p:sp>
        <p:nvSpPr>
          <p:cNvPr id="13" name="TextBox 12">
            <a:extLst>
              <a:ext uri="{FF2B5EF4-FFF2-40B4-BE49-F238E27FC236}">
                <a16:creationId xmlns:a16="http://schemas.microsoft.com/office/drawing/2014/main" id="{1ABD7D02-7336-4DCD-CAED-83EA6AB93DC5}"/>
              </a:ext>
            </a:extLst>
          </p:cNvPr>
          <p:cNvSpPr txBox="1"/>
          <p:nvPr/>
        </p:nvSpPr>
        <p:spPr>
          <a:xfrm>
            <a:off x="-23341" y="5838889"/>
            <a:ext cx="4459505" cy="523220"/>
          </a:xfrm>
          <a:prstGeom prst="rect">
            <a:avLst/>
          </a:prstGeom>
          <a:noFill/>
        </p:spPr>
        <p:txBody>
          <a:bodyPr wrap="square" rtlCol="0">
            <a:spAutoFit/>
          </a:bodyPr>
          <a:lstStyle/>
          <a:p>
            <a:pPr algn="ctr"/>
            <a:r>
              <a:rPr lang="en-GB" sz="1400" i="1" dirty="0"/>
              <a:t>Phase mixed merger debris.  </a:t>
            </a:r>
            <a:r>
              <a:rPr lang="en-GB" sz="1200" i="1" dirty="0"/>
              <a:t>Credit: Maarten </a:t>
            </a:r>
            <a:r>
              <a:rPr lang="en-GB" sz="1200" i="1" dirty="0" err="1"/>
              <a:t>Breddels</a:t>
            </a:r>
            <a:r>
              <a:rPr lang="en-GB" sz="1200" i="1" dirty="0"/>
              <a:t> </a:t>
            </a:r>
          </a:p>
          <a:p>
            <a:pPr algn="ctr"/>
            <a:r>
              <a:rPr lang="en-GB" sz="1200" i="1" dirty="0"/>
              <a:t>&amp; Amina Helmi, Kapteyn Astronomical Institute</a:t>
            </a:r>
            <a:r>
              <a:rPr lang="en-GB" sz="1400" i="1" dirty="0"/>
              <a:t>.</a:t>
            </a:r>
            <a:endParaRPr lang="en-NL" sz="1400" i="1" dirty="0"/>
          </a:p>
        </p:txBody>
      </p:sp>
    </p:spTree>
    <p:extLst>
      <p:ext uri="{BB962C8B-B14F-4D97-AF65-F5344CB8AC3E}">
        <p14:creationId xmlns:p14="http://schemas.microsoft.com/office/powerpoint/2010/main" val="275434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2"/>
                </p:tgtEl>
              </p:cMediaNode>
            </p:video>
          </p:childTnLst>
        </p:cTn>
      </p:par>
    </p:tnLst>
    <p:bldLst>
      <p:bldP spid="28" grpId="0"/>
      <p:bldP spid="31" grpId="0"/>
      <p:bldP spid="26"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5D95A8-DF8A-6545-0513-176FCA2B528E}"/>
              </a:ext>
            </a:extLst>
          </p:cNvPr>
          <p:cNvPicPr>
            <a:picLocks noChangeAspect="1"/>
          </p:cNvPicPr>
          <p:nvPr/>
        </p:nvPicPr>
        <p:blipFill rotWithShape="1">
          <a:blip r:embed="rId3"/>
          <a:srcRect l="51361" r="8741" b="46844"/>
          <a:stretch/>
        </p:blipFill>
        <p:spPr>
          <a:xfrm>
            <a:off x="6001505" y="2634702"/>
            <a:ext cx="3101031" cy="2662324"/>
          </a:xfrm>
          <a:prstGeom prst="rect">
            <a:avLst/>
          </a:prstGeom>
        </p:spPr>
      </p:pic>
      <p:sp>
        <p:nvSpPr>
          <p:cNvPr id="6" name="TextBox 5">
            <a:extLst>
              <a:ext uri="{FF2B5EF4-FFF2-40B4-BE49-F238E27FC236}">
                <a16:creationId xmlns:a16="http://schemas.microsoft.com/office/drawing/2014/main" id="{BB363AFC-7FAC-C5E0-3F39-FB6294B4ED06}"/>
              </a:ext>
            </a:extLst>
          </p:cNvPr>
          <p:cNvSpPr txBox="1"/>
          <p:nvPr/>
        </p:nvSpPr>
        <p:spPr>
          <a:xfrm>
            <a:off x="303383" y="535311"/>
            <a:ext cx="11714843" cy="923330"/>
          </a:xfrm>
          <a:prstGeom prst="rect">
            <a:avLst/>
          </a:prstGeom>
          <a:noFill/>
        </p:spPr>
        <p:txBody>
          <a:bodyPr wrap="square" rtlCol="0">
            <a:spAutoFit/>
          </a:bodyPr>
          <a:lstStyle/>
          <a:p>
            <a:pPr algn="ctr"/>
            <a:r>
              <a:rPr lang="en-NL" sz="5400" b="1" dirty="0">
                <a:latin typeface="+mj-lt"/>
              </a:rPr>
              <a:t>How do we characterise merger debris?</a:t>
            </a:r>
          </a:p>
        </p:txBody>
      </p:sp>
      <p:sp>
        <p:nvSpPr>
          <p:cNvPr id="2" name="TextBox 1">
            <a:extLst>
              <a:ext uri="{FF2B5EF4-FFF2-40B4-BE49-F238E27FC236}">
                <a16:creationId xmlns:a16="http://schemas.microsoft.com/office/drawing/2014/main" id="{B09AE31C-C16B-89E7-639C-A6BC415E66FF}"/>
              </a:ext>
            </a:extLst>
          </p:cNvPr>
          <p:cNvSpPr txBox="1"/>
          <p:nvPr/>
        </p:nvSpPr>
        <p:spPr>
          <a:xfrm>
            <a:off x="435300" y="2069266"/>
            <a:ext cx="2770445" cy="369332"/>
          </a:xfrm>
          <a:prstGeom prst="rect">
            <a:avLst/>
          </a:prstGeom>
          <a:noFill/>
        </p:spPr>
        <p:txBody>
          <a:bodyPr wrap="square" rtlCol="0">
            <a:spAutoFit/>
          </a:bodyPr>
          <a:lstStyle/>
          <a:p>
            <a:pPr algn="ctr"/>
            <a:r>
              <a:rPr lang="en-NL" b="1" dirty="0"/>
              <a:t>Dynamics</a:t>
            </a:r>
            <a:r>
              <a:rPr lang="en-NL" dirty="0"/>
              <a:t> </a:t>
            </a:r>
          </a:p>
        </p:txBody>
      </p:sp>
      <p:sp>
        <p:nvSpPr>
          <p:cNvPr id="3" name="TextBox 2">
            <a:extLst>
              <a:ext uri="{FF2B5EF4-FFF2-40B4-BE49-F238E27FC236}">
                <a16:creationId xmlns:a16="http://schemas.microsoft.com/office/drawing/2014/main" id="{B3348637-9EA0-A8DC-511A-28665D7CAE1A}"/>
              </a:ext>
            </a:extLst>
          </p:cNvPr>
          <p:cNvSpPr txBox="1"/>
          <p:nvPr/>
        </p:nvSpPr>
        <p:spPr>
          <a:xfrm>
            <a:off x="6805072" y="2640667"/>
            <a:ext cx="1618937" cy="369332"/>
          </a:xfrm>
          <a:prstGeom prst="rect">
            <a:avLst/>
          </a:prstGeom>
          <a:noFill/>
        </p:spPr>
        <p:txBody>
          <a:bodyPr wrap="square" rtlCol="0">
            <a:spAutoFit/>
          </a:bodyPr>
          <a:lstStyle/>
          <a:p>
            <a:pPr algn="ctr"/>
            <a:r>
              <a:rPr lang="en-NL" b="1" dirty="0"/>
              <a:t>Chemistry </a:t>
            </a:r>
          </a:p>
        </p:txBody>
      </p:sp>
      <p:sp>
        <p:nvSpPr>
          <p:cNvPr id="7" name="TextBox 6">
            <a:extLst>
              <a:ext uri="{FF2B5EF4-FFF2-40B4-BE49-F238E27FC236}">
                <a16:creationId xmlns:a16="http://schemas.microsoft.com/office/drawing/2014/main" id="{ED83B647-C2C0-51ED-421B-44B9E7330094}"/>
              </a:ext>
            </a:extLst>
          </p:cNvPr>
          <p:cNvSpPr txBox="1"/>
          <p:nvPr/>
        </p:nvSpPr>
        <p:spPr>
          <a:xfrm>
            <a:off x="3138413" y="1395872"/>
            <a:ext cx="5883456" cy="461665"/>
          </a:xfrm>
          <a:prstGeom prst="rect">
            <a:avLst/>
          </a:prstGeom>
          <a:noFill/>
        </p:spPr>
        <p:txBody>
          <a:bodyPr wrap="square" rtlCol="0">
            <a:spAutoFit/>
          </a:bodyPr>
          <a:lstStyle/>
          <a:p>
            <a:pPr algn="ctr"/>
            <a:r>
              <a:rPr lang="en-NL" sz="2400" b="1" dirty="0"/>
              <a:t>Tools of Galactic archaeology </a:t>
            </a:r>
          </a:p>
        </p:txBody>
      </p:sp>
      <p:pic>
        <p:nvPicPr>
          <p:cNvPr id="11" name="Picture 10">
            <a:extLst>
              <a:ext uri="{FF2B5EF4-FFF2-40B4-BE49-F238E27FC236}">
                <a16:creationId xmlns:a16="http://schemas.microsoft.com/office/drawing/2014/main" id="{FA82465C-984E-BFAA-ED14-2A0F4A25D4AE}"/>
              </a:ext>
            </a:extLst>
          </p:cNvPr>
          <p:cNvPicPr>
            <a:picLocks noChangeAspect="1"/>
          </p:cNvPicPr>
          <p:nvPr/>
        </p:nvPicPr>
        <p:blipFill rotWithShape="1">
          <a:blip r:embed="rId3"/>
          <a:srcRect l="51361" t="51912" r="10559"/>
          <a:stretch/>
        </p:blipFill>
        <p:spPr>
          <a:xfrm>
            <a:off x="9094845" y="2821875"/>
            <a:ext cx="2959744" cy="2408468"/>
          </a:xfrm>
          <a:prstGeom prst="rect">
            <a:avLst/>
          </a:prstGeom>
        </p:spPr>
      </p:pic>
      <p:grpSp>
        <p:nvGrpSpPr>
          <p:cNvPr id="18" name="Group 17">
            <a:extLst>
              <a:ext uri="{FF2B5EF4-FFF2-40B4-BE49-F238E27FC236}">
                <a16:creationId xmlns:a16="http://schemas.microsoft.com/office/drawing/2014/main" id="{5BE7566C-131F-90AD-3342-C1E72745B92E}"/>
              </a:ext>
            </a:extLst>
          </p:cNvPr>
          <p:cNvGrpSpPr/>
          <p:nvPr/>
        </p:nvGrpSpPr>
        <p:grpSpPr>
          <a:xfrm>
            <a:off x="202992" y="2624559"/>
            <a:ext cx="2927947" cy="2564105"/>
            <a:chOff x="177676" y="3429000"/>
            <a:chExt cx="2295130" cy="2093903"/>
          </a:xfrm>
        </p:grpSpPr>
        <p:pic>
          <p:nvPicPr>
            <p:cNvPr id="14" name="Picture 13" descr="gallart-kinematics.png">
              <a:extLst>
                <a:ext uri="{FF2B5EF4-FFF2-40B4-BE49-F238E27FC236}">
                  <a16:creationId xmlns:a16="http://schemas.microsoft.com/office/drawing/2014/main" id="{3C0FFEF7-A873-43C2-F44D-786A0D3A63D4}"/>
                </a:ext>
              </a:extLst>
            </p:cNvPr>
            <p:cNvPicPr>
              <a:picLocks noChangeAspect="1"/>
            </p:cNvPicPr>
            <p:nvPr/>
          </p:nvPicPr>
          <p:blipFill rotWithShape="1">
            <a:blip r:embed="rId4"/>
            <a:srcRect r="51342"/>
            <a:stretch/>
          </p:blipFill>
          <p:spPr>
            <a:xfrm>
              <a:off x="177676" y="3429000"/>
              <a:ext cx="2295130" cy="2093903"/>
            </a:xfrm>
            <a:prstGeom prst="rect">
              <a:avLst/>
            </a:prstGeom>
          </p:spPr>
        </p:pic>
        <p:sp>
          <p:nvSpPr>
            <p:cNvPr id="15" name="TextBox 14">
              <a:extLst>
                <a:ext uri="{FF2B5EF4-FFF2-40B4-BE49-F238E27FC236}">
                  <a16:creationId xmlns:a16="http://schemas.microsoft.com/office/drawing/2014/main" id="{F6C6B559-F6DB-8D76-7B39-A41F43A461DD}"/>
                </a:ext>
              </a:extLst>
            </p:cNvPr>
            <p:cNvSpPr txBox="1"/>
            <p:nvPr/>
          </p:nvSpPr>
          <p:spPr>
            <a:xfrm>
              <a:off x="1050376" y="3788320"/>
              <a:ext cx="359394" cy="245158"/>
            </a:xfrm>
            <a:prstGeom prst="rect">
              <a:avLst/>
            </a:prstGeom>
            <a:noFill/>
          </p:spPr>
          <p:txBody>
            <a:bodyPr wrap="square" rtlCol="0">
              <a:spAutoFit/>
            </a:bodyPr>
            <a:lstStyle/>
            <a:p>
              <a:pPr defTabSz="342173"/>
              <a:r>
                <a:rPr lang="en-GB" sz="1351" dirty="0">
                  <a:solidFill>
                    <a:srgbClr val="3E1CEA"/>
                  </a:solidFill>
                  <a:latin typeface="Calibri"/>
                </a:rPr>
                <a:t>BS</a:t>
              </a:r>
            </a:p>
          </p:txBody>
        </p:sp>
        <p:sp>
          <p:nvSpPr>
            <p:cNvPr id="16" name="TextBox 15">
              <a:extLst>
                <a:ext uri="{FF2B5EF4-FFF2-40B4-BE49-F238E27FC236}">
                  <a16:creationId xmlns:a16="http://schemas.microsoft.com/office/drawing/2014/main" id="{43F93E9E-F61F-14BD-7B45-B1D8379A6618}"/>
                </a:ext>
              </a:extLst>
            </p:cNvPr>
            <p:cNvSpPr txBox="1"/>
            <p:nvPr/>
          </p:nvSpPr>
          <p:spPr>
            <a:xfrm>
              <a:off x="1621876" y="4482832"/>
              <a:ext cx="410964" cy="245158"/>
            </a:xfrm>
            <a:prstGeom prst="rect">
              <a:avLst/>
            </a:prstGeom>
            <a:noFill/>
          </p:spPr>
          <p:txBody>
            <a:bodyPr wrap="square" rtlCol="0">
              <a:spAutoFit/>
            </a:bodyPr>
            <a:lstStyle/>
            <a:p>
              <a:pPr defTabSz="342173"/>
              <a:r>
                <a:rPr lang="en-GB" sz="1351" dirty="0">
                  <a:solidFill>
                    <a:srgbClr val="FF0000"/>
                  </a:solidFill>
                  <a:latin typeface="Calibri"/>
                </a:rPr>
                <a:t>RS</a:t>
              </a:r>
            </a:p>
          </p:txBody>
        </p:sp>
        <p:sp>
          <p:nvSpPr>
            <p:cNvPr id="17" name="TextBox 16">
              <a:extLst>
                <a:ext uri="{FF2B5EF4-FFF2-40B4-BE49-F238E27FC236}">
                  <a16:creationId xmlns:a16="http://schemas.microsoft.com/office/drawing/2014/main" id="{F2FF46EB-4D9E-0F6D-8259-3969759900B1}"/>
                </a:ext>
              </a:extLst>
            </p:cNvPr>
            <p:cNvSpPr txBox="1"/>
            <p:nvPr/>
          </p:nvSpPr>
          <p:spPr>
            <a:xfrm rot="18880226">
              <a:off x="1614736" y="4797034"/>
              <a:ext cx="567079" cy="199137"/>
            </a:xfrm>
            <a:prstGeom prst="rect">
              <a:avLst/>
            </a:prstGeom>
            <a:noFill/>
          </p:spPr>
          <p:txBody>
            <a:bodyPr wrap="none" rtlCol="0">
              <a:spAutoFit/>
            </a:bodyPr>
            <a:lstStyle/>
            <a:p>
              <a:pPr defTabSz="342173"/>
              <a:r>
                <a:rPr lang="en-GB" sz="1051" dirty="0">
                  <a:solidFill>
                    <a:prstClr val="black"/>
                  </a:solidFill>
                  <a:latin typeface="Calibri"/>
                </a:rPr>
                <a:t>thick disk</a:t>
              </a:r>
            </a:p>
          </p:txBody>
        </p:sp>
      </p:grpSp>
      <p:sp>
        <p:nvSpPr>
          <p:cNvPr id="19" name="TextBox 18">
            <a:extLst>
              <a:ext uri="{FF2B5EF4-FFF2-40B4-BE49-F238E27FC236}">
                <a16:creationId xmlns:a16="http://schemas.microsoft.com/office/drawing/2014/main" id="{003563E4-022C-C2E7-1A18-AB8B3854E26A}"/>
              </a:ext>
            </a:extLst>
          </p:cNvPr>
          <p:cNvSpPr txBox="1"/>
          <p:nvPr/>
        </p:nvSpPr>
        <p:spPr>
          <a:xfrm>
            <a:off x="1151749" y="5267145"/>
            <a:ext cx="1403718" cy="276999"/>
          </a:xfrm>
          <a:prstGeom prst="rect">
            <a:avLst/>
          </a:prstGeom>
          <a:noFill/>
        </p:spPr>
        <p:txBody>
          <a:bodyPr wrap="none" rtlCol="0">
            <a:spAutoFit/>
          </a:bodyPr>
          <a:lstStyle/>
          <a:p>
            <a:pPr defTabSz="342471">
              <a:defRPr/>
            </a:pPr>
            <a:r>
              <a:rPr lang="en-GB" sz="1200" i="1" dirty="0" err="1">
                <a:solidFill>
                  <a:prstClr val="black"/>
                </a:solidFill>
                <a:latin typeface="Calibri"/>
              </a:rPr>
              <a:t>Gallart</a:t>
            </a:r>
            <a:r>
              <a:rPr lang="en-GB" sz="1200" i="1" dirty="0">
                <a:solidFill>
                  <a:prstClr val="black"/>
                </a:solidFill>
                <a:latin typeface="Calibri"/>
              </a:rPr>
              <a:t> et al. (2019)</a:t>
            </a:r>
          </a:p>
        </p:txBody>
      </p:sp>
      <p:grpSp>
        <p:nvGrpSpPr>
          <p:cNvPr id="22" name="Group 21">
            <a:extLst>
              <a:ext uri="{FF2B5EF4-FFF2-40B4-BE49-F238E27FC236}">
                <a16:creationId xmlns:a16="http://schemas.microsoft.com/office/drawing/2014/main" id="{3363037C-C715-3D62-FBB1-765F30CF6618}"/>
              </a:ext>
            </a:extLst>
          </p:cNvPr>
          <p:cNvGrpSpPr/>
          <p:nvPr/>
        </p:nvGrpSpPr>
        <p:grpSpPr>
          <a:xfrm>
            <a:off x="3192636" y="2713188"/>
            <a:ext cx="2562085" cy="3331875"/>
            <a:chOff x="3431729" y="2873972"/>
            <a:chExt cx="2314362" cy="3143265"/>
          </a:xfrm>
        </p:grpSpPr>
        <p:pic>
          <p:nvPicPr>
            <p:cNvPr id="18436" name="Picture 4">
              <a:extLst>
                <a:ext uri="{FF2B5EF4-FFF2-40B4-BE49-F238E27FC236}">
                  <a16:creationId xmlns:a16="http://schemas.microsoft.com/office/drawing/2014/main" id="{39F44E2C-A53E-079F-0B2C-9099E49326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1729" y="2873972"/>
              <a:ext cx="2314362" cy="314326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E1FA8E7-567A-FB4B-3A03-C3D4FD115828}"/>
                </a:ext>
              </a:extLst>
            </p:cNvPr>
            <p:cNvSpPr txBox="1"/>
            <p:nvPr/>
          </p:nvSpPr>
          <p:spPr>
            <a:xfrm>
              <a:off x="4149040" y="3594973"/>
              <a:ext cx="458487" cy="283216"/>
            </a:xfrm>
            <a:prstGeom prst="rect">
              <a:avLst/>
            </a:prstGeom>
            <a:noFill/>
          </p:spPr>
          <p:txBody>
            <a:bodyPr wrap="square" rtlCol="0">
              <a:spAutoFit/>
            </a:bodyPr>
            <a:lstStyle/>
            <a:p>
              <a:pPr defTabSz="342173"/>
              <a:r>
                <a:rPr lang="en-GB" sz="1351" dirty="0">
                  <a:solidFill>
                    <a:srgbClr val="3E1CEA"/>
                  </a:solidFill>
                  <a:latin typeface="Calibri"/>
                </a:rPr>
                <a:t>BS</a:t>
              </a:r>
            </a:p>
          </p:txBody>
        </p:sp>
        <p:sp>
          <p:nvSpPr>
            <p:cNvPr id="21" name="TextBox 20">
              <a:extLst>
                <a:ext uri="{FF2B5EF4-FFF2-40B4-BE49-F238E27FC236}">
                  <a16:creationId xmlns:a16="http://schemas.microsoft.com/office/drawing/2014/main" id="{8E044A63-BEE2-65BB-F6C8-AA5C0B578C31}"/>
                </a:ext>
              </a:extLst>
            </p:cNvPr>
            <p:cNvSpPr txBox="1"/>
            <p:nvPr/>
          </p:nvSpPr>
          <p:spPr>
            <a:xfrm>
              <a:off x="4897000" y="4263510"/>
              <a:ext cx="524276" cy="283216"/>
            </a:xfrm>
            <a:prstGeom prst="rect">
              <a:avLst/>
            </a:prstGeom>
            <a:noFill/>
          </p:spPr>
          <p:txBody>
            <a:bodyPr wrap="square" rtlCol="0">
              <a:spAutoFit/>
            </a:bodyPr>
            <a:lstStyle/>
            <a:p>
              <a:pPr defTabSz="342173"/>
              <a:r>
                <a:rPr lang="en-GB" sz="1351" dirty="0">
                  <a:solidFill>
                    <a:srgbClr val="FF0000"/>
                  </a:solidFill>
                  <a:latin typeface="Calibri"/>
                </a:rPr>
                <a:t>RS</a:t>
              </a:r>
            </a:p>
          </p:txBody>
        </p:sp>
      </p:grpSp>
      <p:sp>
        <p:nvSpPr>
          <p:cNvPr id="23" name="TextBox 22">
            <a:extLst>
              <a:ext uri="{FF2B5EF4-FFF2-40B4-BE49-F238E27FC236}">
                <a16:creationId xmlns:a16="http://schemas.microsoft.com/office/drawing/2014/main" id="{70A63B8B-E633-8D49-12EF-CC12643D3D3B}"/>
              </a:ext>
            </a:extLst>
          </p:cNvPr>
          <p:cNvSpPr txBox="1"/>
          <p:nvPr/>
        </p:nvSpPr>
        <p:spPr>
          <a:xfrm>
            <a:off x="424316" y="6000835"/>
            <a:ext cx="5127398" cy="584775"/>
          </a:xfrm>
          <a:prstGeom prst="rect">
            <a:avLst/>
          </a:prstGeom>
          <a:noFill/>
        </p:spPr>
        <p:txBody>
          <a:bodyPr wrap="square" rtlCol="0">
            <a:spAutoFit/>
          </a:bodyPr>
          <a:lstStyle/>
          <a:p>
            <a:r>
              <a:rPr lang="en-GB" sz="1600" dirty="0"/>
              <a:t>C</a:t>
            </a:r>
            <a:r>
              <a:rPr lang="en-NL" sz="1600" dirty="0"/>
              <a:t>olour-magnitude diagram of local halo stars (right), two sequences which also differ in their motions (left)  </a:t>
            </a:r>
          </a:p>
        </p:txBody>
      </p:sp>
      <p:sp>
        <p:nvSpPr>
          <p:cNvPr id="33" name="TextBox 32">
            <a:extLst>
              <a:ext uri="{FF2B5EF4-FFF2-40B4-BE49-F238E27FC236}">
                <a16:creationId xmlns:a16="http://schemas.microsoft.com/office/drawing/2014/main" id="{4A839FFD-C9BD-D7C6-10AC-2D61D464D8A3}"/>
              </a:ext>
            </a:extLst>
          </p:cNvPr>
          <p:cNvSpPr txBox="1"/>
          <p:nvPr/>
        </p:nvSpPr>
        <p:spPr>
          <a:xfrm>
            <a:off x="9950083" y="5125183"/>
            <a:ext cx="1403718" cy="276999"/>
          </a:xfrm>
          <a:prstGeom prst="rect">
            <a:avLst/>
          </a:prstGeom>
          <a:noFill/>
        </p:spPr>
        <p:txBody>
          <a:bodyPr wrap="none" rtlCol="0">
            <a:spAutoFit/>
          </a:bodyPr>
          <a:lstStyle/>
          <a:p>
            <a:pPr defTabSz="342471">
              <a:defRPr/>
            </a:pPr>
            <a:r>
              <a:rPr lang="en-GB" sz="1200" i="1" dirty="0" err="1">
                <a:solidFill>
                  <a:prstClr val="black"/>
                </a:solidFill>
                <a:latin typeface="Calibri"/>
              </a:rPr>
              <a:t>Gallart</a:t>
            </a:r>
            <a:r>
              <a:rPr lang="en-GB" sz="1200" i="1" dirty="0">
                <a:solidFill>
                  <a:prstClr val="black"/>
                </a:solidFill>
                <a:latin typeface="Calibri"/>
              </a:rPr>
              <a:t> et al. (2019)</a:t>
            </a:r>
          </a:p>
        </p:txBody>
      </p:sp>
      <p:sp>
        <p:nvSpPr>
          <p:cNvPr id="38" name="TextBox 37">
            <a:extLst>
              <a:ext uri="{FF2B5EF4-FFF2-40B4-BE49-F238E27FC236}">
                <a16:creationId xmlns:a16="http://schemas.microsoft.com/office/drawing/2014/main" id="{E401A609-6DB3-275C-8DEF-4B25B085F184}"/>
              </a:ext>
            </a:extLst>
          </p:cNvPr>
          <p:cNvSpPr txBox="1"/>
          <p:nvPr/>
        </p:nvSpPr>
        <p:spPr>
          <a:xfrm>
            <a:off x="3609818" y="2420803"/>
            <a:ext cx="2268293" cy="369332"/>
          </a:xfrm>
          <a:prstGeom prst="rect">
            <a:avLst/>
          </a:prstGeom>
          <a:noFill/>
        </p:spPr>
        <p:txBody>
          <a:bodyPr wrap="square" rtlCol="0">
            <a:spAutoFit/>
          </a:bodyPr>
          <a:lstStyle/>
          <a:p>
            <a:pPr algn="ctr"/>
            <a:r>
              <a:rPr lang="en-NL" b="1" dirty="0"/>
              <a:t>Stellar populations  </a:t>
            </a:r>
          </a:p>
        </p:txBody>
      </p:sp>
      <p:sp>
        <p:nvSpPr>
          <p:cNvPr id="4" name="TextBox 3">
            <a:extLst>
              <a:ext uri="{FF2B5EF4-FFF2-40B4-BE49-F238E27FC236}">
                <a16:creationId xmlns:a16="http://schemas.microsoft.com/office/drawing/2014/main" id="{E12F4ECB-E0FF-5EEC-A28D-AC17096A19F3}"/>
              </a:ext>
            </a:extLst>
          </p:cNvPr>
          <p:cNvSpPr txBox="1"/>
          <p:nvPr/>
        </p:nvSpPr>
        <p:spPr>
          <a:xfrm>
            <a:off x="9906104" y="2509425"/>
            <a:ext cx="1618937" cy="369332"/>
          </a:xfrm>
          <a:prstGeom prst="rect">
            <a:avLst/>
          </a:prstGeom>
          <a:noFill/>
        </p:spPr>
        <p:txBody>
          <a:bodyPr wrap="square" rtlCol="0">
            <a:spAutoFit/>
          </a:bodyPr>
          <a:lstStyle/>
          <a:p>
            <a:pPr algn="ctr"/>
            <a:r>
              <a:rPr lang="en-NL" b="1" dirty="0"/>
              <a:t>Ages</a:t>
            </a:r>
          </a:p>
        </p:txBody>
      </p:sp>
      <p:sp>
        <p:nvSpPr>
          <p:cNvPr id="39" name="TextBox 38">
            <a:extLst>
              <a:ext uri="{FF2B5EF4-FFF2-40B4-BE49-F238E27FC236}">
                <a16:creationId xmlns:a16="http://schemas.microsoft.com/office/drawing/2014/main" id="{005ADCCB-E732-0146-57F7-190A68D03F91}"/>
              </a:ext>
            </a:extLst>
          </p:cNvPr>
          <p:cNvSpPr txBox="1"/>
          <p:nvPr/>
        </p:nvSpPr>
        <p:spPr>
          <a:xfrm>
            <a:off x="5956352" y="5188664"/>
            <a:ext cx="3550701" cy="523220"/>
          </a:xfrm>
          <a:prstGeom prst="rect">
            <a:avLst/>
          </a:prstGeom>
          <a:noFill/>
        </p:spPr>
        <p:txBody>
          <a:bodyPr wrap="square" rtlCol="0">
            <a:spAutoFit/>
          </a:bodyPr>
          <a:lstStyle/>
          <a:p>
            <a:pPr algn="ctr"/>
            <a:r>
              <a:rPr lang="en-US" sz="1400" dirty="0"/>
              <a:t>Distinct chemical abundance track of blue sequence stars </a:t>
            </a:r>
            <a:endParaRPr lang="en-NL" sz="1400" dirty="0"/>
          </a:p>
        </p:txBody>
      </p:sp>
      <p:sp>
        <p:nvSpPr>
          <p:cNvPr id="40" name="TextBox 39">
            <a:extLst>
              <a:ext uri="{FF2B5EF4-FFF2-40B4-BE49-F238E27FC236}">
                <a16:creationId xmlns:a16="http://schemas.microsoft.com/office/drawing/2014/main" id="{0E1B76C7-073C-AFF2-3C46-B14F9C247A97}"/>
              </a:ext>
            </a:extLst>
          </p:cNvPr>
          <p:cNvSpPr txBox="1"/>
          <p:nvPr/>
        </p:nvSpPr>
        <p:spPr>
          <a:xfrm>
            <a:off x="7029843" y="5718402"/>
            <a:ext cx="1336391" cy="276999"/>
          </a:xfrm>
          <a:prstGeom prst="rect">
            <a:avLst/>
          </a:prstGeom>
          <a:noFill/>
        </p:spPr>
        <p:txBody>
          <a:bodyPr wrap="none" rtlCol="0">
            <a:spAutoFit/>
          </a:bodyPr>
          <a:lstStyle/>
          <a:p>
            <a:pPr defTabSz="342471">
              <a:defRPr/>
            </a:pPr>
            <a:r>
              <a:rPr lang="en-GB" sz="1200" i="1" dirty="0">
                <a:solidFill>
                  <a:prstClr val="black"/>
                </a:solidFill>
                <a:latin typeface="Calibri"/>
              </a:rPr>
              <a:t>Helmi et al. (2018)</a:t>
            </a:r>
          </a:p>
        </p:txBody>
      </p:sp>
      <p:sp>
        <p:nvSpPr>
          <p:cNvPr id="5" name="TextBox 4">
            <a:extLst>
              <a:ext uri="{FF2B5EF4-FFF2-40B4-BE49-F238E27FC236}">
                <a16:creationId xmlns:a16="http://schemas.microsoft.com/office/drawing/2014/main" id="{F440DC59-AA30-AC6C-C798-B1029934AF87}"/>
              </a:ext>
            </a:extLst>
          </p:cNvPr>
          <p:cNvSpPr txBox="1"/>
          <p:nvPr/>
        </p:nvSpPr>
        <p:spPr>
          <a:xfrm>
            <a:off x="9094845" y="5668202"/>
            <a:ext cx="2770445" cy="1077218"/>
          </a:xfrm>
          <a:prstGeom prst="rect">
            <a:avLst/>
          </a:prstGeom>
          <a:noFill/>
          <a:ln w="19050">
            <a:solidFill>
              <a:schemeClr val="accent1"/>
            </a:solidFill>
          </a:ln>
        </p:spPr>
        <p:txBody>
          <a:bodyPr wrap="square" rtlCol="0">
            <a:spAutoFit/>
          </a:bodyPr>
          <a:lstStyle/>
          <a:p>
            <a:r>
              <a:rPr lang="en-NL" b="1" i="1" dirty="0"/>
              <a:t>Gaia</a:t>
            </a:r>
            <a:r>
              <a:rPr lang="en-NL" b="1" dirty="0"/>
              <a:t> Enceladus – </a:t>
            </a:r>
          </a:p>
          <a:p>
            <a:r>
              <a:rPr lang="en-NL" b="1" dirty="0"/>
              <a:t>the last major merger</a:t>
            </a:r>
          </a:p>
          <a:p>
            <a:r>
              <a:rPr lang="en-NL" sz="1400" dirty="0"/>
              <a:t>Belokurov et al. 2018,</a:t>
            </a:r>
          </a:p>
          <a:p>
            <a:r>
              <a:rPr lang="en-NL" sz="1400" dirty="0"/>
              <a:t> Helmi et al. 2018 </a:t>
            </a:r>
          </a:p>
        </p:txBody>
      </p:sp>
      <p:sp>
        <p:nvSpPr>
          <p:cNvPr id="12" name="TextBox 11">
            <a:extLst>
              <a:ext uri="{FF2B5EF4-FFF2-40B4-BE49-F238E27FC236}">
                <a16:creationId xmlns:a16="http://schemas.microsoft.com/office/drawing/2014/main" id="{2BC3C86D-9194-4DB3-4B9B-633295F42FC0}"/>
              </a:ext>
            </a:extLst>
          </p:cNvPr>
          <p:cNvSpPr txBox="1"/>
          <p:nvPr/>
        </p:nvSpPr>
        <p:spPr>
          <a:xfrm>
            <a:off x="237639" y="272211"/>
            <a:ext cx="3114443" cy="307777"/>
          </a:xfrm>
          <a:prstGeom prst="rect">
            <a:avLst/>
          </a:prstGeom>
          <a:noFill/>
        </p:spPr>
        <p:txBody>
          <a:bodyPr wrap="square" rtlCol="0">
            <a:spAutoFit/>
          </a:bodyPr>
          <a:lstStyle/>
          <a:p>
            <a:r>
              <a:rPr lang="en-NL" sz="1400" b="1" dirty="0"/>
              <a:t>Gaia DR2: halo near the Sun </a:t>
            </a:r>
          </a:p>
        </p:txBody>
      </p:sp>
      <p:sp>
        <p:nvSpPr>
          <p:cNvPr id="25" name="TextBox 24">
            <a:extLst>
              <a:ext uri="{FF2B5EF4-FFF2-40B4-BE49-F238E27FC236}">
                <a16:creationId xmlns:a16="http://schemas.microsoft.com/office/drawing/2014/main" id="{5AD0BCFD-BD2A-ACEB-808C-A4DE9B2D153D}"/>
              </a:ext>
            </a:extLst>
          </p:cNvPr>
          <p:cNvSpPr txBox="1"/>
          <p:nvPr/>
        </p:nvSpPr>
        <p:spPr>
          <a:xfrm>
            <a:off x="326799" y="1662869"/>
            <a:ext cx="3133294" cy="369332"/>
          </a:xfrm>
          <a:prstGeom prst="rect">
            <a:avLst/>
          </a:prstGeom>
          <a:noFill/>
          <a:ln>
            <a:solidFill>
              <a:srgbClr val="FF0000"/>
            </a:solidFill>
          </a:ln>
        </p:spPr>
        <p:txBody>
          <a:bodyPr wrap="none" rtlCol="0">
            <a:spAutoFit/>
          </a:bodyPr>
          <a:lstStyle/>
          <a:p>
            <a:pPr defTabSz="1219170" fontAlgn="base">
              <a:spcBef>
                <a:spcPct val="0"/>
              </a:spcBef>
              <a:spcAft>
                <a:spcPct val="0"/>
              </a:spcAft>
              <a:defRPr/>
            </a:pPr>
            <a:r>
              <a:rPr lang="en-US" dirty="0">
                <a:solidFill>
                  <a:srgbClr val="FF0000"/>
                </a:solidFill>
                <a:latin typeface="Calibri" panose="020F0502020204030204" pitchFamily="34" charset="0"/>
                <a:cs typeface="Calibri" panose="020F0502020204030204" pitchFamily="34" charset="0"/>
              </a:rPr>
              <a:t>motions </a:t>
            </a:r>
            <a:r>
              <a:rPr lang="en-US" dirty="0">
                <a:solidFill>
                  <a:srgbClr val="FF0000"/>
                </a:solidFill>
                <a:latin typeface="Calibri" panose="020F0502020204030204" pitchFamily="34" charset="0"/>
                <a:cs typeface="Calibri" panose="020F0502020204030204" pitchFamily="34" charset="0"/>
                <a:sym typeface="Wingdings" pitchFamily="2" charset="2"/>
              </a:rPr>
              <a:t></a:t>
            </a:r>
            <a:r>
              <a:rPr lang="en-US" dirty="0">
                <a:solidFill>
                  <a:srgbClr val="FF0000"/>
                </a:solidFill>
                <a:latin typeface="Calibri" panose="020F0502020204030204" pitchFamily="34" charset="0"/>
                <a:cs typeface="Calibri" panose="020F0502020204030204" pitchFamily="34" charset="0"/>
              </a:rPr>
              <a:t> reveal site of origin </a:t>
            </a:r>
          </a:p>
        </p:txBody>
      </p:sp>
      <p:sp>
        <p:nvSpPr>
          <p:cNvPr id="27" name="TextBox 26">
            <a:extLst>
              <a:ext uri="{FF2B5EF4-FFF2-40B4-BE49-F238E27FC236}">
                <a16:creationId xmlns:a16="http://schemas.microsoft.com/office/drawing/2014/main" id="{F58C5292-14D1-1B7F-B4A1-8C2A012F833E}"/>
              </a:ext>
            </a:extLst>
          </p:cNvPr>
          <p:cNvSpPr txBox="1"/>
          <p:nvPr/>
        </p:nvSpPr>
        <p:spPr>
          <a:xfrm>
            <a:off x="4312578" y="1960083"/>
            <a:ext cx="4276427" cy="369332"/>
          </a:xfrm>
          <a:prstGeom prst="rect">
            <a:avLst/>
          </a:prstGeom>
          <a:noFill/>
          <a:ln>
            <a:solidFill>
              <a:srgbClr val="FF0000"/>
            </a:solidFill>
          </a:ln>
        </p:spPr>
        <p:txBody>
          <a:bodyPr wrap="none" rtlCol="0">
            <a:spAutoFit/>
          </a:bodyPr>
          <a:lstStyle/>
          <a:p>
            <a:r>
              <a:rPr lang="en-US" dirty="0">
                <a:solidFill>
                  <a:srgbClr val="FF0000"/>
                </a:solidFill>
                <a:latin typeface="Calibri" panose="020F0502020204030204" pitchFamily="34" charset="0"/>
                <a:cs typeface="Calibri" panose="020F0502020204030204" pitchFamily="34" charset="0"/>
                <a:sym typeface="Wingdings" pitchFamily="2" charset="2"/>
              </a:rPr>
              <a:t>chemical composition  birth environment</a:t>
            </a:r>
            <a:endParaRPr lang="en-GB" dirty="0">
              <a:solidFill>
                <a:srgbClr val="FF0000"/>
              </a:solidFill>
            </a:endParaRPr>
          </a:p>
        </p:txBody>
      </p:sp>
      <p:sp>
        <p:nvSpPr>
          <p:cNvPr id="28" name="TextBox 27">
            <a:extLst>
              <a:ext uri="{FF2B5EF4-FFF2-40B4-BE49-F238E27FC236}">
                <a16:creationId xmlns:a16="http://schemas.microsoft.com/office/drawing/2014/main" id="{36A2026E-9FBB-D169-4F94-68B47F4CA23A}"/>
              </a:ext>
            </a:extLst>
          </p:cNvPr>
          <p:cNvSpPr txBox="1"/>
          <p:nvPr/>
        </p:nvSpPr>
        <p:spPr>
          <a:xfrm>
            <a:off x="9635927" y="2014684"/>
            <a:ext cx="2120773" cy="369332"/>
          </a:xfrm>
          <a:prstGeom prst="rect">
            <a:avLst/>
          </a:prstGeom>
          <a:noFill/>
          <a:ln>
            <a:solidFill>
              <a:srgbClr val="FF0000"/>
            </a:solidFill>
          </a:ln>
        </p:spPr>
        <p:txBody>
          <a:bodyPr wrap="none" rtlCol="0">
            <a:spAutoFit/>
          </a:bodyPr>
          <a:lstStyle/>
          <a:p>
            <a:r>
              <a:rPr lang="en-US" dirty="0">
                <a:solidFill>
                  <a:srgbClr val="FF0000"/>
                </a:solidFill>
                <a:latin typeface="Calibri" panose="020F0502020204030204" pitchFamily="34" charset="0"/>
                <a:cs typeface="Calibri" panose="020F0502020204030204" pitchFamily="34" charset="0"/>
                <a:sym typeface="Wingdings" pitchFamily="2" charset="2"/>
              </a:rPr>
              <a:t>ages  time of birth</a:t>
            </a:r>
            <a:endParaRPr lang="en-GB" dirty="0">
              <a:solidFill>
                <a:srgbClr val="FF0000"/>
              </a:solidFill>
            </a:endParaRPr>
          </a:p>
        </p:txBody>
      </p:sp>
    </p:spTree>
    <p:extLst>
      <p:ext uri="{BB962C8B-B14F-4D97-AF65-F5344CB8AC3E}">
        <p14:creationId xmlns:p14="http://schemas.microsoft.com/office/powerpoint/2010/main" val="81395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4" grpId="0"/>
      <p:bldP spid="39" grpId="0"/>
      <p:bldP spid="40" grpId="0"/>
      <p:bldP spid="5"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F34D1-CD6E-6171-47FA-3616A9152B34}"/>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DFEBC51B-CBA8-5C9E-7DAA-D0FA08D98872}"/>
              </a:ext>
            </a:extLst>
          </p:cNvPr>
          <p:cNvSpPr txBox="1"/>
          <p:nvPr/>
        </p:nvSpPr>
        <p:spPr>
          <a:xfrm>
            <a:off x="1141682" y="1448321"/>
            <a:ext cx="4114799" cy="584775"/>
          </a:xfrm>
          <a:prstGeom prst="rect">
            <a:avLst/>
          </a:prstGeom>
          <a:noFill/>
        </p:spPr>
        <p:txBody>
          <a:bodyPr wrap="square" rtlCol="0">
            <a:spAutoFit/>
          </a:bodyPr>
          <a:lstStyle/>
          <a:p>
            <a:r>
              <a:rPr lang="en-NL" sz="1600" b="1" dirty="0"/>
              <a:t>Clustering in IoM space </a:t>
            </a:r>
            <a:r>
              <a:rPr lang="en-NL" sz="1600" dirty="0"/>
              <a:t>(Lövdal et al. 2022, Ruiz-Lara et al. 2022, Dodd et al. 2023)</a:t>
            </a:r>
          </a:p>
        </p:txBody>
      </p:sp>
      <p:sp>
        <p:nvSpPr>
          <p:cNvPr id="15" name="TextBox 14">
            <a:extLst>
              <a:ext uri="{FF2B5EF4-FFF2-40B4-BE49-F238E27FC236}">
                <a16:creationId xmlns:a16="http://schemas.microsoft.com/office/drawing/2014/main" id="{BCC03A07-DAF9-6A0C-C962-A6AF55D58C43}"/>
              </a:ext>
            </a:extLst>
          </p:cNvPr>
          <p:cNvSpPr txBox="1"/>
          <p:nvPr/>
        </p:nvSpPr>
        <p:spPr>
          <a:xfrm>
            <a:off x="1141683" y="4539204"/>
            <a:ext cx="3577307" cy="2062103"/>
          </a:xfrm>
          <a:prstGeom prst="rect">
            <a:avLst/>
          </a:prstGeom>
          <a:noFill/>
        </p:spPr>
        <p:txBody>
          <a:bodyPr wrap="square" rtlCol="0">
            <a:spAutoFit/>
          </a:bodyPr>
          <a:lstStyle/>
          <a:p>
            <a:pPr defTabSz="342164" fontAlgn="auto">
              <a:spcBef>
                <a:spcPts val="0"/>
              </a:spcBef>
              <a:spcAft>
                <a:spcPts val="0"/>
              </a:spcAft>
            </a:pPr>
            <a:r>
              <a:rPr lang="en-GB" sz="1600" dirty="0">
                <a:solidFill>
                  <a:prstClr val="black"/>
                </a:solidFill>
                <a:latin typeface="Calibri"/>
              </a:rPr>
              <a:t>Single-linkage algorithm, clusters are built hierarchically using distances between stars</a:t>
            </a:r>
          </a:p>
          <a:p>
            <a:pPr marL="214313" indent="-214313" defTabSz="342164" fontAlgn="auto">
              <a:spcBef>
                <a:spcPts val="0"/>
              </a:spcBef>
              <a:spcAft>
                <a:spcPts val="0"/>
              </a:spcAft>
              <a:buFont typeface="Arial" panose="020B0604020202020204" pitchFamily="34" charset="0"/>
              <a:buChar char="•"/>
            </a:pPr>
            <a:r>
              <a:rPr lang="en-GB" sz="1600" dirty="0">
                <a:solidFill>
                  <a:prstClr val="black"/>
                </a:solidFill>
                <a:latin typeface="Calibri"/>
              </a:rPr>
              <a:t>every star is in a cluster</a:t>
            </a:r>
          </a:p>
          <a:p>
            <a:pPr marL="214313" indent="-214313" defTabSz="342164" fontAlgn="auto">
              <a:spcBef>
                <a:spcPts val="0"/>
              </a:spcBef>
              <a:spcAft>
                <a:spcPts val="0"/>
              </a:spcAft>
              <a:buFont typeface="Arial" panose="020B0604020202020204" pitchFamily="34" charset="0"/>
              <a:buChar char="•"/>
            </a:pPr>
            <a:r>
              <a:rPr lang="en-GB" sz="1600" dirty="0">
                <a:solidFill>
                  <a:prstClr val="black"/>
                </a:solidFill>
                <a:latin typeface="Calibri"/>
              </a:rPr>
              <a:t>use significance to determine where to stop linkage </a:t>
            </a:r>
          </a:p>
          <a:p>
            <a:pPr defTabSz="342164" fontAlgn="auto">
              <a:spcBef>
                <a:spcPts val="0"/>
              </a:spcBef>
              <a:spcAft>
                <a:spcPts val="0"/>
              </a:spcAft>
            </a:pPr>
            <a:endParaRPr lang="en-GB" sz="1600" dirty="0">
              <a:solidFill>
                <a:prstClr val="black"/>
              </a:solidFill>
              <a:latin typeface="Calibri"/>
            </a:endParaRPr>
          </a:p>
          <a:p>
            <a:pPr defTabSz="342164" fontAlgn="auto">
              <a:spcBef>
                <a:spcPts val="0"/>
              </a:spcBef>
              <a:spcAft>
                <a:spcPts val="0"/>
              </a:spcAft>
            </a:pPr>
            <a:endParaRPr lang="en-GB" sz="1600" dirty="0">
              <a:solidFill>
                <a:prstClr val="black"/>
              </a:solidFill>
              <a:latin typeface="Calibri"/>
            </a:endParaRPr>
          </a:p>
        </p:txBody>
      </p:sp>
      <p:grpSp>
        <p:nvGrpSpPr>
          <p:cNvPr id="21" name="Group 20">
            <a:extLst>
              <a:ext uri="{FF2B5EF4-FFF2-40B4-BE49-F238E27FC236}">
                <a16:creationId xmlns:a16="http://schemas.microsoft.com/office/drawing/2014/main" id="{9A2D3A50-05A4-1236-DCF9-3E97C8F80E3C}"/>
              </a:ext>
            </a:extLst>
          </p:cNvPr>
          <p:cNvGrpSpPr/>
          <p:nvPr/>
        </p:nvGrpSpPr>
        <p:grpSpPr>
          <a:xfrm>
            <a:off x="1782963" y="2439696"/>
            <a:ext cx="2066477" cy="1923380"/>
            <a:chOff x="142385" y="4293494"/>
            <a:chExt cx="2755303" cy="2564506"/>
          </a:xfrm>
        </p:grpSpPr>
        <p:pic>
          <p:nvPicPr>
            <p:cNvPr id="22" name="Picture 21">
              <a:extLst>
                <a:ext uri="{FF2B5EF4-FFF2-40B4-BE49-F238E27FC236}">
                  <a16:creationId xmlns:a16="http://schemas.microsoft.com/office/drawing/2014/main" id="{523ACD7E-D380-5C5E-7F15-D091218E8943}"/>
                </a:ext>
              </a:extLst>
            </p:cNvPr>
            <p:cNvPicPr>
              <a:picLocks noChangeAspect="1"/>
            </p:cNvPicPr>
            <p:nvPr/>
          </p:nvPicPr>
          <p:blipFill rotWithShape="1">
            <a:blip r:embed="rId3"/>
            <a:srcRect r="81396"/>
            <a:stretch/>
          </p:blipFill>
          <p:spPr>
            <a:xfrm>
              <a:off x="142385" y="4293494"/>
              <a:ext cx="1266086" cy="2564506"/>
            </a:xfrm>
            <a:prstGeom prst="rect">
              <a:avLst/>
            </a:prstGeom>
            <a:ln>
              <a:solidFill>
                <a:schemeClr val="tx1"/>
              </a:solidFill>
            </a:ln>
          </p:spPr>
        </p:pic>
        <p:pic>
          <p:nvPicPr>
            <p:cNvPr id="23" name="Picture 22">
              <a:extLst>
                <a:ext uri="{FF2B5EF4-FFF2-40B4-BE49-F238E27FC236}">
                  <a16:creationId xmlns:a16="http://schemas.microsoft.com/office/drawing/2014/main" id="{71978CAD-4B0D-E58D-E1A4-3F0E56CD0EC1}"/>
                </a:ext>
              </a:extLst>
            </p:cNvPr>
            <p:cNvPicPr>
              <a:picLocks noChangeAspect="1"/>
            </p:cNvPicPr>
            <p:nvPr/>
          </p:nvPicPr>
          <p:blipFill rotWithShape="1">
            <a:blip r:embed="rId3"/>
            <a:srcRect l="81995"/>
            <a:stretch/>
          </p:blipFill>
          <p:spPr>
            <a:xfrm>
              <a:off x="1672389" y="4293495"/>
              <a:ext cx="1225299" cy="2564505"/>
            </a:xfrm>
            <a:prstGeom prst="rect">
              <a:avLst/>
            </a:prstGeom>
            <a:ln>
              <a:solidFill>
                <a:schemeClr val="tx1"/>
              </a:solidFill>
            </a:ln>
          </p:spPr>
        </p:pic>
        <p:sp>
          <p:nvSpPr>
            <p:cNvPr id="24" name="Right Arrow 23">
              <a:extLst>
                <a:ext uri="{FF2B5EF4-FFF2-40B4-BE49-F238E27FC236}">
                  <a16:creationId xmlns:a16="http://schemas.microsoft.com/office/drawing/2014/main" id="{D57FA7A9-1DA1-BDB5-4606-51487734537A}"/>
                </a:ext>
              </a:extLst>
            </p:cNvPr>
            <p:cNvSpPr/>
            <p:nvPr/>
          </p:nvSpPr>
          <p:spPr>
            <a:xfrm>
              <a:off x="1158369" y="5866243"/>
              <a:ext cx="711199" cy="393821"/>
            </a:xfrm>
            <a:prstGeom prst="rightArrow">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164" fontAlgn="auto">
                <a:spcBef>
                  <a:spcPts val="0"/>
                </a:spcBef>
                <a:spcAft>
                  <a:spcPts val="0"/>
                </a:spcAft>
              </a:pPr>
              <a:endParaRPr lang="en-GB" sz="1350">
                <a:solidFill>
                  <a:prstClr val="white"/>
                </a:solidFill>
                <a:latin typeface="Calibri"/>
              </a:endParaRPr>
            </a:p>
          </p:txBody>
        </p:sp>
      </p:grpSp>
      <p:sp>
        <p:nvSpPr>
          <p:cNvPr id="2" name="Title 1">
            <a:extLst>
              <a:ext uri="{FF2B5EF4-FFF2-40B4-BE49-F238E27FC236}">
                <a16:creationId xmlns:a16="http://schemas.microsoft.com/office/drawing/2014/main" id="{F64FF953-14AF-0D44-68AC-979BDB9F527F}"/>
              </a:ext>
            </a:extLst>
          </p:cNvPr>
          <p:cNvSpPr>
            <a:spLocks noGrp="1"/>
          </p:cNvSpPr>
          <p:nvPr>
            <p:ph type="title"/>
          </p:nvPr>
        </p:nvSpPr>
        <p:spPr>
          <a:xfrm>
            <a:off x="674077" y="339056"/>
            <a:ext cx="10515600" cy="1325563"/>
          </a:xfrm>
        </p:spPr>
        <p:txBody>
          <a:bodyPr/>
          <a:lstStyle/>
          <a:p>
            <a:r>
              <a:rPr lang="en-NL" b="1" dirty="0"/>
              <a:t>Local halo substructure with Gaia DR3</a:t>
            </a:r>
          </a:p>
        </p:txBody>
      </p:sp>
      <p:pic>
        <p:nvPicPr>
          <p:cNvPr id="5" name="Picture 2" descr="GAIA DR2: The kinematics of globular clusters and dwarf galaxies around the  Milky Way">
            <a:extLst>
              <a:ext uri="{FF2B5EF4-FFF2-40B4-BE49-F238E27FC236}">
                <a16:creationId xmlns:a16="http://schemas.microsoft.com/office/drawing/2014/main" id="{7C6ED82A-B516-87D5-AC2A-2AF02FE7C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655" y="29040"/>
            <a:ext cx="1313048" cy="77280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E5F6C77-0041-B02A-7459-C8FBD4EFE094}"/>
              </a:ext>
            </a:extLst>
          </p:cNvPr>
          <p:cNvSpPr txBox="1"/>
          <p:nvPr/>
        </p:nvSpPr>
        <p:spPr>
          <a:xfrm>
            <a:off x="10054889" y="1371181"/>
            <a:ext cx="1908676" cy="338554"/>
          </a:xfrm>
          <a:prstGeom prst="rect">
            <a:avLst/>
          </a:prstGeom>
          <a:noFill/>
        </p:spPr>
        <p:txBody>
          <a:bodyPr wrap="square" rtlCol="0">
            <a:spAutoFit/>
          </a:bodyPr>
          <a:lstStyle/>
          <a:p>
            <a:r>
              <a:rPr lang="en-NL" sz="1600" dirty="0"/>
              <a:t>Dodd et al. 2023</a:t>
            </a:r>
          </a:p>
        </p:txBody>
      </p:sp>
      <p:sp>
        <p:nvSpPr>
          <p:cNvPr id="26" name="TextBox 25">
            <a:extLst>
              <a:ext uri="{FF2B5EF4-FFF2-40B4-BE49-F238E27FC236}">
                <a16:creationId xmlns:a16="http://schemas.microsoft.com/office/drawing/2014/main" id="{9C8F5CD0-DB49-9802-BA21-A7433DE7BE0A}"/>
              </a:ext>
            </a:extLst>
          </p:cNvPr>
          <p:cNvSpPr txBox="1"/>
          <p:nvPr/>
        </p:nvSpPr>
        <p:spPr>
          <a:xfrm>
            <a:off x="7411159" y="5851710"/>
            <a:ext cx="6628565" cy="261610"/>
          </a:xfrm>
          <a:prstGeom prst="rect">
            <a:avLst/>
          </a:prstGeom>
          <a:noFill/>
        </p:spPr>
        <p:txBody>
          <a:bodyPr wrap="square" rtlCol="0">
            <a:spAutoFit/>
          </a:bodyPr>
          <a:lstStyle/>
          <a:p>
            <a:r>
              <a:rPr lang="en-NL" sz="1100" dirty="0"/>
              <a:t>Typhon (Tenachi et al. 2022), L-RL64 (Lövdal et al. 2022, Ruiz-Lara et al. 2022) </a:t>
            </a:r>
          </a:p>
        </p:txBody>
      </p:sp>
      <p:sp>
        <p:nvSpPr>
          <p:cNvPr id="30" name="Content Placeholder 2">
            <a:extLst>
              <a:ext uri="{FF2B5EF4-FFF2-40B4-BE49-F238E27FC236}">
                <a16:creationId xmlns:a16="http://schemas.microsoft.com/office/drawing/2014/main" id="{882F21DF-D035-CB39-40BF-B64DE28BE0CF}"/>
              </a:ext>
            </a:extLst>
          </p:cNvPr>
          <p:cNvSpPr>
            <a:spLocks noGrp="1"/>
          </p:cNvSpPr>
          <p:nvPr>
            <p:ph idx="1"/>
          </p:nvPr>
        </p:nvSpPr>
        <p:spPr>
          <a:xfrm>
            <a:off x="5625688" y="1467061"/>
            <a:ext cx="5728112" cy="830997"/>
          </a:xfrm>
        </p:spPr>
        <p:txBody>
          <a:bodyPr>
            <a:normAutofit fontScale="85000" lnSpcReduction="20000"/>
          </a:bodyPr>
          <a:lstStyle/>
          <a:p>
            <a:r>
              <a:rPr lang="en-GB" sz="1800" dirty="0"/>
              <a:t>L</a:t>
            </a:r>
            <a:r>
              <a:rPr lang="en-NL" sz="1800" dirty="0"/>
              <a:t>ocal halo where we have 6D information</a:t>
            </a:r>
          </a:p>
          <a:p>
            <a:r>
              <a:rPr lang="en-NL" sz="1800" dirty="0"/>
              <a:t>Select halo stars kinematically</a:t>
            </a:r>
          </a:p>
          <a:p>
            <a:r>
              <a:rPr lang="en-NL" sz="1800" dirty="0"/>
              <a:t>70,000 stars after quality cuts</a:t>
            </a:r>
          </a:p>
          <a:p>
            <a:pPr marL="0" indent="0">
              <a:buNone/>
            </a:pPr>
            <a:endParaRPr lang="en-NL" sz="2000" dirty="0"/>
          </a:p>
        </p:txBody>
      </p:sp>
      <p:pic>
        <p:nvPicPr>
          <p:cNvPr id="31" name="Picture 4">
            <a:extLst>
              <a:ext uri="{FF2B5EF4-FFF2-40B4-BE49-F238E27FC236}">
                <a16:creationId xmlns:a16="http://schemas.microsoft.com/office/drawing/2014/main" id="{35B923E3-24E0-D211-3824-843D8C5586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8038"/>
          <a:stretch/>
        </p:blipFill>
        <p:spPr bwMode="auto">
          <a:xfrm>
            <a:off x="5517657" y="2564052"/>
            <a:ext cx="3092943" cy="26283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B5C098E8-83B7-F7AA-00A4-FDAE4561F4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13" r="36825"/>
          <a:stretch/>
        </p:blipFill>
        <p:spPr bwMode="auto">
          <a:xfrm>
            <a:off x="8439438" y="2562997"/>
            <a:ext cx="3092943" cy="26283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7C18FE31-DF2E-F291-7D8E-505C27DF1C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422"/>
          <a:stretch/>
        </p:blipFill>
        <p:spPr bwMode="auto">
          <a:xfrm>
            <a:off x="11602752" y="2664425"/>
            <a:ext cx="498173" cy="2425528"/>
          </a:xfrm>
          <a:prstGeom prst="rect">
            <a:avLst/>
          </a:prstGeom>
          <a:noFill/>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11EF9E79-8D07-0777-0D2B-E48C675DD7DF}"/>
              </a:ext>
            </a:extLst>
          </p:cNvPr>
          <p:cNvSpPr txBox="1">
            <a:spLocks/>
          </p:cNvSpPr>
          <p:nvPr/>
        </p:nvSpPr>
        <p:spPr>
          <a:xfrm>
            <a:off x="5874640" y="5299390"/>
            <a:ext cx="5728112" cy="1204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NL" sz="1800" b="1" dirty="0"/>
              <a:t>3D integrals of motion space </a:t>
            </a:r>
            <a:r>
              <a:rPr lang="en-NL" sz="1800" dirty="0"/>
              <a:t>of our halo sample</a:t>
            </a:r>
          </a:p>
        </p:txBody>
      </p:sp>
      <p:pic>
        <p:nvPicPr>
          <p:cNvPr id="4" name="Picture 3">
            <a:extLst>
              <a:ext uri="{FF2B5EF4-FFF2-40B4-BE49-F238E27FC236}">
                <a16:creationId xmlns:a16="http://schemas.microsoft.com/office/drawing/2014/main" id="{C938C090-C0B5-208E-B5AF-73044F280068}"/>
              </a:ext>
            </a:extLst>
          </p:cNvPr>
          <p:cNvPicPr>
            <a:picLocks noChangeAspect="1"/>
          </p:cNvPicPr>
          <p:nvPr/>
        </p:nvPicPr>
        <p:blipFill rotWithShape="1">
          <a:blip r:embed="rId6"/>
          <a:srcRect r="33267" b="55368"/>
          <a:stretch/>
        </p:blipFill>
        <p:spPr>
          <a:xfrm>
            <a:off x="4762049" y="2549999"/>
            <a:ext cx="7338876" cy="2654379"/>
          </a:xfrm>
          <a:prstGeom prst="rect">
            <a:avLst/>
          </a:prstGeom>
          <a:solidFill>
            <a:schemeClr val="bg1"/>
          </a:solidFill>
        </p:spPr>
      </p:pic>
      <p:pic>
        <p:nvPicPr>
          <p:cNvPr id="25" name="Picture 24">
            <a:extLst>
              <a:ext uri="{FF2B5EF4-FFF2-40B4-BE49-F238E27FC236}">
                <a16:creationId xmlns:a16="http://schemas.microsoft.com/office/drawing/2014/main" id="{EE9BAEE4-D801-EDD5-B1F4-E601A7FE422C}"/>
              </a:ext>
            </a:extLst>
          </p:cNvPr>
          <p:cNvPicPr>
            <a:picLocks noChangeAspect="1"/>
          </p:cNvPicPr>
          <p:nvPr/>
        </p:nvPicPr>
        <p:blipFill rotWithShape="1">
          <a:blip r:embed="rId7"/>
          <a:srcRect l="11955" t="89046" r="13396" b="-682"/>
          <a:stretch/>
        </p:blipFill>
        <p:spPr>
          <a:xfrm>
            <a:off x="4941162" y="5212869"/>
            <a:ext cx="7338876" cy="630349"/>
          </a:xfrm>
          <a:prstGeom prst="rect">
            <a:avLst/>
          </a:prstGeom>
        </p:spPr>
      </p:pic>
    </p:spTree>
    <p:extLst>
      <p:ext uri="{BB962C8B-B14F-4D97-AF65-F5344CB8AC3E}">
        <p14:creationId xmlns:p14="http://schemas.microsoft.com/office/powerpoint/2010/main" val="2742807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F9F8DE-1AE9-9147-4A88-400EB337465D}"/>
              </a:ext>
            </a:extLst>
          </p:cNvPr>
          <p:cNvPicPr>
            <a:picLocks noChangeAspect="1"/>
          </p:cNvPicPr>
          <p:nvPr/>
        </p:nvPicPr>
        <p:blipFill rotWithShape="1">
          <a:blip r:embed="rId3"/>
          <a:srcRect r="65784" b="55368"/>
          <a:stretch/>
        </p:blipFill>
        <p:spPr>
          <a:xfrm>
            <a:off x="18881" y="2519373"/>
            <a:ext cx="3704303" cy="2613049"/>
          </a:xfrm>
          <a:prstGeom prst="rect">
            <a:avLst/>
          </a:prstGeom>
        </p:spPr>
      </p:pic>
      <p:sp>
        <p:nvSpPr>
          <p:cNvPr id="15" name="Oval 14">
            <a:extLst>
              <a:ext uri="{FF2B5EF4-FFF2-40B4-BE49-F238E27FC236}">
                <a16:creationId xmlns:a16="http://schemas.microsoft.com/office/drawing/2014/main" id="{2A6956E6-269E-FD40-9F16-FA50281DA257}"/>
              </a:ext>
            </a:extLst>
          </p:cNvPr>
          <p:cNvSpPr/>
          <p:nvPr/>
        </p:nvSpPr>
        <p:spPr>
          <a:xfrm rot="2285091">
            <a:off x="1332743" y="3554758"/>
            <a:ext cx="624356" cy="410708"/>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4" name="TextBox 3">
            <a:extLst>
              <a:ext uri="{FF2B5EF4-FFF2-40B4-BE49-F238E27FC236}">
                <a16:creationId xmlns:a16="http://schemas.microsoft.com/office/drawing/2014/main" id="{57802154-55CE-8E43-A057-6FB8FD6CB3B1}"/>
              </a:ext>
            </a:extLst>
          </p:cNvPr>
          <p:cNvSpPr txBox="1"/>
          <p:nvPr/>
        </p:nvSpPr>
        <p:spPr>
          <a:xfrm>
            <a:off x="624259" y="2018673"/>
            <a:ext cx="3098925" cy="523220"/>
          </a:xfrm>
          <a:prstGeom prst="rect">
            <a:avLst/>
          </a:prstGeom>
          <a:noFill/>
        </p:spPr>
        <p:txBody>
          <a:bodyPr wrap="none" rtlCol="0">
            <a:spAutoFit/>
          </a:bodyPr>
          <a:lstStyle/>
          <a:p>
            <a:r>
              <a:rPr lang="en-GB" sz="2800" dirty="0"/>
              <a:t>Sequoia &amp; </a:t>
            </a:r>
            <a:r>
              <a:rPr lang="en-GB" sz="2800" dirty="0" err="1"/>
              <a:t>Thamnos</a:t>
            </a:r>
            <a:endParaRPr lang="en-GB" sz="2800" dirty="0"/>
          </a:p>
        </p:txBody>
      </p:sp>
      <p:sp>
        <p:nvSpPr>
          <p:cNvPr id="16" name="Oval 15">
            <a:extLst>
              <a:ext uri="{FF2B5EF4-FFF2-40B4-BE49-F238E27FC236}">
                <a16:creationId xmlns:a16="http://schemas.microsoft.com/office/drawing/2014/main" id="{D1E1A7BB-605B-D745-B3DF-08AAC9172437}"/>
              </a:ext>
            </a:extLst>
          </p:cNvPr>
          <p:cNvSpPr/>
          <p:nvPr/>
        </p:nvSpPr>
        <p:spPr>
          <a:xfrm rot="2285091">
            <a:off x="1543387" y="4127590"/>
            <a:ext cx="606267" cy="231965"/>
          </a:xfrm>
          <a:prstGeom prst="ellipse">
            <a:avLst/>
          </a:prstGeom>
          <a:noFill/>
          <a:ln w="1905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9" name="Content Placeholder 2">
            <a:extLst>
              <a:ext uri="{FF2B5EF4-FFF2-40B4-BE49-F238E27FC236}">
                <a16:creationId xmlns:a16="http://schemas.microsoft.com/office/drawing/2014/main" id="{7392D64F-CA11-AC41-AA2A-7C41E58C24D1}"/>
              </a:ext>
            </a:extLst>
          </p:cNvPr>
          <p:cNvSpPr>
            <a:spLocks noGrp="1"/>
          </p:cNvSpPr>
          <p:nvPr>
            <p:ph idx="1"/>
          </p:nvPr>
        </p:nvSpPr>
        <p:spPr>
          <a:xfrm>
            <a:off x="9785985" y="2054986"/>
            <a:ext cx="2266967" cy="4118639"/>
          </a:xfrm>
        </p:spPr>
        <p:txBody>
          <a:bodyPr>
            <a:noAutofit/>
          </a:bodyPr>
          <a:lstStyle/>
          <a:p>
            <a:pPr marL="0" indent="0">
              <a:buNone/>
            </a:pPr>
            <a:r>
              <a:rPr lang="en-GB" sz="1800" dirty="0"/>
              <a:t>Smaller objects (Sequoia), too few bright stars with 6D info </a:t>
            </a:r>
            <a:r>
              <a:rPr lang="en-GB" sz="1800" dirty="0">
                <a:sym typeface="Wingdings" pitchFamily="2" charset="2"/>
              </a:rPr>
              <a:t> </a:t>
            </a:r>
            <a:r>
              <a:rPr lang="en-GB" sz="1800" dirty="0"/>
              <a:t>5D dataset (no </a:t>
            </a:r>
            <a:r>
              <a:rPr lang="en-GB" sz="1800" dirty="0" err="1"/>
              <a:t>v</a:t>
            </a:r>
            <a:r>
              <a:rPr lang="en-GB" sz="1800" baseline="-25000" dirty="0" err="1"/>
              <a:t>los</a:t>
            </a:r>
            <a:r>
              <a:rPr lang="en-GB" sz="1800" dirty="0"/>
              <a:t>) </a:t>
            </a:r>
          </a:p>
          <a:p>
            <a:pPr marL="0" indent="0">
              <a:buNone/>
            </a:pPr>
            <a:endParaRPr lang="en-GB" sz="1800" dirty="0"/>
          </a:p>
          <a:p>
            <a:r>
              <a:rPr lang="en-NL" sz="1600" dirty="0">
                <a:solidFill>
                  <a:prstClr val="black"/>
                </a:solidFill>
              </a:rPr>
              <a:t>Select in pseudo-velocity space</a:t>
            </a:r>
            <a:r>
              <a:rPr lang="en-US" sz="1600" dirty="0">
                <a:solidFill>
                  <a:prstClr val="black"/>
                </a:solidFill>
              </a:rPr>
              <a:t> (</a:t>
            </a:r>
            <a:r>
              <a:rPr lang="en-NL" sz="1600" dirty="0">
                <a:solidFill>
                  <a:prstClr val="black"/>
                </a:solidFill>
              </a:rPr>
              <a:t>assuming</a:t>
            </a:r>
            <a:r>
              <a:rPr lang="en-US" sz="1600" dirty="0">
                <a:solidFill>
                  <a:prstClr val="black"/>
                </a:solidFill>
              </a:rPr>
              <a:t> </a:t>
            </a:r>
            <a:r>
              <a:rPr lang="en-GB" sz="1600" dirty="0" err="1"/>
              <a:t>v</a:t>
            </a:r>
            <a:r>
              <a:rPr lang="en-GB" sz="1600" baseline="-25000" dirty="0" err="1"/>
              <a:t>los</a:t>
            </a:r>
            <a:r>
              <a:rPr lang="en-GB" sz="1600" baseline="-25000" dirty="0"/>
              <a:t> </a:t>
            </a:r>
            <a:r>
              <a:rPr lang="en-GB" sz="1600" dirty="0"/>
              <a:t>= 0)</a:t>
            </a:r>
            <a:r>
              <a:rPr lang="en-NL" sz="1600" dirty="0">
                <a:solidFill>
                  <a:prstClr val="black"/>
                </a:solidFill>
              </a:rPr>
              <a:t> and then </a:t>
            </a:r>
            <a:r>
              <a:rPr lang="en-GB" sz="1600" dirty="0">
                <a:solidFill>
                  <a:prstClr val="black"/>
                </a:solidFill>
              </a:rPr>
              <a:t>clean samples</a:t>
            </a:r>
          </a:p>
          <a:p>
            <a:r>
              <a:rPr lang="en-NL" sz="1600" dirty="0"/>
              <a:t>Increase in number of stars by &gt; factor of 2 </a:t>
            </a:r>
          </a:p>
          <a:p>
            <a:endParaRPr lang="en-GB" sz="2000" dirty="0"/>
          </a:p>
        </p:txBody>
      </p:sp>
      <p:sp>
        <p:nvSpPr>
          <p:cNvPr id="10" name="TextBox 9">
            <a:extLst>
              <a:ext uri="{FF2B5EF4-FFF2-40B4-BE49-F238E27FC236}">
                <a16:creationId xmlns:a16="http://schemas.microsoft.com/office/drawing/2014/main" id="{684A5CD0-4569-5D09-3F26-2103660F8326}"/>
              </a:ext>
            </a:extLst>
          </p:cNvPr>
          <p:cNvSpPr txBox="1"/>
          <p:nvPr/>
        </p:nvSpPr>
        <p:spPr>
          <a:xfrm>
            <a:off x="238579" y="512345"/>
            <a:ext cx="11714843" cy="923330"/>
          </a:xfrm>
          <a:prstGeom prst="rect">
            <a:avLst/>
          </a:prstGeom>
          <a:noFill/>
        </p:spPr>
        <p:txBody>
          <a:bodyPr wrap="square" rtlCol="0">
            <a:spAutoFit/>
          </a:bodyPr>
          <a:lstStyle/>
          <a:p>
            <a:pPr algn="ctr"/>
            <a:r>
              <a:rPr lang="en-US" sz="5400" b="1" dirty="0">
                <a:solidFill>
                  <a:sysClr val="windowText" lastClr="000000"/>
                </a:solidFill>
                <a:latin typeface="+mj-lt"/>
              </a:rPr>
              <a:t>Characterising building blocks</a:t>
            </a:r>
            <a:endParaRPr lang="en-NL" sz="5400" b="1" dirty="0">
              <a:solidFill>
                <a:sysClr val="windowText" lastClr="000000"/>
              </a:solidFill>
              <a:latin typeface="+mj-lt"/>
            </a:endParaRPr>
          </a:p>
        </p:txBody>
      </p:sp>
      <p:cxnSp>
        <p:nvCxnSpPr>
          <p:cNvPr id="26" name="Straight Arrow Connector 25">
            <a:extLst>
              <a:ext uri="{FF2B5EF4-FFF2-40B4-BE49-F238E27FC236}">
                <a16:creationId xmlns:a16="http://schemas.microsoft.com/office/drawing/2014/main" id="{A053E63E-5EBD-3BAA-5D50-FE235AB829A4}"/>
              </a:ext>
            </a:extLst>
          </p:cNvPr>
          <p:cNvCxnSpPr/>
          <p:nvPr/>
        </p:nvCxnSpPr>
        <p:spPr>
          <a:xfrm>
            <a:off x="3608879" y="3797800"/>
            <a:ext cx="4840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7944D1-9DD3-E1B9-42A1-3AE2FD838B87}"/>
              </a:ext>
            </a:extLst>
          </p:cNvPr>
          <p:cNvSpPr txBox="1"/>
          <p:nvPr/>
        </p:nvSpPr>
        <p:spPr>
          <a:xfrm>
            <a:off x="730765" y="5845574"/>
            <a:ext cx="6240233" cy="646331"/>
          </a:xfrm>
          <a:prstGeom prst="rect">
            <a:avLst/>
          </a:prstGeom>
          <a:noFill/>
          <a:ln>
            <a:solidFill>
              <a:srgbClr val="FF0000"/>
            </a:solidFill>
          </a:ln>
        </p:spPr>
        <p:txBody>
          <a:bodyPr wrap="square" rtlCol="0">
            <a:spAutoFit/>
          </a:bodyPr>
          <a:lstStyle/>
          <a:p>
            <a:r>
              <a:rPr lang="en-NL" dirty="0"/>
              <a:t>6D possible for larger objects (e.g. GE see Yllari et al. 2025) and will become possible for smaller ones with Gaia DR4 </a:t>
            </a:r>
          </a:p>
        </p:txBody>
      </p:sp>
      <p:sp>
        <p:nvSpPr>
          <p:cNvPr id="14" name="TextBox 13">
            <a:extLst>
              <a:ext uri="{FF2B5EF4-FFF2-40B4-BE49-F238E27FC236}">
                <a16:creationId xmlns:a16="http://schemas.microsoft.com/office/drawing/2014/main" id="{457651F2-C51E-9442-BE60-F0B9559C62B0}"/>
              </a:ext>
            </a:extLst>
          </p:cNvPr>
          <p:cNvSpPr txBox="1"/>
          <p:nvPr/>
        </p:nvSpPr>
        <p:spPr>
          <a:xfrm>
            <a:off x="8610603" y="6356350"/>
            <a:ext cx="2474743" cy="369332"/>
          </a:xfrm>
          <a:prstGeom prst="rect">
            <a:avLst/>
          </a:prstGeom>
          <a:noFill/>
        </p:spPr>
        <p:txBody>
          <a:bodyPr wrap="square" rtlCol="0">
            <a:spAutoFit/>
          </a:bodyPr>
          <a:lstStyle/>
          <a:p>
            <a:r>
              <a:rPr lang="en-NL" dirty="0"/>
              <a:t>Dodd et al. (2025)</a:t>
            </a:r>
          </a:p>
        </p:txBody>
      </p:sp>
      <p:pic>
        <p:nvPicPr>
          <p:cNvPr id="5" name="Picture 4">
            <a:extLst>
              <a:ext uri="{FF2B5EF4-FFF2-40B4-BE49-F238E27FC236}">
                <a16:creationId xmlns:a16="http://schemas.microsoft.com/office/drawing/2014/main" id="{6107ADF0-9342-AE64-1323-F233420D8B0C}"/>
              </a:ext>
            </a:extLst>
          </p:cNvPr>
          <p:cNvPicPr>
            <a:picLocks noChangeAspect="1"/>
          </p:cNvPicPr>
          <p:nvPr/>
        </p:nvPicPr>
        <p:blipFill rotWithShape="1">
          <a:blip r:embed="rId4"/>
          <a:srcRect l="46554" t="92876" r="45291" b="4543"/>
          <a:stretch>
            <a:fillRect/>
          </a:stretch>
        </p:blipFill>
        <p:spPr>
          <a:xfrm>
            <a:off x="2675258" y="2875330"/>
            <a:ext cx="801705" cy="139824"/>
          </a:xfrm>
          <a:prstGeom prst="rect">
            <a:avLst/>
          </a:prstGeom>
        </p:spPr>
      </p:pic>
      <p:pic>
        <p:nvPicPr>
          <p:cNvPr id="17" name="Picture 16">
            <a:extLst>
              <a:ext uri="{FF2B5EF4-FFF2-40B4-BE49-F238E27FC236}">
                <a16:creationId xmlns:a16="http://schemas.microsoft.com/office/drawing/2014/main" id="{D7F90C9A-ABC0-0DF8-EA63-954DB2F6E89D}"/>
              </a:ext>
            </a:extLst>
          </p:cNvPr>
          <p:cNvPicPr>
            <a:picLocks noChangeAspect="1"/>
          </p:cNvPicPr>
          <p:nvPr/>
        </p:nvPicPr>
        <p:blipFill rotWithShape="1">
          <a:blip r:embed="rId4"/>
          <a:srcRect l="69216" t="93103" r="21683" b="4316"/>
          <a:stretch>
            <a:fillRect/>
          </a:stretch>
        </p:blipFill>
        <p:spPr>
          <a:xfrm>
            <a:off x="2558558" y="2709666"/>
            <a:ext cx="894745" cy="139824"/>
          </a:xfrm>
          <a:prstGeom prst="rect">
            <a:avLst/>
          </a:prstGeom>
        </p:spPr>
      </p:pic>
      <p:pic>
        <p:nvPicPr>
          <p:cNvPr id="2" name="Picture 2">
            <a:extLst>
              <a:ext uri="{FF2B5EF4-FFF2-40B4-BE49-F238E27FC236}">
                <a16:creationId xmlns:a16="http://schemas.microsoft.com/office/drawing/2014/main" id="{D2426684-44B5-49BE-567A-79FE561792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428" r="65970"/>
          <a:stretch>
            <a:fillRect/>
          </a:stretch>
        </p:blipFill>
        <p:spPr bwMode="auto">
          <a:xfrm>
            <a:off x="6873842" y="2225957"/>
            <a:ext cx="2788486" cy="338074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5">
            <a:extLst>
              <a:ext uri="{FF2B5EF4-FFF2-40B4-BE49-F238E27FC236}">
                <a16:creationId xmlns:a16="http://schemas.microsoft.com/office/drawing/2014/main" id="{0E9E76BB-3C9A-05DB-86D5-BD7F1C61D8FA}"/>
              </a:ext>
            </a:extLst>
          </p:cNvPr>
          <p:cNvPicPr>
            <a:picLocks noChangeAspect="1"/>
          </p:cNvPicPr>
          <p:nvPr/>
        </p:nvPicPr>
        <p:blipFill>
          <a:blip r:embed="rId6"/>
          <a:srcRect r="65478"/>
          <a:stretch>
            <a:fillRect/>
          </a:stretch>
        </p:blipFill>
        <p:spPr>
          <a:xfrm>
            <a:off x="4085355" y="2280283"/>
            <a:ext cx="2788487" cy="3336330"/>
          </a:xfrm>
          <a:prstGeom prst="rect">
            <a:avLst/>
          </a:prstGeom>
        </p:spPr>
      </p:pic>
    </p:spTree>
    <p:extLst>
      <p:ext uri="{BB962C8B-B14F-4D97-AF65-F5344CB8AC3E}">
        <p14:creationId xmlns:p14="http://schemas.microsoft.com/office/powerpoint/2010/main" val="193550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E9A8FC-56B4-0816-6809-4078861E79A3}"/>
              </a:ext>
            </a:extLst>
          </p:cNvPr>
          <p:cNvPicPr>
            <a:picLocks noChangeAspect="1"/>
          </p:cNvPicPr>
          <p:nvPr/>
        </p:nvPicPr>
        <p:blipFill>
          <a:blip r:embed="rId2"/>
          <a:stretch>
            <a:fillRect/>
          </a:stretch>
        </p:blipFill>
        <p:spPr>
          <a:xfrm>
            <a:off x="7737451" y="1509455"/>
            <a:ext cx="3530991" cy="4544839"/>
          </a:xfrm>
          <a:prstGeom prst="rect">
            <a:avLst/>
          </a:prstGeom>
        </p:spPr>
      </p:pic>
      <p:sp>
        <p:nvSpPr>
          <p:cNvPr id="14" name="TextBox 13">
            <a:extLst>
              <a:ext uri="{FF2B5EF4-FFF2-40B4-BE49-F238E27FC236}">
                <a16:creationId xmlns:a16="http://schemas.microsoft.com/office/drawing/2014/main" id="{84E88437-0C65-4188-9EDC-D907D289F18D}"/>
              </a:ext>
            </a:extLst>
          </p:cNvPr>
          <p:cNvSpPr txBox="1"/>
          <p:nvPr/>
        </p:nvSpPr>
        <p:spPr>
          <a:xfrm>
            <a:off x="238579" y="512345"/>
            <a:ext cx="11714843" cy="923330"/>
          </a:xfrm>
          <a:prstGeom prst="rect">
            <a:avLst/>
          </a:prstGeom>
          <a:noFill/>
        </p:spPr>
        <p:txBody>
          <a:bodyPr wrap="square" rtlCol="0">
            <a:spAutoFit/>
          </a:bodyPr>
          <a:lstStyle/>
          <a:p>
            <a:pPr algn="ctr"/>
            <a:r>
              <a:rPr lang="en-US" sz="5400" b="1" dirty="0">
                <a:solidFill>
                  <a:sysClr val="windowText" lastClr="000000"/>
                </a:solidFill>
                <a:latin typeface="+mj-lt"/>
              </a:rPr>
              <a:t>Age distributions</a:t>
            </a:r>
            <a:endParaRPr lang="en-NL" sz="5400" b="1" dirty="0">
              <a:solidFill>
                <a:sysClr val="windowText" lastClr="000000"/>
              </a:solidFill>
              <a:latin typeface="+mj-lt"/>
            </a:endParaRPr>
          </a:p>
        </p:txBody>
      </p:sp>
      <p:pic>
        <p:nvPicPr>
          <p:cNvPr id="16" name="Picture 15">
            <a:extLst>
              <a:ext uri="{FF2B5EF4-FFF2-40B4-BE49-F238E27FC236}">
                <a16:creationId xmlns:a16="http://schemas.microsoft.com/office/drawing/2014/main" id="{090199DD-F4D0-50BE-A196-783A95B27113}"/>
              </a:ext>
            </a:extLst>
          </p:cNvPr>
          <p:cNvPicPr>
            <a:picLocks noChangeAspect="1"/>
          </p:cNvPicPr>
          <p:nvPr/>
        </p:nvPicPr>
        <p:blipFill>
          <a:blip r:embed="rId3"/>
          <a:stretch>
            <a:fillRect/>
          </a:stretch>
        </p:blipFill>
        <p:spPr>
          <a:xfrm>
            <a:off x="238579" y="1581408"/>
            <a:ext cx="6858048" cy="2416795"/>
          </a:xfrm>
          <a:prstGeom prst="rect">
            <a:avLst/>
          </a:prstGeom>
        </p:spPr>
      </p:pic>
      <p:sp>
        <p:nvSpPr>
          <p:cNvPr id="19" name="TextBox 18">
            <a:extLst>
              <a:ext uri="{FF2B5EF4-FFF2-40B4-BE49-F238E27FC236}">
                <a16:creationId xmlns:a16="http://schemas.microsoft.com/office/drawing/2014/main" id="{6AFFFE1F-B098-52B0-CE8A-B550EF2DC61E}"/>
              </a:ext>
            </a:extLst>
          </p:cNvPr>
          <p:cNvSpPr txBox="1"/>
          <p:nvPr/>
        </p:nvSpPr>
        <p:spPr>
          <a:xfrm>
            <a:off x="541421" y="4071041"/>
            <a:ext cx="5907507" cy="923330"/>
          </a:xfrm>
          <a:prstGeom prst="rect">
            <a:avLst/>
          </a:prstGeom>
          <a:noFill/>
        </p:spPr>
        <p:txBody>
          <a:bodyPr wrap="square" rtlCol="0">
            <a:spAutoFit/>
          </a:bodyPr>
          <a:lstStyle/>
          <a:p>
            <a:r>
              <a:rPr lang="en-NL" dirty="0"/>
              <a:t>- Metallicity distributions consistent with spectroscopic (with small offset) </a:t>
            </a:r>
          </a:p>
          <a:p>
            <a:r>
              <a:rPr lang="en-NL" dirty="0"/>
              <a:t>- Age distributions allow us to estimate infall times</a:t>
            </a:r>
          </a:p>
        </p:txBody>
      </p:sp>
      <p:sp>
        <p:nvSpPr>
          <p:cNvPr id="20" name="TextBox 19">
            <a:extLst>
              <a:ext uri="{FF2B5EF4-FFF2-40B4-BE49-F238E27FC236}">
                <a16:creationId xmlns:a16="http://schemas.microsoft.com/office/drawing/2014/main" id="{9D17128B-66F6-90BB-DA1E-522883062FBB}"/>
              </a:ext>
            </a:extLst>
          </p:cNvPr>
          <p:cNvSpPr txBox="1"/>
          <p:nvPr/>
        </p:nvSpPr>
        <p:spPr>
          <a:xfrm>
            <a:off x="4573144" y="5142114"/>
            <a:ext cx="3164307" cy="369332"/>
          </a:xfrm>
          <a:prstGeom prst="rect">
            <a:avLst/>
          </a:prstGeom>
          <a:noFill/>
        </p:spPr>
        <p:txBody>
          <a:bodyPr wrap="square" rtlCol="0">
            <a:spAutoFit/>
          </a:bodyPr>
          <a:lstStyle/>
          <a:p>
            <a:r>
              <a:rPr lang="en-NL" dirty="0"/>
              <a:t>Thamnos </a:t>
            </a:r>
            <a:r>
              <a:rPr lang="en-GB" dirty="0">
                <a:sym typeface="Wingdings" pitchFamily="2" charset="2"/>
              </a:rPr>
              <a:t></a:t>
            </a:r>
            <a:r>
              <a:rPr lang="en-NL" dirty="0"/>
              <a:t> Sequoia </a:t>
            </a:r>
          </a:p>
        </p:txBody>
      </p:sp>
      <p:sp>
        <p:nvSpPr>
          <p:cNvPr id="10" name="TextBox 9">
            <a:extLst>
              <a:ext uri="{FF2B5EF4-FFF2-40B4-BE49-F238E27FC236}">
                <a16:creationId xmlns:a16="http://schemas.microsoft.com/office/drawing/2014/main" id="{00583E6E-F0E1-B701-E45E-AE722F9B7F4A}"/>
              </a:ext>
            </a:extLst>
          </p:cNvPr>
          <p:cNvSpPr txBox="1"/>
          <p:nvPr/>
        </p:nvSpPr>
        <p:spPr>
          <a:xfrm>
            <a:off x="8610603" y="6356350"/>
            <a:ext cx="2474743" cy="369332"/>
          </a:xfrm>
          <a:prstGeom prst="rect">
            <a:avLst/>
          </a:prstGeom>
          <a:noFill/>
        </p:spPr>
        <p:txBody>
          <a:bodyPr wrap="square" rtlCol="0">
            <a:spAutoFit/>
          </a:bodyPr>
          <a:lstStyle/>
          <a:p>
            <a:r>
              <a:rPr lang="en-NL" dirty="0"/>
              <a:t>Dodd et al. (2025)</a:t>
            </a:r>
          </a:p>
        </p:txBody>
      </p:sp>
      <p:sp>
        <p:nvSpPr>
          <p:cNvPr id="12" name="TextBox 11">
            <a:extLst>
              <a:ext uri="{FF2B5EF4-FFF2-40B4-BE49-F238E27FC236}">
                <a16:creationId xmlns:a16="http://schemas.microsoft.com/office/drawing/2014/main" id="{830E213B-8777-B466-A330-BC5A81931F39}"/>
              </a:ext>
            </a:extLst>
          </p:cNvPr>
          <p:cNvSpPr txBox="1"/>
          <p:nvPr/>
        </p:nvSpPr>
        <p:spPr>
          <a:xfrm>
            <a:off x="238578" y="74909"/>
            <a:ext cx="10189053" cy="830997"/>
          </a:xfrm>
          <a:prstGeom prst="rect">
            <a:avLst/>
          </a:prstGeom>
          <a:noFill/>
        </p:spPr>
        <p:txBody>
          <a:bodyPr wrap="square" rtlCol="0">
            <a:spAutoFit/>
          </a:bodyPr>
          <a:lstStyle/>
          <a:p>
            <a:r>
              <a:rPr lang="en-GB" sz="1600" i="1" dirty="0">
                <a:solidFill>
                  <a:srgbClr val="000000"/>
                </a:solidFill>
              </a:rPr>
              <a:t>For Sequoia; an accreted galaxy + ~20% Gaia-Enceladus at [Fe/H] &gt;-1.5 </a:t>
            </a:r>
            <a:r>
              <a:rPr lang="en-GB" sz="1600" i="1" dirty="0" err="1">
                <a:solidFill>
                  <a:srgbClr val="000000"/>
                </a:solidFill>
              </a:rPr>
              <a:t>dex</a:t>
            </a:r>
            <a:r>
              <a:rPr lang="en-GB" sz="1600" i="1" dirty="0">
                <a:solidFill>
                  <a:srgbClr val="000000"/>
                </a:solidFill>
              </a:rPr>
              <a:t>, Matsuno et al. (2022)</a:t>
            </a:r>
          </a:p>
          <a:p>
            <a:r>
              <a:rPr lang="en-NL" sz="1600" i="1" dirty="0"/>
              <a:t>For Thamnos an excess of metal poor stars + dominanted by contamination from in-situ and </a:t>
            </a:r>
            <a:r>
              <a:rPr lang="en-GB" sz="1600" i="1" dirty="0">
                <a:solidFill>
                  <a:srgbClr val="000000"/>
                </a:solidFill>
              </a:rPr>
              <a:t>Gaia-Enceladus</a:t>
            </a:r>
          </a:p>
          <a:p>
            <a:endParaRPr lang="en-NL" sz="1600" i="1" dirty="0"/>
          </a:p>
        </p:txBody>
      </p:sp>
      <p:sp>
        <p:nvSpPr>
          <p:cNvPr id="3" name="TextBox 2">
            <a:extLst>
              <a:ext uri="{FF2B5EF4-FFF2-40B4-BE49-F238E27FC236}">
                <a16:creationId xmlns:a16="http://schemas.microsoft.com/office/drawing/2014/main" id="{3A90B8F6-72AE-2E8C-2DFD-E18DDB242B1F}"/>
              </a:ext>
            </a:extLst>
          </p:cNvPr>
          <p:cNvSpPr txBox="1"/>
          <p:nvPr/>
        </p:nvSpPr>
        <p:spPr>
          <a:xfrm>
            <a:off x="330867" y="5177369"/>
            <a:ext cx="3908513" cy="584775"/>
          </a:xfrm>
          <a:prstGeom prst="rect">
            <a:avLst/>
          </a:prstGeom>
          <a:noFill/>
        </p:spPr>
        <p:txBody>
          <a:bodyPr wrap="square" rtlCol="0">
            <a:spAutoFit/>
          </a:bodyPr>
          <a:lstStyle/>
          <a:p>
            <a:r>
              <a:rPr lang="en-GB" sz="1600" b="1" dirty="0"/>
              <a:t>Sequoia</a:t>
            </a:r>
            <a:r>
              <a:rPr lang="en-GB" sz="1600" dirty="0"/>
              <a:t> T</a:t>
            </a:r>
            <a:r>
              <a:rPr lang="en-GB" sz="1600" baseline="-25000" dirty="0"/>
              <a:t>50</a:t>
            </a:r>
            <a:r>
              <a:rPr lang="en-GB" sz="1600" dirty="0"/>
              <a:t>∼ 12±0.3 Gyr </a:t>
            </a:r>
            <a:r>
              <a:rPr lang="en-GB" sz="1600" dirty="0">
                <a:solidFill>
                  <a:srgbClr val="FF0000"/>
                </a:solidFill>
              </a:rPr>
              <a:t>z ∼ 4</a:t>
            </a:r>
          </a:p>
          <a:p>
            <a:r>
              <a:rPr lang="en-GB" sz="1600" b="1" dirty="0"/>
              <a:t>Thamnos</a:t>
            </a:r>
            <a:r>
              <a:rPr lang="en-GB" sz="1600" dirty="0"/>
              <a:t> T</a:t>
            </a:r>
            <a:r>
              <a:rPr lang="en-GB" sz="1600" baseline="-25000" dirty="0"/>
              <a:t>50 </a:t>
            </a:r>
            <a:r>
              <a:rPr lang="en-GB" sz="1600" dirty="0"/>
              <a:t>∼ 12.3±0.3 Gyr </a:t>
            </a:r>
            <a:r>
              <a:rPr lang="en-GB" sz="1600" dirty="0">
                <a:solidFill>
                  <a:srgbClr val="FF0000"/>
                </a:solidFill>
              </a:rPr>
              <a:t>z ∼ 5</a:t>
            </a:r>
            <a:endParaRPr lang="en-NL" sz="1600" dirty="0">
              <a:solidFill>
                <a:srgbClr val="FF0000"/>
              </a:solidFill>
            </a:endParaRPr>
          </a:p>
        </p:txBody>
      </p:sp>
      <p:sp>
        <p:nvSpPr>
          <p:cNvPr id="5" name="TextBox 4">
            <a:extLst>
              <a:ext uri="{FF2B5EF4-FFF2-40B4-BE49-F238E27FC236}">
                <a16:creationId xmlns:a16="http://schemas.microsoft.com/office/drawing/2014/main" id="{214F1985-2AE4-052A-0E31-F68DE81AA216}"/>
              </a:ext>
            </a:extLst>
          </p:cNvPr>
          <p:cNvSpPr txBox="1"/>
          <p:nvPr/>
        </p:nvSpPr>
        <p:spPr>
          <a:xfrm>
            <a:off x="330867" y="5733002"/>
            <a:ext cx="7901395" cy="584775"/>
          </a:xfrm>
          <a:prstGeom prst="rect">
            <a:avLst/>
          </a:prstGeom>
          <a:noFill/>
        </p:spPr>
        <p:txBody>
          <a:bodyPr wrap="square" rtlCol="0">
            <a:spAutoFit/>
          </a:bodyPr>
          <a:lstStyle/>
          <a:p>
            <a:r>
              <a:rPr lang="en-GB" sz="1600" b="1" dirty="0"/>
              <a:t>GE </a:t>
            </a:r>
            <a:r>
              <a:rPr lang="en-GB" sz="1600" dirty="0"/>
              <a:t>T</a:t>
            </a:r>
            <a:r>
              <a:rPr lang="en-GB" sz="1600" baseline="-25000" dirty="0"/>
              <a:t>50 </a:t>
            </a:r>
            <a:r>
              <a:rPr lang="en-GB" sz="1600" dirty="0"/>
              <a:t>∼ 12.1±0.1 Gyr z ∼ 4.4</a:t>
            </a:r>
          </a:p>
          <a:p>
            <a:r>
              <a:rPr lang="en-GB" sz="1600" b="1" dirty="0"/>
              <a:t>Helmi streams </a:t>
            </a:r>
            <a:r>
              <a:rPr lang="en-GB" sz="1600" dirty="0"/>
              <a:t>T</a:t>
            </a:r>
            <a:r>
              <a:rPr lang="en-GB" sz="1600" baseline="-25000" dirty="0"/>
              <a:t>50</a:t>
            </a:r>
            <a:r>
              <a:rPr lang="en-GB" sz="1600" dirty="0"/>
              <a:t>∼ 10.5±0.2Gyr z ∼ 2.2 (Ruiz-Lara et al. 2022) </a:t>
            </a:r>
          </a:p>
        </p:txBody>
      </p:sp>
    </p:spTree>
    <p:extLst>
      <p:ext uri="{BB962C8B-B14F-4D97-AF65-F5344CB8AC3E}">
        <p14:creationId xmlns:p14="http://schemas.microsoft.com/office/powerpoint/2010/main" val="78807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42FE-20E0-53D2-D930-FB9C5EDFB2C5}"/>
              </a:ext>
            </a:extLst>
          </p:cNvPr>
          <p:cNvSpPr>
            <a:spLocks noGrp="1"/>
          </p:cNvSpPr>
          <p:nvPr>
            <p:ph type="title"/>
          </p:nvPr>
        </p:nvSpPr>
        <p:spPr/>
        <p:txBody>
          <a:bodyPr/>
          <a:lstStyle/>
          <a:p>
            <a:r>
              <a:rPr lang="en-NL" dirty="0"/>
              <a:t>Characterising the small clumps </a:t>
            </a:r>
          </a:p>
        </p:txBody>
      </p:sp>
      <p:pic>
        <p:nvPicPr>
          <p:cNvPr id="10" name="Picture 9">
            <a:extLst>
              <a:ext uri="{FF2B5EF4-FFF2-40B4-BE49-F238E27FC236}">
                <a16:creationId xmlns:a16="http://schemas.microsoft.com/office/drawing/2014/main" id="{46CCAE9A-34C0-20AB-355B-95D26AA77FAA}"/>
              </a:ext>
            </a:extLst>
          </p:cNvPr>
          <p:cNvPicPr>
            <a:picLocks noChangeAspect="1"/>
          </p:cNvPicPr>
          <p:nvPr/>
        </p:nvPicPr>
        <p:blipFill rotWithShape="1">
          <a:blip r:embed="rId2"/>
          <a:srcRect r="65784" b="55368"/>
          <a:stretch/>
        </p:blipFill>
        <p:spPr>
          <a:xfrm>
            <a:off x="0" y="1251085"/>
            <a:ext cx="3704303" cy="2613049"/>
          </a:xfrm>
          <a:prstGeom prst="rect">
            <a:avLst/>
          </a:prstGeom>
        </p:spPr>
      </p:pic>
      <p:sp>
        <p:nvSpPr>
          <p:cNvPr id="11" name="Oval 10">
            <a:extLst>
              <a:ext uri="{FF2B5EF4-FFF2-40B4-BE49-F238E27FC236}">
                <a16:creationId xmlns:a16="http://schemas.microsoft.com/office/drawing/2014/main" id="{7CBFD78B-64FF-762D-92CD-82423EA97427}"/>
              </a:ext>
            </a:extLst>
          </p:cNvPr>
          <p:cNvSpPr/>
          <p:nvPr/>
        </p:nvSpPr>
        <p:spPr>
          <a:xfrm>
            <a:off x="1247946" y="2342948"/>
            <a:ext cx="334436" cy="41588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 name="Picture 11" descr="GAIA DR2: The kinematics of globular clusters and dwarf galaxies around the  Milky Way">
            <a:extLst>
              <a:ext uri="{FF2B5EF4-FFF2-40B4-BE49-F238E27FC236}">
                <a16:creationId xmlns:a16="http://schemas.microsoft.com/office/drawing/2014/main" id="{058A704B-11B4-9EF8-880B-EC3682484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8600" y="207736"/>
            <a:ext cx="1313048" cy="7728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7CC63F5-85A2-757C-D2CB-C6FAD094B292}"/>
              </a:ext>
            </a:extLst>
          </p:cNvPr>
          <p:cNvSpPr txBox="1"/>
          <p:nvPr/>
        </p:nvSpPr>
        <p:spPr>
          <a:xfrm>
            <a:off x="3932912" y="1392416"/>
            <a:ext cx="2735857" cy="923330"/>
          </a:xfrm>
          <a:prstGeom prst="rect">
            <a:avLst/>
          </a:prstGeom>
          <a:noFill/>
        </p:spPr>
        <p:txBody>
          <a:bodyPr wrap="square" rtlCol="0">
            <a:spAutoFit/>
          </a:bodyPr>
          <a:lstStyle/>
          <a:p>
            <a:r>
              <a:rPr lang="en-NL" dirty="0"/>
              <a:t>5 new and interesting small clusters ED-2 to -6  (Dodd et al. 2023) </a:t>
            </a:r>
          </a:p>
        </p:txBody>
      </p:sp>
      <p:sp>
        <p:nvSpPr>
          <p:cNvPr id="14" name="TextBox 13">
            <a:extLst>
              <a:ext uri="{FF2B5EF4-FFF2-40B4-BE49-F238E27FC236}">
                <a16:creationId xmlns:a16="http://schemas.microsoft.com/office/drawing/2014/main" id="{C30F2DDC-A102-5813-CBF3-81382F2B436F}"/>
              </a:ext>
            </a:extLst>
          </p:cNvPr>
          <p:cNvSpPr txBox="1"/>
          <p:nvPr/>
        </p:nvSpPr>
        <p:spPr>
          <a:xfrm>
            <a:off x="3704303" y="2335366"/>
            <a:ext cx="2735857" cy="1754326"/>
          </a:xfrm>
          <a:prstGeom prst="rect">
            <a:avLst/>
          </a:prstGeom>
          <a:noFill/>
        </p:spPr>
        <p:txBody>
          <a:bodyPr wrap="square" rtlCol="0">
            <a:spAutoFit/>
          </a:bodyPr>
          <a:lstStyle/>
          <a:p>
            <a:pPr marL="285750" indent="-285750">
              <a:buFont typeface="Arial" panose="020B0604020202020204" pitchFamily="34" charset="0"/>
              <a:buChar char="•"/>
            </a:pPr>
            <a:r>
              <a:rPr lang="en-NL" dirty="0"/>
              <a:t>High energy indicative of accreted origin</a:t>
            </a:r>
          </a:p>
          <a:p>
            <a:pPr marL="285750" indent="-285750">
              <a:buFont typeface="Arial" panose="020B0604020202020204" pitchFamily="34" charset="0"/>
              <a:buChar char="•"/>
            </a:pPr>
            <a:r>
              <a:rPr lang="en-NL" dirty="0"/>
              <a:t>Very tight dynamically</a:t>
            </a:r>
          </a:p>
          <a:p>
            <a:pPr marL="285750" indent="-285750">
              <a:buFont typeface="Arial" panose="020B0604020202020204" pitchFamily="34" charset="0"/>
              <a:buChar char="•"/>
            </a:pPr>
            <a:r>
              <a:rPr lang="en-GB" dirty="0"/>
              <a:t>HR follow-up (PI: </a:t>
            </a:r>
            <a:r>
              <a:rPr lang="en-GB" dirty="0" err="1"/>
              <a:t>Dodd,</a:t>
            </a:r>
            <a:r>
              <a:rPr lang="en-GB" dirty="0"/>
              <a:t> UVES)</a:t>
            </a:r>
            <a:endParaRPr lang="en-GB" dirty="0">
              <a:latin typeface="+mn-lt"/>
            </a:endParaRPr>
          </a:p>
          <a:p>
            <a:pPr marL="285750" indent="-285750">
              <a:buFont typeface="Arial" panose="020B0604020202020204" pitchFamily="34" charset="0"/>
              <a:buChar char="•"/>
            </a:pPr>
            <a:endParaRPr lang="en-NL" dirty="0"/>
          </a:p>
        </p:txBody>
      </p:sp>
      <p:sp>
        <p:nvSpPr>
          <p:cNvPr id="15" name="TextBox 14">
            <a:extLst>
              <a:ext uri="{FF2B5EF4-FFF2-40B4-BE49-F238E27FC236}">
                <a16:creationId xmlns:a16="http://schemas.microsoft.com/office/drawing/2014/main" id="{4247BF6D-4536-2F73-A575-E96FBA2A945C}"/>
              </a:ext>
            </a:extLst>
          </p:cNvPr>
          <p:cNvSpPr txBox="1"/>
          <p:nvPr/>
        </p:nvSpPr>
        <p:spPr>
          <a:xfrm>
            <a:off x="460480" y="4003070"/>
            <a:ext cx="5154709" cy="646331"/>
          </a:xfrm>
          <a:prstGeom prst="rect">
            <a:avLst/>
          </a:prstGeom>
          <a:noFill/>
          <a:ln>
            <a:solidFill>
              <a:schemeClr val="tx1"/>
            </a:solidFill>
          </a:ln>
        </p:spPr>
        <p:txBody>
          <a:bodyPr wrap="square" rtlCol="0">
            <a:spAutoFit/>
          </a:bodyPr>
          <a:lstStyle/>
          <a:p>
            <a:r>
              <a:rPr lang="en-GB" dirty="0"/>
              <a:t>ED-2 stream: a d</a:t>
            </a:r>
            <a:r>
              <a:rPr lang="en-NL" dirty="0"/>
              <a:t>isrupted ancient star cluster at low metallicity, [Fe/H] = -2.5 with negligble spread  </a:t>
            </a:r>
          </a:p>
        </p:txBody>
      </p:sp>
      <p:sp>
        <p:nvSpPr>
          <p:cNvPr id="16" name="TextBox 15">
            <a:extLst>
              <a:ext uri="{FF2B5EF4-FFF2-40B4-BE49-F238E27FC236}">
                <a16:creationId xmlns:a16="http://schemas.microsoft.com/office/drawing/2014/main" id="{2731CCCE-6364-8E0C-C108-51BFFDD7B446}"/>
              </a:ext>
            </a:extLst>
          </p:cNvPr>
          <p:cNvSpPr txBox="1"/>
          <p:nvPr/>
        </p:nvSpPr>
        <p:spPr>
          <a:xfrm>
            <a:off x="8466909" y="3786872"/>
            <a:ext cx="3186495" cy="369332"/>
          </a:xfrm>
          <a:prstGeom prst="rect">
            <a:avLst/>
          </a:prstGeom>
          <a:noFill/>
          <a:ln>
            <a:solidFill>
              <a:schemeClr val="tx1"/>
            </a:solidFill>
          </a:ln>
        </p:spPr>
        <p:txBody>
          <a:bodyPr wrap="square" rtlCol="0">
            <a:spAutoFit/>
          </a:bodyPr>
          <a:lstStyle/>
          <a:p>
            <a:r>
              <a:rPr lang="en-US" dirty="0"/>
              <a:t>Hosts the 33 </a:t>
            </a:r>
            <a:r>
              <a:rPr lang="en-US" dirty="0" err="1"/>
              <a:t>Msun</a:t>
            </a:r>
            <a:r>
              <a:rPr lang="en-US" dirty="0"/>
              <a:t> Gaia BH3! </a:t>
            </a:r>
            <a:endParaRPr lang="en-NL" dirty="0"/>
          </a:p>
        </p:txBody>
      </p:sp>
      <p:sp>
        <p:nvSpPr>
          <p:cNvPr id="17" name="TextBox 16">
            <a:extLst>
              <a:ext uri="{FF2B5EF4-FFF2-40B4-BE49-F238E27FC236}">
                <a16:creationId xmlns:a16="http://schemas.microsoft.com/office/drawing/2014/main" id="{5F17B826-5346-38C7-1D93-0E974122993E}"/>
              </a:ext>
            </a:extLst>
          </p:cNvPr>
          <p:cNvSpPr txBox="1"/>
          <p:nvPr/>
        </p:nvSpPr>
        <p:spPr>
          <a:xfrm>
            <a:off x="460480" y="4896197"/>
            <a:ext cx="5477814" cy="1138773"/>
          </a:xfrm>
          <a:prstGeom prst="rect">
            <a:avLst/>
          </a:prstGeom>
          <a:noFill/>
        </p:spPr>
        <p:txBody>
          <a:bodyPr wrap="square" rtlCol="0">
            <a:spAutoFit/>
          </a:bodyPr>
          <a:lstStyle/>
          <a:p>
            <a:r>
              <a:rPr lang="en-GB" dirty="0">
                <a:sym typeface="Wingdings" pitchFamily="2" charset="2"/>
              </a:rPr>
              <a:t>Compared to Fnx-1 </a:t>
            </a:r>
          </a:p>
          <a:p>
            <a:r>
              <a:rPr lang="en-GB" sz="1400" dirty="0">
                <a:latin typeface="+mn-lt"/>
                <a:sym typeface="Wingdings" pitchFamily="2" charset="2"/>
              </a:rPr>
              <a:t>(similar Fe/H, larger spread in other elements): </a:t>
            </a:r>
            <a:endParaRPr lang="en-GB" dirty="0">
              <a:sym typeface="Wingdings" pitchFamily="2" charset="2"/>
            </a:endParaRPr>
          </a:p>
          <a:p>
            <a:r>
              <a:rPr lang="en-GB" dirty="0">
                <a:sym typeface="Wingdings" pitchFamily="2" charset="2"/>
              </a:rPr>
              <a:t> M</a:t>
            </a:r>
            <a:r>
              <a:rPr lang="en-GB" baseline="-25000" dirty="0">
                <a:sym typeface="Wingdings" pitchFamily="2" charset="2"/>
              </a:rPr>
              <a:t>ED-2</a:t>
            </a:r>
            <a:r>
              <a:rPr lang="en-GB" dirty="0">
                <a:sym typeface="Wingdings" pitchFamily="2" charset="2"/>
              </a:rPr>
              <a:t> &lt; (4.2 +- 0.1) x 10</a:t>
            </a:r>
            <a:r>
              <a:rPr lang="en-GB" baseline="30000" dirty="0">
                <a:sym typeface="Wingdings" pitchFamily="2" charset="2"/>
              </a:rPr>
              <a:t>4</a:t>
            </a:r>
            <a:r>
              <a:rPr lang="en-GB" dirty="0">
                <a:sym typeface="Wingdings" pitchFamily="2" charset="2"/>
              </a:rPr>
              <a:t> </a:t>
            </a:r>
            <a:r>
              <a:rPr lang="en-GB" dirty="0" err="1">
                <a:sym typeface="Wingdings" pitchFamily="2" charset="2"/>
              </a:rPr>
              <a:t>M</a:t>
            </a:r>
            <a:r>
              <a:rPr lang="en-GB" baseline="-25000" dirty="0" err="1">
                <a:sym typeface="Wingdings" pitchFamily="2" charset="2"/>
              </a:rPr>
              <a:t>sun</a:t>
            </a:r>
            <a:endParaRPr lang="en-GB" baseline="-25000" dirty="0"/>
          </a:p>
          <a:p>
            <a:endParaRPr lang="en-NL" dirty="0"/>
          </a:p>
        </p:txBody>
      </p:sp>
      <p:pic>
        <p:nvPicPr>
          <p:cNvPr id="19" name="Picture 18">
            <a:extLst>
              <a:ext uri="{FF2B5EF4-FFF2-40B4-BE49-F238E27FC236}">
                <a16:creationId xmlns:a16="http://schemas.microsoft.com/office/drawing/2014/main" id="{AFBA594B-CB13-A3BB-B133-990F45CF1F34}"/>
              </a:ext>
            </a:extLst>
          </p:cNvPr>
          <p:cNvPicPr>
            <a:picLocks noChangeAspect="1"/>
          </p:cNvPicPr>
          <p:nvPr/>
        </p:nvPicPr>
        <p:blipFill>
          <a:blip r:embed="rId4"/>
          <a:stretch>
            <a:fillRect/>
          </a:stretch>
        </p:blipFill>
        <p:spPr>
          <a:xfrm>
            <a:off x="4252994" y="4773238"/>
            <a:ext cx="1362195" cy="1379223"/>
          </a:xfrm>
          <a:prstGeom prst="rect">
            <a:avLst/>
          </a:prstGeom>
        </p:spPr>
      </p:pic>
      <p:sp>
        <p:nvSpPr>
          <p:cNvPr id="20" name="TextBox 19">
            <a:extLst>
              <a:ext uri="{FF2B5EF4-FFF2-40B4-BE49-F238E27FC236}">
                <a16:creationId xmlns:a16="http://schemas.microsoft.com/office/drawing/2014/main" id="{FFC77C33-EF27-571D-30DC-66734775B1A7}"/>
              </a:ext>
            </a:extLst>
          </p:cNvPr>
          <p:cNvSpPr txBox="1"/>
          <p:nvPr/>
        </p:nvSpPr>
        <p:spPr>
          <a:xfrm>
            <a:off x="491464" y="6359555"/>
            <a:ext cx="3980577" cy="307777"/>
          </a:xfrm>
          <a:prstGeom prst="rect">
            <a:avLst/>
          </a:prstGeom>
          <a:noFill/>
        </p:spPr>
        <p:txBody>
          <a:bodyPr wrap="none" rtlCol="0">
            <a:spAutoFit/>
          </a:bodyPr>
          <a:lstStyle/>
          <a:p>
            <a:r>
              <a:rPr lang="en-GB" sz="1400" dirty="0" err="1">
                <a:latin typeface="+mn-lt"/>
              </a:rPr>
              <a:t>Balbinot</a:t>
            </a:r>
            <a:r>
              <a:rPr lang="en-GB" sz="1400" dirty="0">
                <a:latin typeface="+mn-lt"/>
              </a:rPr>
              <a:t> et al (</a:t>
            </a:r>
            <a:r>
              <a:rPr lang="en-GB" sz="1400" dirty="0" err="1">
                <a:latin typeface="+mn-lt"/>
              </a:rPr>
              <a:t>inc</a:t>
            </a:r>
            <a:r>
              <a:rPr lang="en-GB" sz="1400" dirty="0">
                <a:latin typeface="+mn-lt"/>
              </a:rPr>
              <a:t> </a:t>
            </a:r>
            <a:r>
              <a:rPr lang="en-GB" sz="1400" dirty="0" err="1">
                <a:latin typeface="+mn-lt"/>
              </a:rPr>
              <a:t>Dodd,</a:t>
            </a:r>
            <a:r>
              <a:rPr lang="en-GB" sz="1400" dirty="0">
                <a:latin typeface="+mn-lt"/>
              </a:rPr>
              <a:t> 2024): Dodd et al (2025) </a:t>
            </a:r>
          </a:p>
        </p:txBody>
      </p:sp>
      <p:sp>
        <p:nvSpPr>
          <p:cNvPr id="22" name="TextBox 21">
            <a:extLst>
              <a:ext uri="{FF2B5EF4-FFF2-40B4-BE49-F238E27FC236}">
                <a16:creationId xmlns:a16="http://schemas.microsoft.com/office/drawing/2014/main" id="{55BCE466-3059-AA06-1532-5D5B994204A6}"/>
              </a:ext>
            </a:extLst>
          </p:cNvPr>
          <p:cNvSpPr txBox="1"/>
          <p:nvPr/>
        </p:nvSpPr>
        <p:spPr>
          <a:xfrm>
            <a:off x="8948008" y="3360449"/>
            <a:ext cx="1909497" cy="338554"/>
          </a:xfrm>
          <a:prstGeom prst="rect">
            <a:avLst/>
          </a:prstGeom>
          <a:noFill/>
        </p:spPr>
        <p:txBody>
          <a:bodyPr wrap="none" rtlCol="0">
            <a:spAutoFit/>
          </a:bodyPr>
          <a:lstStyle/>
          <a:p>
            <a:r>
              <a:rPr lang="en-GB" sz="1600" dirty="0"/>
              <a:t>BH3 is part of ED-2!</a:t>
            </a:r>
          </a:p>
        </p:txBody>
      </p:sp>
      <p:pic>
        <p:nvPicPr>
          <p:cNvPr id="23" name="Picture 22">
            <a:extLst>
              <a:ext uri="{FF2B5EF4-FFF2-40B4-BE49-F238E27FC236}">
                <a16:creationId xmlns:a16="http://schemas.microsoft.com/office/drawing/2014/main" id="{A27DCA2B-1E70-250E-B7C8-C926B5F34B99}"/>
              </a:ext>
            </a:extLst>
          </p:cNvPr>
          <p:cNvPicPr>
            <a:picLocks noChangeAspect="1"/>
          </p:cNvPicPr>
          <p:nvPr/>
        </p:nvPicPr>
        <p:blipFill rotWithShape="1">
          <a:blip r:embed="rId5"/>
          <a:srcRect r="32958"/>
          <a:stretch/>
        </p:blipFill>
        <p:spPr>
          <a:xfrm>
            <a:off x="7519448" y="1337694"/>
            <a:ext cx="4192876" cy="2034371"/>
          </a:xfrm>
          <a:prstGeom prst="rect">
            <a:avLst/>
          </a:prstGeom>
        </p:spPr>
      </p:pic>
      <p:pic>
        <p:nvPicPr>
          <p:cNvPr id="24" name="Picture 23">
            <a:extLst>
              <a:ext uri="{FF2B5EF4-FFF2-40B4-BE49-F238E27FC236}">
                <a16:creationId xmlns:a16="http://schemas.microsoft.com/office/drawing/2014/main" id="{116A1FAD-1B63-6AAA-6D7B-2666A97AA251}"/>
              </a:ext>
            </a:extLst>
          </p:cNvPr>
          <p:cNvPicPr>
            <a:picLocks noChangeAspect="1"/>
          </p:cNvPicPr>
          <p:nvPr/>
        </p:nvPicPr>
        <p:blipFill>
          <a:blip r:embed="rId6"/>
          <a:stretch>
            <a:fillRect/>
          </a:stretch>
        </p:blipFill>
        <p:spPr>
          <a:xfrm>
            <a:off x="5923689" y="3265331"/>
            <a:ext cx="2249633" cy="3041036"/>
          </a:xfrm>
          <a:prstGeom prst="rect">
            <a:avLst/>
          </a:prstGeom>
        </p:spPr>
      </p:pic>
      <p:sp>
        <p:nvSpPr>
          <p:cNvPr id="25" name="TextBox 24">
            <a:extLst>
              <a:ext uri="{FF2B5EF4-FFF2-40B4-BE49-F238E27FC236}">
                <a16:creationId xmlns:a16="http://schemas.microsoft.com/office/drawing/2014/main" id="{A2144F26-9CA2-BF09-88E3-0350AFEEFB25}"/>
              </a:ext>
            </a:extLst>
          </p:cNvPr>
          <p:cNvSpPr txBox="1"/>
          <p:nvPr/>
        </p:nvSpPr>
        <p:spPr>
          <a:xfrm>
            <a:off x="5300840" y="6338986"/>
            <a:ext cx="3472847" cy="307777"/>
          </a:xfrm>
          <a:prstGeom prst="rect">
            <a:avLst/>
          </a:prstGeom>
          <a:noFill/>
        </p:spPr>
        <p:txBody>
          <a:bodyPr wrap="square" rtlCol="0">
            <a:spAutoFit/>
          </a:bodyPr>
          <a:lstStyle/>
          <a:p>
            <a:pPr algn="ctr"/>
            <a:r>
              <a:rPr lang="en-GB" sz="1400" dirty="0">
                <a:sym typeface="Wingdings" pitchFamily="2" charset="2"/>
              </a:rPr>
              <a:t>ED2 and</a:t>
            </a:r>
            <a:r>
              <a:rPr lang="en-GB" sz="1400" dirty="0"/>
              <a:t> M92,  13.8 </a:t>
            </a:r>
            <a:r>
              <a:rPr lang="en-GB" sz="1400" dirty="0" err="1"/>
              <a:t>Gyr</a:t>
            </a:r>
            <a:r>
              <a:rPr lang="en-GB" sz="1400" dirty="0"/>
              <a:t>  ([Fe/H] ~ -2.3)</a:t>
            </a:r>
          </a:p>
        </p:txBody>
      </p:sp>
      <p:pic>
        <p:nvPicPr>
          <p:cNvPr id="1028" name="Picture 4" descr="Comparison of several stellar black holes in our galaxy | ESO">
            <a:extLst>
              <a:ext uri="{FF2B5EF4-FFF2-40B4-BE49-F238E27FC236}">
                <a16:creationId xmlns:a16="http://schemas.microsoft.com/office/drawing/2014/main" id="{BFEEA0CC-F77C-FAC7-0CC5-D171193491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6775"/>
          <a:stretch>
            <a:fillRect/>
          </a:stretch>
        </p:blipFill>
        <p:spPr bwMode="auto">
          <a:xfrm>
            <a:off x="8497588" y="4219426"/>
            <a:ext cx="1550497" cy="26249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mparison of several stellar black holes in our galaxy | ESO">
            <a:extLst>
              <a:ext uri="{FF2B5EF4-FFF2-40B4-BE49-F238E27FC236}">
                <a16:creationId xmlns:a16="http://schemas.microsoft.com/office/drawing/2014/main" id="{986C9072-CE70-4E21-60A9-CA8A42A600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7470"/>
          <a:stretch>
            <a:fillRect/>
          </a:stretch>
        </p:blipFill>
        <p:spPr bwMode="auto">
          <a:xfrm>
            <a:off x="10048085" y="4217275"/>
            <a:ext cx="1984683" cy="262495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6AF08D2-17D2-4156-06CD-9848AD1D5698}"/>
              </a:ext>
            </a:extLst>
          </p:cNvPr>
          <p:cNvSpPr txBox="1"/>
          <p:nvPr/>
        </p:nvSpPr>
        <p:spPr>
          <a:xfrm>
            <a:off x="10048085" y="4224011"/>
            <a:ext cx="2565758" cy="430887"/>
          </a:xfrm>
          <a:prstGeom prst="rect">
            <a:avLst/>
          </a:prstGeom>
          <a:noFill/>
        </p:spPr>
        <p:txBody>
          <a:bodyPr wrap="square" rtlCol="0">
            <a:spAutoFit/>
          </a:bodyPr>
          <a:lstStyle/>
          <a:p>
            <a:r>
              <a:rPr lang="en-GB" sz="1100" i="1" dirty="0" err="1">
                <a:solidFill>
                  <a:schemeClr val="bg1"/>
                </a:solidFill>
              </a:rPr>
              <a:t>Credit:ESO</a:t>
            </a:r>
            <a:r>
              <a:rPr lang="en-GB" sz="1100" i="1" dirty="0">
                <a:solidFill>
                  <a:schemeClr val="bg1"/>
                </a:solidFill>
              </a:rPr>
              <a:t>/M. </a:t>
            </a:r>
            <a:r>
              <a:rPr lang="en-GB" sz="1100" i="1" dirty="0" err="1">
                <a:solidFill>
                  <a:schemeClr val="bg1"/>
                </a:solidFill>
              </a:rPr>
              <a:t>Kornmesser</a:t>
            </a:r>
            <a:endParaRPr lang="en-GB" sz="1100" i="1" dirty="0">
              <a:solidFill>
                <a:schemeClr val="bg1"/>
              </a:solidFill>
            </a:endParaRPr>
          </a:p>
          <a:p>
            <a:endParaRPr lang="en-NL" sz="1100" i="1" dirty="0">
              <a:solidFill>
                <a:schemeClr val="bg1"/>
              </a:solidFill>
            </a:endParaRPr>
          </a:p>
        </p:txBody>
      </p:sp>
    </p:spTree>
    <p:extLst>
      <p:ext uri="{BB962C8B-B14F-4D97-AF65-F5344CB8AC3E}">
        <p14:creationId xmlns:p14="http://schemas.microsoft.com/office/powerpoint/2010/main" val="2111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22"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A5816-6A08-436D-90D5-C2353481CF6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AD898C0-AF98-F5FB-567F-E96C719964A7}"/>
              </a:ext>
            </a:extLst>
          </p:cNvPr>
          <p:cNvSpPr txBox="1"/>
          <p:nvPr/>
        </p:nvSpPr>
        <p:spPr>
          <a:xfrm>
            <a:off x="303383" y="535311"/>
            <a:ext cx="11714843" cy="923330"/>
          </a:xfrm>
          <a:prstGeom prst="rect">
            <a:avLst/>
          </a:prstGeom>
          <a:noFill/>
        </p:spPr>
        <p:txBody>
          <a:bodyPr wrap="square" rtlCol="0">
            <a:spAutoFit/>
          </a:bodyPr>
          <a:lstStyle/>
          <a:p>
            <a:pPr algn="ctr"/>
            <a:r>
              <a:rPr lang="en-NL" sz="5400" b="1" dirty="0">
                <a:latin typeface="+mj-lt"/>
              </a:rPr>
              <a:t>Timeline of the Milky Way </a:t>
            </a:r>
          </a:p>
        </p:txBody>
      </p:sp>
      <p:sp>
        <p:nvSpPr>
          <p:cNvPr id="3" name="TextBox 2">
            <a:extLst>
              <a:ext uri="{FF2B5EF4-FFF2-40B4-BE49-F238E27FC236}">
                <a16:creationId xmlns:a16="http://schemas.microsoft.com/office/drawing/2014/main" id="{6FD386EA-752A-3105-7EE0-F1EF48F22E61}"/>
              </a:ext>
            </a:extLst>
          </p:cNvPr>
          <p:cNvSpPr txBox="1"/>
          <p:nvPr/>
        </p:nvSpPr>
        <p:spPr>
          <a:xfrm>
            <a:off x="9883367" y="758299"/>
            <a:ext cx="2499903" cy="584775"/>
          </a:xfrm>
          <a:prstGeom prst="rect">
            <a:avLst/>
          </a:prstGeom>
          <a:noFill/>
        </p:spPr>
        <p:txBody>
          <a:bodyPr wrap="square" rtlCol="0">
            <a:spAutoFit/>
          </a:bodyPr>
          <a:lstStyle/>
          <a:p>
            <a:r>
              <a:rPr lang="en-US" sz="3200" b="1" dirty="0">
                <a:solidFill>
                  <a:srgbClr val="FF0000"/>
                </a:solidFill>
              </a:rPr>
              <a:t>pre </a:t>
            </a:r>
            <a:r>
              <a:rPr lang="en-NL" sz="3200" b="1" dirty="0">
                <a:solidFill>
                  <a:srgbClr val="FF0000"/>
                </a:solidFill>
              </a:rPr>
              <a:t>Gaia </a:t>
            </a:r>
          </a:p>
        </p:txBody>
      </p:sp>
      <p:pic>
        <p:nvPicPr>
          <p:cNvPr id="2" name="Picture 1">
            <a:extLst>
              <a:ext uri="{FF2B5EF4-FFF2-40B4-BE49-F238E27FC236}">
                <a16:creationId xmlns:a16="http://schemas.microsoft.com/office/drawing/2014/main" id="{B94DB491-A407-DEF1-7FB0-7D9350B941DA}"/>
              </a:ext>
            </a:extLst>
          </p:cNvPr>
          <p:cNvPicPr>
            <a:picLocks noChangeAspect="1"/>
          </p:cNvPicPr>
          <p:nvPr/>
        </p:nvPicPr>
        <p:blipFill>
          <a:blip r:embed="rId2"/>
          <a:stretch>
            <a:fillRect/>
          </a:stretch>
        </p:blipFill>
        <p:spPr>
          <a:xfrm>
            <a:off x="8940065" y="2148885"/>
            <a:ext cx="2499903" cy="2499903"/>
          </a:xfrm>
          <a:prstGeom prst="rect">
            <a:avLst/>
          </a:prstGeom>
        </p:spPr>
      </p:pic>
      <p:cxnSp>
        <p:nvCxnSpPr>
          <p:cNvPr id="8" name="Straight Connector 7">
            <a:extLst>
              <a:ext uri="{FF2B5EF4-FFF2-40B4-BE49-F238E27FC236}">
                <a16:creationId xmlns:a16="http://schemas.microsoft.com/office/drawing/2014/main" id="{974D5983-E38F-B9A8-1B42-3DDF40354819}"/>
              </a:ext>
            </a:extLst>
          </p:cNvPr>
          <p:cNvCxnSpPr>
            <a:cxnSpLocks/>
          </p:cNvCxnSpPr>
          <p:nvPr/>
        </p:nvCxnSpPr>
        <p:spPr>
          <a:xfrm flipV="1">
            <a:off x="1121480" y="3387388"/>
            <a:ext cx="7818581" cy="10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960B98-4DC1-93BE-364E-581D975D8258}"/>
              </a:ext>
            </a:extLst>
          </p:cNvPr>
          <p:cNvCxnSpPr/>
          <p:nvPr/>
        </p:nvCxnSpPr>
        <p:spPr>
          <a:xfrm>
            <a:off x="1121480" y="3098470"/>
            <a:ext cx="0" cy="581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082FD36-94A7-8953-4E39-19F6990F5F4E}"/>
              </a:ext>
            </a:extLst>
          </p:cNvPr>
          <p:cNvSpPr txBox="1"/>
          <p:nvPr/>
        </p:nvSpPr>
        <p:spPr>
          <a:xfrm>
            <a:off x="631765" y="2754479"/>
            <a:ext cx="1316183" cy="369332"/>
          </a:xfrm>
          <a:prstGeom prst="rect">
            <a:avLst/>
          </a:prstGeom>
          <a:noFill/>
        </p:spPr>
        <p:txBody>
          <a:bodyPr wrap="square" rtlCol="0">
            <a:spAutoFit/>
          </a:bodyPr>
          <a:lstStyle/>
          <a:p>
            <a:r>
              <a:rPr lang="en-GB" dirty="0"/>
              <a:t>t= -13.8 </a:t>
            </a:r>
            <a:r>
              <a:rPr lang="en-GB" dirty="0" err="1"/>
              <a:t>Gyr</a:t>
            </a:r>
            <a:r>
              <a:rPr lang="en-GB" dirty="0"/>
              <a:t> </a:t>
            </a:r>
            <a:endParaRPr lang="en-NL" dirty="0"/>
          </a:p>
        </p:txBody>
      </p:sp>
      <p:sp>
        <p:nvSpPr>
          <p:cNvPr id="14" name="TextBox 13">
            <a:extLst>
              <a:ext uri="{FF2B5EF4-FFF2-40B4-BE49-F238E27FC236}">
                <a16:creationId xmlns:a16="http://schemas.microsoft.com/office/drawing/2014/main" id="{303C954D-306A-1CC7-E7BE-08EF00D9EF0E}"/>
              </a:ext>
            </a:extLst>
          </p:cNvPr>
          <p:cNvSpPr txBox="1"/>
          <p:nvPr/>
        </p:nvSpPr>
        <p:spPr>
          <a:xfrm>
            <a:off x="631773" y="2336263"/>
            <a:ext cx="1316175" cy="369332"/>
          </a:xfrm>
          <a:prstGeom prst="rect">
            <a:avLst/>
          </a:prstGeom>
          <a:noFill/>
          <a:ln>
            <a:solidFill>
              <a:schemeClr val="accent1"/>
            </a:solidFill>
          </a:ln>
        </p:spPr>
        <p:txBody>
          <a:bodyPr wrap="square" rtlCol="0">
            <a:spAutoFit/>
          </a:bodyPr>
          <a:lstStyle/>
          <a:p>
            <a:r>
              <a:rPr lang="en-NL" dirty="0"/>
              <a:t>Big Bang</a:t>
            </a:r>
          </a:p>
        </p:txBody>
      </p:sp>
      <p:sp>
        <p:nvSpPr>
          <p:cNvPr id="17" name="TextBox 16">
            <a:extLst>
              <a:ext uri="{FF2B5EF4-FFF2-40B4-BE49-F238E27FC236}">
                <a16:creationId xmlns:a16="http://schemas.microsoft.com/office/drawing/2014/main" id="{2CDD33C0-BFA9-3C9E-FAEA-A32E04CEF0D5}"/>
              </a:ext>
            </a:extLst>
          </p:cNvPr>
          <p:cNvSpPr txBox="1"/>
          <p:nvPr/>
        </p:nvSpPr>
        <p:spPr>
          <a:xfrm>
            <a:off x="4595474" y="2357504"/>
            <a:ext cx="2294399" cy="369332"/>
          </a:xfrm>
          <a:prstGeom prst="rect">
            <a:avLst/>
          </a:prstGeom>
          <a:noFill/>
        </p:spPr>
        <p:txBody>
          <a:bodyPr wrap="square" rtlCol="0">
            <a:spAutoFit/>
          </a:bodyPr>
          <a:lstStyle/>
          <a:p>
            <a:r>
              <a:rPr lang="en-NL" i="1" dirty="0"/>
              <a:t> disk formation</a:t>
            </a:r>
            <a:endParaRPr lang="en-NL" dirty="0"/>
          </a:p>
        </p:txBody>
      </p:sp>
      <p:sp>
        <p:nvSpPr>
          <p:cNvPr id="19" name="TextBox 18">
            <a:extLst>
              <a:ext uri="{FF2B5EF4-FFF2-40B4-BE49-F238E27FC236}">
                <a16:creationId xmlns:a16="http://schemas.microsoft.com/office/drawing/2014/main" id="{8315F7BA-97AA-3C84-12BE-F95A7C957002}"/>
              </a:ext>
            </a:extLst>
          </p:cNvPr>
          <p:cNvSpPr txBox="1"/>
          <p:nvPr/>
        </p:nvSpPr>
        <p:spPr>
          <a:xfrm>
            <a:off x="7222448" y="3678915"/>
            <a:ext cx="1741054" cy="830997"/>
          </a:xfrm>
          <a:prstGeom prst="rect">
            <a:avLst/>
          </a:prstGeom>
          <a:noFill/>
          <a:ln>
            <a:solidFill>
              <a:schemeClr val="accent1"/>
            </a:solidFill>
          </a:ln>
        </p:spPr>
        <p:txBody>
          <a:bodyPr wrap="square" rtlCol="0">
            <a:spAutoFit/>
          </a:bodyPr>
          <a:lstStyle/>
          <a:p>
            <a:pPr algn="ctr"/>
            <a:r>
              <a:rPr lang="en-NL" sz="1600" dirty="0"/>
              <a:t>Ongoing mergers: Sagittarius (Ibata et al. 1994) </a:t>
            </a:r>
          </a:p>
        </p:txBody>
      </p:sp>
      <p:cxnSp>
        <p:nvCxnSpPr>
          <p:cNvPr id="20" name="Straight Connector 19">
            <a:extLst>
              <a:ext uri="{FF2B5EF4-FFF2-40B4-BE49-F238E27FC236}">
                <a16:creationId xmlns:a16="http://schemas.microsoft.com/office/drawing/2014/main" id="{6E6D86B4-4DED-E3B1-2C32-4F76033AF8E1}"/>
              </a:ext>
            </a:extLst>
          </p:cNvPr>
          <p:cNvCxnSpPr/>
          <p:nvPr/>
        </p:nvCxnSpPr>
        <p:spPr>
          <a:xfrm>
            <a:off x="8918541" y="3089235"/>
            <a:ext cx="0" cy="581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BC2AEAB-E237-3911-8F45-3F8F83B1F838}"/>
              </a:ext>
            </a:extLst>
          </p:cNvPr>
          <p:cNvSpPr txBox="1"/>
          <p:nvPr/>
        </p:nvSpPr>
        <p:spPr>
          <a:xfrm>
            <a:off x="3710440" y="4232349"/>
            <a:ext cx="2598663" cy="1477328"/>
          </a:xfrm>
          <a:prstGeom prst="rect">
            <a:avLst/>
          </a:prstGeom>
          <a:noFill/>
          <a:ln w="19050">
            <a:solidFill>
              <a:schemeClr val="accent1"/>
            </a:solidFill>
          </a:ln>
        </p:spPr>
        <p:txBody>
          <a:bodyPr wrap="square" rtlCol="0">
            <a:spAutoFit/>
          </a:bodyPr>
          <a:lstStyle/>
          <a:p>
            <a:r>
              <a:rPr lang="en-NL" dirty="0"/>
              <a:t>Helmi streams – merger debris in solar neighbourhood identified in Hipparcos data  (</a:t>
            </a:r>
            <a:r>
              <a:rPr lang="en-NL" sz="1400" dirty="0"/>
              <a:t>Helmi et al. 1999)</a:t>
            </a:r>
          </a:p>
        </p:txBody>
      </p:sp>
      <p:sp>
        <p:nvSpPr>
          <p:cNvPr id="32" name="Right Brace 31">
            <a:extLst>
              <a:ext uri="{FF2B5EF4-FFF2-40B4-BE49-F238E27FC236}">
                <a16:creationId xmlns:a16="http://schemas.microsoft.com/office/drawing/2014/main" id="{7A5F1BE2-CA0A-A375-B2E0-5F8CEAAD3276}"/>
              </a:ext>
            </a:extLst>
          </p:cNvPr>
          <p:cNvSpPr/>
          <p:nvPr/>
        </p:nvSpPr>
        <p:spPr>
          <a:xfrm rot="16200000">
            <a:off x="5173170" y="1534513"/>
            <a:ext cx="230766" cy="2499905"/>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4" name="TextBox 3">
            <a:extLst>
              <a:ext uri="{FF2B5EF4-FFF2-40B4-BE49-F238E27FC236}">
                <a16:creationId xmlns:a16="http://schemas.microsoft.com/office/drawing/2014/main" id="{F23CAE09-9994-AAB2-8F7C-F9F5C9024ED4}"/>
              </a:ext>
            </a:extLst>
          </p:cNvPr>
          <p:cNvSpPr txBox="1"/>
          <p:nvPr/>
        </p:nvSpPr>
        <p:spPr>
          <a:xfrm>
            <a:off x="5168126" y="2853748"/>
            <a:ext cx="781878" cy="369332"/>
          </a:xfrm>
          <a:prstGeom prst="rect">
            <a:avLst/>
          </a:prstGeom>
          <a:noFill/>
        </p:spPr>
        <p:txBody>
          <a:bodyPr wrap="square" rtlCol="0">
            <a:spAutoFit/>
          </a:bodyPr>
          <a:lstStyle/>
          <a:p>
            <a:r>
              <a:rPr lang="en-NL" dirty="0"/>
              <a:t>?</a:t>
            </a:r>
          </a:p>
        </p:txBody>
      </p:sp>
      <p:sp>
        <p:nvSpPr>
          <p:cNvPr id="23" name="TextBox 22">
            <a:extLst>
              <a:ext uri="{FF2B5EF4-FFF2-40B4-BE49-F238E27FC236}">
                <a16:creationId xmlns:a16="http://schemas.microsoft.com/office/drawing/2014/main" id="{8B01731D-2A98-34F8-8BC6-5CE462EBEA45}"/>
              </a:ext>
            </a:extLst>
          </p:cNvPr>
          <p:cNvSpPr txBox="1"/>
          <p:nvPr/>
        </p:nvSpPr>
        <p:spPr>
          <a:xfrm>
            <a:off x="8378687" y="5156021"/>
            <a:ext cx="2252870" cy="1200329"/>
          </a:xfrm>
          <a:prstGeom prst="rect">
            <a:avLst/>
          </a:prstGeom>
          <a:noFill/>
          <a:ln>
            <a:solidFill>
              <a:schemeClr val="accent1"/>
            </a:solidFill>
          </a:ln>
        </p:spPr>
        <p:txBody>
          <a:bodyPr wrap="square" rtlCol="0">
            <a:spAutoFit/>
          </a:bodyPr>
          <a:lstStyle/>
          <a:p>
            <a:r>
              <a:rPr lang="en-NL" dirty="0"/>
              <a:t>LMC, SMC known satellittes but infall and orbital history unclear </a:t>
            </a:r>
          </a:p>
        </p:txBody>
      </p:sp>
    </p:spTree>
    <p:extLst>
      <p:ext uri="{BB962C8B-B14F-4D97-AF65-F5344CB8AC3E}">
        <p14:creationId xmlns:p14="http://schemas.microsoft.com/office/powerpoint/2010/main" val="3429820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1376</TotalTime>
  <Words>1309</Words>
  <Application>Microsoft Macintosh PowerPoint</Application>
  <PresentationFormat>Widescreen</PresentationFormat>
  <Paragraphs>156</Paragraphs>
  <Slides>12</Slides>
  <Notes>7</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Aptos Display</vt:lpstr>
      <vt:lpstr>Arial</vt:lpstr>
      <vt:lpstr>Calibri</vt:lpstr>
      <vt:lpstr>Calibri Light</vt:lpstr>
      <vt:lpstr>Gill Sans MT</vt:lpstr>
      <vt:lpstr>Times New Roman</vt:lpstr>
      <vt:lpstr>Wingdings</vt:lpstr>
      <vt:lpstr>Office Theme</vt:lpstr>
      <vt:lpstr>Gaia’s view on the assembly of the Milky Way </vt:lpstr>
      <vt:lpstr>The Gaia revolution</vt:lpstr>
      <vt:lpstr>PowerPoint Presentation</vt:lpstr>
      <vt:lpstr>PowerPoint Presentation</vt:lpstr>
      <vt:lpstr>Local halo substructure with Gaia DR3</vt:lpstr>
      <vt:lpstr>PowerPoint Presentation</vt:lpstr>
      <vt:lpstr>PowerPoint Presentation</vt:lpstr>
      <vt:lpstr>Characterising the small clumps </vt:lpstr>
      <vt:lpstr>PowerPoint Presentation</vt:lpstr>
      <vt:lpstr>PowerPoint Presentation</vt:lpstr>
      <vt:lpstr>PowerPoint Presentation</vt:lpstr>
      <vt:lpstr>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DODD, EMMA L.</dc:creator>
  <cp:lastModifiedBy>DODD, EMMA L.</cp:lastModifiedBy>
  <cp:revision>43</cp:revision>
  <dcterms:created xsi:type="dcterms:W3CDTF">2025-07-09T11:37:22Z</dcterms:created>
  <dcterms:modified xsi:type="dcterms:W3CDTF">2025-07-10T11:50:13Z</dcterms:modified>
</cp:coreProperties>
</file>