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48" r:id="rId2"/>
    <p:sldMasterId id="2147483684" r:id="rId3"/>
    <p:sldMasterId id="2147483660" r:id="rId4"/>
    <p:sldMasterId id="2147483795" r:id="rId5"/>
    <p:sldMasterId id="2147483719" r:id="rId6"/>
  </p:sldMasterIdLst>
  <p:notesMasterIdLst>
    <p:notesMasterId r:id="rId18"/>
  </p:notesMasterIdLst>
  <p:sldIdLst>
    <p:sldId id="258" r:id="rId7"/>
    <p:sldId id="445" r:id="rId8"/>
    <p:sldId id="446" r:id="rId9"/>
    <p:sldId id="447" r:id="rId10"/>
    <p:sldId id="448" r:id="rId11"/>
    <p:sldId id="449" r:id="rId12"/>
    <p:sldId id="451" r:id="rId13"/>
    <p:sldId id="452" r:id="rId14"/>
    <p:sldId id="453" r:id="rId15"/>
    <p:sldId id="454" r:id="rId16"/>
    <p:sldId id="45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8AC99-6E66-6ADD-20EA-6832FC2A8D4C}" v="807" dt="2025-07-08T18:41:14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HWO science questions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605861767279089E-2"/>
          <c:y val="2.132056852398044E-2"/>
          <c:w val="0.9500704667351364"/>
          <c:h val="0.58283245291448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Circumstellar Disks</c:v>
                </c:pt>
                <c:pt idx="1">
                  <c:v>Detection of HZ exoplanets</c:v>
                </c:pt>
                <c:pt idx="2">
                  <c:v>Physical Characterisation of HZ exoplanets</c:v>
                </c:pt>
                <c:pt idx="3">
                  <c:v>Characterisation of non-habitable exoplanet atmospheres</c:v>
                </c:pt>
                <c:pt idx="4">
                  <c:v>Biosignature Characterisation</c:v>
                </c:pt>
                <c:pt idx="5">
                  <c:v>Detection of a wide range of reflected-light exoplanets</c:v>
                </c:pt>
                <c:pt idx="6">
                  <c:v>Characterisation of Solar-System objects</c:v>
                </c:pt>
                <c:pt idx="7">
                  <c:v>Exoplanet System Demographics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</c:v>
                </c:pt>
                <c:pt idx="1">
                  <c:v>21</c:v>
                </c:pt>
                <c:pt idx="2">
                  <c:v>30</c:v>
                </c:pt>
                <c:pt idx="3">
                  <c:v>17</c:v>
                </c:pt>
                <c:pt idx="4">
                  <c:v>18</c:v>
                </c:pt>
                <c:pt idx="5">
                  <c:v>10</c:v>
                </c:pt>
                <c:pt idx="6">
                  <c:v>3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A-41B1-A12F-8C24313370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84216224"/>
        <c:axId val="547781136"/>
      </c:barChart>
      <c:catAx>
        <c:axId val="8842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81136"/>
        <c:crosses val="autoZero"/>
        <c:auto val="1"/>
        <c:lblAlgn val="ctr"/>
        <c:lblOffset val="100"/>
        <c:noMultiLvlLbl val="0"/>
      </c:catAx>
      <c:valAx>
        <c:axId val="547781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421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0.71613</cdr:x>
      <cdr:y>0.44095</cdr:y>
    </cdr:from>
    <cdr:to>
      <cdr:x>0.87684</cdr:x>
      <cdr:y>0.55905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52D71E17-A2C2-D7F7-4B82-C4E898F222A7}"/>
            </a:ext>
          </a:extLst>
        </cdr:cNvPr>
        <cdr:cNvSpPr txBox="1"/>
      </cdr:nvSpPr>
      <cdr:spPr>
        <a:xfrm xmlns:a="http://schemas.openxmlformats.org/drawingml/2006/main">
          <a:off x="8731065" y="2413311"/>
          <a:ext cx="195934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Solar-system objects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DC556-5A52-4AC2-B08E-0F2828EDC32A}" type="datetimeFigureOut"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0AC00-516F-4A87-861A-EC4050DB4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FEB45A5-9F56-43F5-A279-C6EFA710249B}"/>
              </a:ext>
            </a:extLst>
          </p:cNvPr>
          <p:cNvSpPr/>
          <p:nvPr userDrawn="1"/>
        </p:nvSpPr>
        <p:spPr>
          <a:xfrm>
            <a:off x="0" y="-16042"/>
            <a:ext cx="12192000" cy="6874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04711C-A5FB-48DE-8879-41A96ED08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89" y="1854201"/>
            <a:ext cx="6192253" cy="1655762"/>
          </a:xfrm>
        </p:spPr>
        <p:txBody>
          <a:bodyPr anchor="b"/>
          <a:lstStyle>
            <a:lvl1pPr algn="ctr">
              <a:defRPr sz="4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E65E7B-F245-488F-8522-84EA8C9B6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589" y="3602038"/>
            <a:ext cx="61922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79175-F455-4D0A-AFF6-253B5D5B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3D9B-4B29-4F00-B11C-34576B04135A}" type="datetime3">
              <a:rPr lang="de-DE" smtClean="0"/>
              <a:t>08/07/25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62DF6-8E56-4F96-8B73-D668952F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38908-E201-434C-8206-13927A77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D7E18-A7D7-4912-9741-AA311496A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73" y="356659"/>
            <a:ext cx="5043435" cy="5043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042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25932-3416-4EEE-9D27-AE4C04EC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A6BE7F-20C2-4331-82E0-95E4CA27F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DBF31A-9121-4835-A68E-40F7DEF6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2914-FE0F-4E95-BA76-31488107204F}" type="datetime3">
              <a:rPr lang="de-DE" smtClean="0"/>
              <a:t>08/07/25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D61AC5-DE38-4F84-B605-07C59E21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136149-9A19-4346-9DBD-A50CB735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C9C8C50-B13E-4AC7-8615-01F29E3D3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AD0218-D4AA-4AAD-A999-D77FE9E59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1A4A58-E704-4C95-A892-5FA2296A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09A7-AC94-44A8-836C-AF3CF55C919A}" type="datetime3">
              <a:rPr lang="de-DE" smtClean="0"/>
              <a:t>08/07/25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81E4A-CE25-4062-956B-3C6BA350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84C0F8-2A71-48A5-BA75-214BA843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4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C6B8A-7491-F2B1-DB70-C006F83DE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C02B77-B35A-6BFC-B8FA-14CACFC22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s-E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2277D7-CDE2-2EC4-2921-E706C200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121D00-19BE-5982-E46C-1F98BCD5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CA8D92-9C97-7809-ED0B-0145BBF8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1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B0943-E52E-E95B-2B4D-10547BA3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42E456-00D7-58FE-02C8-A387E2CBB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C500D6-63E9-EBC5-517D-2918600A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048865-ECD9-C502-E92E-8D8353AA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909F-4B34-3C51-B388-EFD81E53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79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9F6EF-6BF7-DF09-3B65-EF530F05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B1FC5-40D7-87A1-FB5E-CEB37FC31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0C9820-85D1-A920-802F-448FDCD5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7C7EAF-689C-7C25-68F5-F4F04610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FD93CA-CC51-A43E-86C0-DD04E394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7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E4214-2251-35AC-F868-25E32DC8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73EF0B-F28A-E3BE-45DC-96A5CABDB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852913-390E-3647-0B96-5959BFF09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7EEB98-0BAE-E1C8-D0FC-3FF7CAB2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0BFF40-9860-830B-F648-D8F0EF24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982C3F-8A66-6E13-E484-C02B0A4F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28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AA2E9-1938-18E5-13DA-5584051B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10A0C2-502C-2DE1-6963-2EE349BA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9E12F3-07A6-8988-0C2A-6D68D9B8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211E75-9566-24DD-AFBF-A6EE1EB31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FCD242-F356-EE6D-5446-EE30780E8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D82F99-2DC8-CA68-6E08-5B62BAA0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092F89-B551-3216-55F4-A1ED3086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44FA65-CD93-51E4-F2AF-2E75040A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29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7417E-075F-A053-87ED-87877B73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071A24-711E-734F-744C-6C1DFB2A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04F428-094B-7335-0797-F5578A92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2EE0DE-B9F2-65F1-E7E2-A28EEF3C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901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9EF511-3B8E-32AD-EFD8-8E4009A6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B2B420-F53A-2848-F610-94F1893B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41732F-49C9-EEEA-6B62-48B24635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86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56E6B-0570-B0D3-03A7-88E34A47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DB57D-760A-4506-1650-3606DB49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8313C8-509B-DE12-C2F3-BC5388E9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119B2E-E55B-0D02-7FDA-661D55F3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580FFA-AEB6-C447-8677-C7AF0D7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F1A48A-42F3-4E4E-81C5-AD42416C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63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837F1-A8C5-4316-9A9E-639F87D3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C9D7A7-F6E7-42AC-854F-7EFD5CF8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2A81F5-A1F3-4E7F-8860-624D30E5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B9A7-B127-436A-8A04-77442F388046}" type="datetime3">
              <a:rPr lang="de-DE" smtClean="0"/>
              <a:t>08/07/25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BE3F52-0175-4543-8D6E-26DC0215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15C784-555B-4D7B-92BB-104F323F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3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9128D-F7CA-A3A9-C46B-9DF4E733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A9628B-7DFD-DDD5-ECE0-1765DC8F4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2984D5-90B5-A8BD-8D47-B101096B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6F001-00E4-CA5F-1B87-52C9C69C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D08F77-7DF1-C7DE-0F42-4DCA5B7B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86DDC7-346D-6277-CCBF-9BF60B22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37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16349-7627-669A-C979-6D81F294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A35895-7C40-E314-C075-E948892AE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E693A-4BCD-0FC5-2AE4-B19A4118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71775-FDF7-6914-68D0-1B643B67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AE4496-37DE-C665-8807-C6C33D06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38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013CF85-06BD-ACCD-A2DE-09862A7E7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F588DB-37B0-0874-5B88-C2BF9339B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1F84EB-8CF0-40DC-5CB2-82238AC4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9FF5CC-BECA-CD00-FB2D-ADE3CF26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41CA5D-E89F-F2DB-EBE7-C172520C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68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19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9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8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9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1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894A3-C7CA-4EB9-ACA5-53D8A872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340EE5-3CEB-4742-B342-434E04E5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7BE6DA-9463-4F35-B7C5-2EC9F341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7AA2-3010-46BD-B428-2A77070DDF78}" type="datetime3">
              <a:rPr lang="de-DE" smtClean="0"/>
              <a:t>08/07/25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A90220-9801-4D5F-AD46-687508A7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A36CA4-CF1B-480A-9462-DF8FCBB6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1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9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1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11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81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28623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08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04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986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22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72D64-B176-40BE-98F0-8C4E79EE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0D0905-7B6C-4480-B134-AB1CFA4A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D0AC52-6A0D-471E-8D21-B5C24AD6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6A58BD-998F-4E9C-930B-9713818E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5F1D-3CBD-4061-9F0F-0AF8A13A6D4A}" type="datetime3">
              <a:rPr lang="de-DE" smtClean="0"/>
              <a:t>08/07/25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74491-E977-48C5-A54A-A9CDCDE1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0ABC76-3EBD-454B-AFBD-C550B702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9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149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997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95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9432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986844"/>
            <a:ext cx="10439064" cy="4025156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403225" indent="-212725">
              <a:buFont typeface="Arial" panose="020B0604020202020204" pitchFamily="34" charset="0"/>
              <a:buChar char="•"/>
              <a:tabLst/>
              <a:defRPr/>
            </a:lvl2pPr>
            <a:lvl3pPr marL="628650" indent="-214313">
              <a:tabLst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line 2</a:t>
            </a:r>
          </a:p>
          <a:p>
            <a:pPr lvl="2"/>
            <a:r>
              <a:rPr lang="en-US" dirty="0"/>
              <a:t>Edit line 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790CE-DD9F-0643-9328-DFA650F94688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4050" y="6498000"/>
            <a:ext cx="1440100" cy="3600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5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9432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2009422"/>
            <a:ext cx="5399088" cy="4002578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403225" indent="-212725">
              <a:buFont typeface="Arial" panose="020B0604020202020204" pitchFamily="34" charset="0"/>
              <a:buChar char="•"/>
              <a:tabLst/>
              <a:defRPr/>
            </a:lvl2pPr>
            <a:lvl3pPr marL="584200" indent="-214313">
              <a:tabLst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line 2</a:t>
            </a:r>
          </a:p>
          <a:p>
            <a:pPr lvl="2"/>
            <a:r>
              <a:rPr lang="en-US" dirty="0"/>
              <a:t>Edit line 3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0000" y="2009422"/>
            <a:ext cx="5399088" cy="4002578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403225" indent="-212725">
              <a:buFont typeface="Arial" panose="020B0604020202020204" pitchFamily="34" charset="0"/>
              <a:buChar char="•"/>
              <a:tabLst/>
              <a:defRPr/>
            </a:lvl2pPr>
            <a:lvl3pPr marL="584200" indent="-214313">
              <a:tabLst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line 2</a:t>
            </a:r>
          </a:p>
          <a:p>
            <a:pPr lvl="2"/>
            <a:r>
              <a:rPr lang="en-US" dirty="0"/>
              <a:t>Edit line 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7079-B073-8549-AB3C-27F137161A6F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8988" y="6480000"/>
            <a:ext cx="1440100" cy="3600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3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216CD-07BD-D341-B08F-B180C7E6391C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09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FC22D-A2C8-0C40-824E-FFBECBB7858B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74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57DFD-46C4-5549-AAD9-4A1F4BC333A7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16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CD612-5A4A-DD4E-AA2C-424DF4F87984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80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1A90B-63F6-994A-99E9-8B05D80B45CB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0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6DE0E-2061-4608-AAC8-7A9FD1ED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49527A-B177-43A2-AB34-7879D66F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C49B2B-34C1-433F-B478-4FC53245B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F78789-13D5-4268-ACA9-CC312BD9A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08BA3A-F14B-4F52-9E15-C3EE306CC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CBCBC4-C66E-4C03-9982-57CDAE8C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DFD-09F2-4046-B4FD-12AF9D17FDD0}" type="datetime3">
              <a:rPr lang="de-DE" smtClean="0"/>
              <a:t>08/07/25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0A3277-03A4-4400-977C-5AAB1D00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ADDD46-4238-4990-B467-E8FE5426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37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1E2C5-15F1-0A4A-8BBC-AEFFC864E766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8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EB213-6783-F744-BFF1-0755B70A6C91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02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1845A-16E0-EB40-ACB7-0321A951393F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1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61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4719"/>
            <a:ext cx="10515600" cy="27022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92000" cy="1646767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999" y="384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</a:p>
          <a:p>
            <a:pPr lvl="1"/>
            <a:r>
              <a:rPr lang="en-US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26291"/>
            <a:ext cx="6172200" cy="499341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26291"/>
            <a:ext cx="3932237" cy="4993416"/>
          </a:xfrm>
        </p:spPr>
        <p:txBody>
          <a:bodyPr>
            <a:normAutofit/>
          </a:bodyPr>
          <a:lstStyle>
            <a:lvl1pPr marL="0" indent="0">
              <a:buNone/>
              <a:defRPr sz="4267">
                <a:solidFill>
                  <a:srgbClr val="00285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</a:p>
          <a:p>
            <a:pPr lvl="1"/>
            <a:r>
              <a:rPr lang="en-US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71749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4951"/>
            <a:ext cx="10515600" cy="905087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82914"/>
            <a:ext cx="5181600" cy="349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82913"/>
            <a:ext cx="5181600" cy="34940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11"/>
            <a:ext cx="12192000" cy="545864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tx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</a:p>
          <a:p>
            <a:pPr lvl="1"/>
            <a:r>
              <a:rPr lang="en-US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EEAA5CE4-559A-4EF2-CD64-E2D060F42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F835E0F7-D3C0-0D94-8BF5-63E0ACF22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88AD883D-1C07-FAE0-F0BF-DFC2D9B4EC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4C089-1BDC-4AB2-B946-F28090EA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DF1CC8-69B8-4A4B-89FB-3941064D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3AAD-28DF-41CE-A242-730BD30210AA}" type="datetime3">
              <a:rPr lang="de-DE" smtClean="0"/>
              <a:t>08/07/25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67A789-38DE-4057-B0F8-C3F5741F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60C4C2-71FC-474A-8377-088F0DBF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4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UCL Branding">
            <a:extLst>
              <a:ext uri="{FF2B5EF4-FFF2-40B4-BE49-F238E27FC236}">
                <a16:creationId xmlns:a16="http://schemas.microsoft.com/office/drawing/2014/main" id="{2F7C67AD-D626-C2F5-D979-429B821D8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34C6C6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rgbClr val="34C6C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rgbClr val="34C6C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rgbClr val="34C6C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rgbClr val="34C6C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D41BFD-0F7C-452D-A989-3824499E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2914-CF1D-48B8-96DB-297E2A0308A2}" type="datetime3">
              <a:rPr lang="de-DE" smtClean="0"/>
              <a:t>08/07/25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FAF1F9-656A-421E-ADEA-5EAE1AEC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533905-2F58-419E-AE1B-F6EF5A93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5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803E-A9D1-E83E-EAC0-F406F73C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E5B7F-492C-9C89-169E-AE090813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AAE39-9A4C-7258-5695-6B7A5123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17FC-67AB-3144-8710-6A82D3ABA821}" type="datetime1">
              <a:rPr lang="en-GB" smtClean="0"/>
              <a:t>08/07/2025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F38A0-D341-C2A0-2790-FF5ACEBA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4C23A-F74C-FB08-C8C5-F5E4B8BD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DF94-74D2-2B46-9C16-EB17077E6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89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9EF511-3B8E-32AD-EFD8-8E4009A6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B2B420-F53A-2848-F610-94F1893B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41732F-49C9-EEEA-6B62-48B24635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26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86F20-8D9A-4F25-8E61-35930126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16826-A7A7-443E-AFE2-9E2D7D6F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6EF70D-E74E-4CB8-9BD0-C99FF8F4C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A8E694-D9DD-49A9-9A76-171CDD58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DFF4-D1BE-47E9-AFAB-F4BA23D44391}" type="datetime3">
              <a:rPr lang="de-DE" smtClean="0"/>
              <a:t>08/07/25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442CD5-578A-46D4-8514-7052C466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6CCD67-AD51-4479-9D92-10BEE7B6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9AAB2-A5D2-4F30-A6E7-A12FD820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18003E-F4AD-49B3-80BC-6621C4385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C2983A-61C1-46A3-90C1-C9E31D27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D51E9-551A-428F-988B-D5CB0756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564C-3C11-4CA7-A3CD-C09AAB559C2B}" type="datetime3">
              <a:rPr lang="de-DE" smtClean="0"/>
              <a:t>08/07/25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49967A-FF16-40F0-AA1D-E1B2BFD5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MSEWG#5 Meeting 07/09/2021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39F549-F8A3-49E4-96B3-95D078B6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405F65C-6AEB-43BD-A122-C01938572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3753853" cy="133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D19143-CC80-436E-847A-9458DE6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113759"/>
            <a:ext cx="9055768" cy="7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4FA0DF-24DB-4A73-B896-0D86430D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8E7B2A-6DBE-4A48-97C1-B676B4F76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4365-0776-40A7-92AC-DED321BB5CD3}" type="datetime3">
              <a:rPr lang="de-DE" smtClean="0"/>
              <a:t>08/07/25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E8DF34-E7F0-4BFF-9BF2-0B01AA123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MSEWG#5 Meeting 07/09/2021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C45E6-D6B8-4D2D-A6C3-7FB5E9C69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7BD0-D4C1-4EC9-B4EF-4958B6F8B9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F9EF04-B9A2-4693-B41D-C32922CEE1B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68" y="113758"/>
            <a:ext cx="779593" cy="779593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D67A7E7F-3F80-48A2-9431-63F58E3A00C3}"/>
              </a:ext>
            </a:extLst>
          </p:cNvPr>
          <p:cNvCxnSpPr/>
          <p:nvPr userDrawn="1"/>
        </p:nvCxnSpPr>
        <p:spPr>
          <a:xfrm>
            <a:off x="0" y="98072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9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FE67E2-8709-D667-9EEC-43791A80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EF26DF-6AF4-2BD3-566F-0172B6261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81C728-7264-D449-764A-36F978EBF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5662-6721-4B86-BA6E-01BBFE82A03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32FE8-1829-5E81-A6CB-41F6D21D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B66AD1-1146-A605-4AC1-04E6B00F3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568B7-DAE3-43F6-A09D-12211694C0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0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7D56-549B-7D46-AC29-E97D24D52D2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7183-67D6-5F44-8CEF-F0A0A039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EDCAC-588A-1942-8A7E-4F656CF29A76}" type="datetime1">
              <a:rPr lang="en-GB" smtClean="0"/>
              <a:t>08/07/2025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C. S. K. Ho</a:t>
            </a: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6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0989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20249" y="220779"/>
            <a:ext cx="4289120" cy="939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6933"/>
            <a:endParaRPr lang="en-GB" sz="1333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1" r:id="rId2"/>
    <p:sldLayoutId id="214748381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997" indent="-119997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3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33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0" y="0"/>
            <a:ext cx="12191999" cy="550662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7/8/2025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.vaneylen@ucl.ac.uk" TargetMode="Externa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4.xml"/><Relationship Id="rId4" Type="http://schemas.openxmlformats.org/officeDocument/2006/relationships/hyperlink" Target="mailto:v.vaneylen@ucl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B793F-BBD4-DD21-13C1-028490FA2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7951820" cy="720000"/>
          </a:xfrm>
        </p:spPr>
        <p:txBody>
          <a:bodyPr/>
          <a:lstStyle/>
          <a:p>
            <a:pPr marL="10795"/>
            <a:r>
              <a:rPr lang="en-US" dirty="0">
                <a:cs typeface="Arial"/>
              </a:rPr>
              <a:t>Faculty of Mathematical and Physical Sciences</a:t>
            </a:r>
            <a:endParaRPr lang="en-US" dirty="0"/>
          </a:p>
          <a:p>
            <a:pPr marL="10795"/>
            <a:r>
              <a:rPr lang="en-US" dirty="0">
                <a:cs typeface="Arial"/>
              </a:rPr>
              <a:t>Department of Space and Climate Physics, Mullard Space Science Laboratory (MSSL)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1C4F84-2217-4977-A4B9-DC0189F1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578322"/>
            <a:ext cx="10800690" cy="13680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0000"/>
                </a:solidFill>
                <a:ea typeface="+mj-lt"/>
                <a:cs typeface="+mj-lt"/>
              </a:rPr>
              <a:t>Preparing for HWO: perspectives from the exoplanet community</a:t>
            </a:r>
            <a:endParaRPr lang="en-US" dirty="0"/>
          </a:p>
          <a:p>
            <a:endParaRPr lang="en-US" dirty="0">
              <a:cs typeface="Calibri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A3545-EEDD-C506-4B5C-0E47EB792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828405"/>
            <a:ext cx="9885567" cy="1908000"/>
          </a:xfrm>
        </p:spPr>
        <p:txBody>
          <a:bodyPr/>
          <a:lstStyle/>
          <a:p>
            <a:r>
              <a:rPr lang="en-US" dirty="0">
                <a:cs typeface="Arial"/>
              </a:rPr>
              <a:t>Vincent Van </a:t>
            </a:r>
            <a:r>
              <a:rPr lang="en-US" dirty="0" err="1">
                <a:cs typeface="Arial"/>
              </a:rPr>
              <a:t>Eylen</a:t>
            </a:r>
            <a:br>
              <a:rPr lang="en-US" sz="3200" dirty="0">
                <a:cs typeface="Arial"/>
              </a:rPr>
            </a:br>
            <a:r>
              <a:rPr lang="en-US" sz="2000" dirty="0">
                <a:cs typeface="Arial"/>
                <a:hlinkClick r:id="rId2"/>
              </a:rPr>
              <a:t>v.vaneylen@ucl.ac.uk</a:t>
            </a:r>
            <a:endParaRPr lang="en-US" sz="2000">
              <a:cs typeface="Arial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Annelies Mortier, Beth Biller, Hannah Wakeford, Jayne Birkby, Jo Barstow, Sasha Hinkley, Suzanne </a:t>
            </a:r>
            <a:r>
              <a:rPr lang="en-US" sz="2800" dirty="0" err="1">
                <a:ea typeface="+mn-lt"/>
                <a:cs typeface="+mn-lt"/>
              </a:rPr>
              <a:t>Aigrain</a:t>
            </a:r>
            <a:endParaRPr lang="en-US" dirty="0" err="1"/>
          </a:p>
          <a:p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43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8615D-06EA-7122-41E9-B52E16F6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B904-8913-4C77-1C5C-CF303279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0186663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Importance of HWO</a:t>
            </a:r>
          </a:p>
        </p:txBody>
      </p:sp>
      <p:pic>
        <p:nvPicPr>
          <p:cNvPr id="4" name="Picture 3" descr="A group of stars on a white background&#10;&#10;AI-generated content may be incorrect.">
            <a:extLst>
              <a:ext uri="{FF2B5EF4-FFF2-40B4-BE49-F238E27FC236}">
                <a16:creationId xmlns:a16="http://schemas.microsoft.com/office/drawing/2014/main" id="{689D6E22-0D00-03A1-B290-043C1D9B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943100"/>
            <a:ext cx="121443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67D5-F6B4-5C4F-5F58-E6FE03E9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C020-41AB-02CE-0AFA-92923F79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0958960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Importance of a UK instrument on HWO</a:t>
            </a:r>
          </a:p>
        </p:txBody>
      </p:sp>
      <p:pic>
        <p:nvPicPr>
          <p:cNvPr id="4" name="Picture 3" descr="A group of stars on a white background&#10;&#10;AI-generated content may be incorrect.">
            <a:extLst>
              <a:ext uri="{FF2B5EF4-FFF2-40B4-BE49-F238E27FC236}">
                <a16:creationId xmlns:a16="http://schemas.microsoft.com/office/drawing/2014/main" id="{D47784E6-DE57-2F90-F706-8BE89095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943100"/>
            <a:ext cx="12144375" cy="2971800"/>
          </a:xfrm>
          <a:prstGeom prst="rect">
            <a:avLst/>
          </a:prstGeom>
        </p:spPr>
      </p:pic>
      <p:pic>
        <p:nvPicPr>
          <p:cNvPr id="3" name="Picture 2" descr="A black stars in the sky&#10;&#10;AI-generated content may be incorrect.">
            <a:extLst>
              <a:ext uri="{FF2B5EF4-FFF2-40B4-BE49-F238E27FC236}">
                <a16:creationId xmlns:a16="http://schemas.microsoft.com/office/drawing/2014/main" id="{C4F22725-C7E0-9F3C-9118-8B92E51B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971675"/>
            <a:ext cx="12115800" cy="291465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3EE061B-B186-364B-EF43-6379C64CD482}"/>
              </a:ext>
            </a:extLst>
          </p:cNvPr>
          <p:cNvSpPr txBox="1"/>
          <p:nvPr/>
        </p:nvSpPr>
        <p:spPr>
          <a:xfrm>
            <a:off x="6961456" y="6221014"/>
            <a:ext cx="51228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Vincent Van </a:t>
            </a:r>
            <a:r>
              <a:rPr lang="en-US" err="1">
                <a:solidFill>
                  <a:schemeClr val="bg2">
                    <a:lumMod val="50000"/>
                  </a:schemeClr>
                </a:solidFill>
                <a:cs typeface="Calibri"/>
              </a:rPr>
              <a:t>Eylen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 –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v.vaneylen@ucl.ac.uk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ACA29-1B3C-97FD-8E57-FA673D0F8237}"/>
              </a:ext>
            </a:extLst>
          </p:cNvPr>
          <p:cNvSpPr txBox="1"/>
          <p:nvPr/>
        </p:nvSpPr>
        <p:spPr>
          <a:xfrm>
            <a:off x="6961456" y="6221014"/>
            <a:ext cx="51228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Vincent Van </a:t>
            </a:r>
            <a:r>
              <a:rPr lang="en-US" err="1">
                <a:solidFill>
                  <a:schemeClr val="bg2">
                    <a:lumMod val="50000"/>
                  </a:schemeClr>
                </a:solidFill>
                <a:cs typeface="Calibri"/>
              </a:rPr>
              <a:t>Eylen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 –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v.vaneylen@ucl.ac.uk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ECC8EB-619B-5735-7B05-713979D0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Who we are 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ED39D-691E-A824-2FA4-688B9D664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We are a group of people </a:t>
            </a:r>
            <a:r>
              <a:rPr lang="en-US" b="1" dirty="0">
                <a:ea typeface="+mn-lt"/>
                <a:cs typeface="+mn-lt"/>
              </a:rPr>
              <a:t>interested in exoplanet science with HWO</a:t>
            </a:r>
            <a:r>
              <a:rPr lang="en-US" dirty="0">
                <a:ea typeface="+mn-lt"/>
                <a:cs typeface="+mn-lt"/>
              </a:rPr>
              <a:t>, aiming to ensure the UK Exoplanet Community is well-represented in </a:t>
            </a:r>
            <a:r>
              <a:rPr lang="en-US">
                <a:ea typeface="+mn-lt"/>
                <a:cs typeface="+mn-lt"/>
              </a:rPr>
              <a:t>ongoing discussions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We seek </a:t>
            </a:r>
            <a:r>
              <a:rPr lang="en-US" dirty="0">
                <a:cs typeface="Arial"/>
              </a:rPr>
              <a:t>input from and </a:t>
            </a:r>
            <a:r>
              <a:rPr lang="en-US" b="1" dirty="0">
                <a:cs typeface="Arial"/>
              </a:rPr>
              <a:t>engage with junior and senior exoplanet colleagues</a:t>
            </a:r>
            <a:r>
              <a:rPr lang="en-US" dirty="0">
                <a:cs typeface="Arial"/>
              </a:rPr>
              <a:t> in the UK 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We were endorsed at the latest strategy session at the UK Exoplanet Meeting (UKEXOM) to </a:t>
            </a:r>
            <a:r>
              <a:rPr lang="en-US" b="1" dirty="0">
                <a:cs typeface="Arial"/>
              </a:rPr>
              <a:t>represent the UK exoplanet community</a:t>
            </a:r>
          </a:p>
        </p:txBody>
      </p:sp>
    </p:spTree>
    <p:extLst>
      <p:ext uri="{BB962C8B-B14F-4D97-AF65-F5344CB8AC3E}">
        <p14:creationId xmlns:p14="http://schemas.microsoft.com/office/powerpoint/2010/main" val="262704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A4A6-AAAB-B009-5589-623DAF98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314475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Community survey: HWO science</a:t>
            </a:r>
            <a:endParaRPr lang="en-US" dirty="0"/>
          </a:p>
        </p:txBody>
      </p:sp>
      <p:pic>
        <p:nvPicPr>
          <p:cNvPr id="4" name="Picture 3" descr="A screenshot of a question&#10;&#10;Description automatically generated">
            <a:extLst>
              <a:ext uri="{FF2B5EF4-FFF2-40B4-BE49-F238E27FC236}">
                <a16:creationId xmlns:a16="http://schemas.microsoft.com/office/drawing/2014/main" id="{FC149EEB-4641-226A-32D8-D1EC25E4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38338"/>
            <a:ext cx="64008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1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F61B7-046E-8AD6-E55D-981DB0AC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2A18-F6E6-291B-3FFE-5A35383F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314475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Community survey: HWO science (bis)</a:t>
            </a:r>
            <a:endParaRPr lang="en-US" dirty="0"/>
          </a:p>
        </p:txBody>
      </p:sp>
      <p:pic>
        <p:nvPicPr>
          <p:cNvPr id="4" name="Picture 3" descr="A screenshot of a question&#10;&#10;Description automatically generated">
            <a:extLst>
              <a:ext uri="{FF2B5EF4-FFF2-40B4-BE49-F238E27FC236}">
                <a16:creationId xmlns:a16="http://schemas.microsoft.com/office/drawing/2014/main" id="{0C2D06DB-A57F-9496-3BF1-5422F0F1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38338"/>
            <a:ext cx="6400800" cy="4257675"/>
          </a:xfrm>
          <a:prstGeom prst="rect">
            <a:avLst/>
          </a:prstGeom>
        </p:spPr>
      </p:pic>
      <p:pic>
        <p:nvPicPr>
          <p:cNvPr id="3" name="Picture 2" descr="A screenshot of a question&#10;&#10;Description automatically generated">
            <a:extLst>
              <a:ext uri="{FF2B5EF4-FFF2-40B4-BE49-F238E27FC236}">
                <a16:creationId xmlns:a16="http://schemas.microsoft.com/office/drawing/2014/main" id="{7FB6EF7E-FB4A-D8AB-79F8-C11281E5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1933575"/>
            <a:ext cx="63912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2B59-728B-54AF-0752-A801AD9C1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8673-8513-1205-B8E1-56CCBFC0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314475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Community survey: HWO science (bis)</a:t>
            </a:r>
            <a:endParaRPr lang="en-US" dirty="0"/>
          </a:p>
        </p:txBody>
      </p:sp>
      <p:pic>
        <p:nvPicPr>
          <p:cNvPr id="4" name="Picture 3" descr="A screenshot of a question&#10;&#10;Description automatically generated">
            <a:extLst>
              <a:ext uri="{FF2B5EF4-FFF2-40B4-BE49-F238E27FC236}">
                <a16:creationId xmlns:a16="http://schemas.microsoft.com/office/drawing/2014/main" id="{7AF51565-BACF-C208-F739-78CACC49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38338"/>
            <a:ext cx="6400800" cy="4257675"/>
          </a:xfrm>
          <a:prstGeom prst="rect">
            <a:avLst/>
          </a:prstGeom>
        </p:spPr>
      </p:pic>
      <p:pic>
        <p:nvPicPr>
          <p:cNvPr id="3" name="Picture 2" descr="A screenshot of a question&#10;&#10;Description automatically generated">
            <a:extLst>
              <a:ext uri="{FF2B5EF4-FFF2-40B4-BE49-F238E27FC236}">
                <a16:creationId xmlns:a16="http://schemas.microsoft.com/office/drawing/2014/main" id="{C0774270-C66C-DD14-1E36-2FFCEF130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1933575"/>
            <a:ext cx="63912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2BD0-581E-1B0F-D4B6-984D64BD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794E-ABE3-EB8F-1405-6235C682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314475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Community survey: wavelength range</a:t>
            </a:r>
            <a:endParaRPr lang="en-US" dirty="0"/>
          </a:p>
        </p:txBody>
      </p:sp>
      <p:pic>
        <p:nvPicPr>
          <p:cNvPr id="4" name="Picture 3" descr="A screenshot of a question&#10;&#10;Description automatically generated">
            <a:extLst>
              <a:ext uri="{FF2B5EF4-FFF2-40B4-BE49-F238E27FC236}">
                <a16:creationId xmlns:a16="http://schemas.microsoft.com/office/drawing/2014/main" id="{02FBC58E-C03F-A75D-16DC-3925D276C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38338"/>
            <a:ext cx="6400800" cy="4257675"/>
          </a:xfrm>
          <a:prstGeom prst="rect">
            <a:avLst/>
          </a:prstGeom>
        </p:spPr>
      </p:pic>
      <p:pic>
        <p:nvPicPr>
          <p:cNvPr id="3" name="Picture 2" descr="A screenshot of a question&#10;&#10;Description automatically generated">
            <a:extLst>
              <a:ext uri="{FF2B5EF4-FFF2-40B4-BE49-F238E27FC236}">
                <a16:creationId xmlns:a16="http://schemas.microsoft.com/office/drawing/2014/main" id="{D9C439D9-B289-E7CC-7E10-5B87708C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1933575"/>
            <a:ext cx="6391275" cy="437197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940C8F-3AF6-6CBF-2563-B11532ABC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1928813"/>
            <a:ext cx="64103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9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045AD-EE2B-408D-C973-D4D312993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339B-9A9D-C886-11E2-E6E65B54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6809150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Community engagement at UKEXOM 2025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7E6F66-C2DD-BAF2-6B90-ED62942AA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952914" cy="4047675"/>
          </a:xfrm>
        </p:spPr>
        <p:txBody>
          <a:bodyPr/>
          <a:lstStyle/>
          <a:p>
            <a:r>
              <a:rPr lang="en-US" sz="2000" dirty="0">
                <a:cs typeface="Arial"/>
              </a:rPr>
              <a:t>UKEXOM is the yearly UK exoplanet community meeting with ~200 participants, well-attended by both junior and senior exoplanet researchers</a:t>
            </a: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We hosted a brief HWO presentation to engage junior scientists</a:t>
            </a: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Strategy session with senior academics highlighted HWO as very exciting and a key priority</a:t>
            </a: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We sought community input through a HWO poster</a:t>
            </a:r>
          </a:p>
        </p:txBody>
      </p:sp>
      <p:pic>
        <p:nvPicPr>
          <p:cNvPr id="3" name="Picture 2" descr="A poster with text on it&#10;&#10;AI-generated content may be incorrect.">
            <a:extLst>
              <a:ext uri="{FF2B5EF4-FFF2-40B4-BE49-F238E27FC236}">
                <a16:creationId xmlns:a16="http://schemas.microsoft.com/office/drawing/2014/main" id="{AEB71FAA-F076-E0B3-6660-B7018F3B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86563" y="1471612"/>
            <a:ext cx="60674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435FF-362E-6688-926B-4CB8E1F81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E19A-CDA0-5B87-0ABA-22A23405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6809150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Community engagement at UKEXOM 2025</a:t>
            </a:r>
            <a:endParaRPr lang="en-US" dirty="0"/>
          </a:p>
        </p:txBody>
      </p:sp>
      <p:pic>
        <p:nvPicPr>
          <p:cNvPr id="4" name="Picture 3" descr="A poster with stars and text&#10;&#10;AI-generated content may be incorrect.">
            <a:extLst>
              <a:ext uri="{FF2B5EF4-FFF2-40B4-BE49-F238E27FC236}">
                <a16:creationId xmlns:a16="http://schemas.microsoft.com/office/drawing/2014/main" id="{A2BD7469-EBCF-3733-50DE-EDFF1AA8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98391" y="1395282"/>
            <a:ext cx="6096001" cy="454111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57C24CD-7202-78C1-5FB3-EFF870179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6952914" cy="4047675"/>
          </a:xfrm>
        </p:spPr>
        <p:txBody>
          <a:bodyPr/>
          <a:lstStyle/>
          <a:p>
            <a:r>
              <a:rPr lang="en-US" dirty="0">
                <a:cs typeface="Arial"/>
              </a:rPr>
              <a:t>UKEXOM is the yearly UK exoplanet community meeting with ~200 participants, well-attended by both junior and senior exoplanet researchers</a:t>
            </a:r>
          </a:p>
          <a:p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We hosted a brief HWO presentation to engage junior scientists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We sought community input through a HWO poster</a:t>
            </a:r>
          </a:p>
        </p:txBody>
      </p:sp>
    </p:spTree>
    <p:extLst>
      <p:ext uri="{BB962C8B-B14F-4D97-AF65-F5344CB8AC3E}">
        <p14:creationId xmlns:p14="http://schemas.microsoft.com/office/powerpoint/2010/main" val="118575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E77C-03B8-16E6-90A8-67FD1336C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469E-856F-E8A4-A45F-9EB3D10A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0186663" cy="1368000"/>
          </a:xfrm>
        </p:spPr>
        <p:txBody>
          <a:bodyPr/>
          <a:lstStyle/>
          <a:p>
            <a:r>
              <a:rPr lang="en-US" dirty="0">
                <a:cs typeface="Arial"/>
              </a:rPr>
              <a:t>HWO (exoplanet) science questions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DABB84D-F5F5-6D72-E44B-50A32D340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16293"/>
              </p:ext>
            </p:extLst>
          </p:nvPr>
        </p:nvGraphicFramePr>
        <p:xfrm>
          <a:off x="-1" y="1889615"/>
          <a:ext cx="12192001" cy="547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2867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CL_Mid_Purple_Slide_Theme">
  <a:themeElements>
    <a:clrScheme name="UCL Mid Purple Theme">
      <a:dk1>
        <a:srgbClr val="000000"/>
      </a:dk1>
      <a:lt1>
        <a:srgbClr val="FFFFFF"/>
      </a:lt1>
      <a:dk2>
        <a:srgbClr val="500778"/>
      </a:dk2>
      <a:lt2>
        <a:srgbClr val="DCCDE4"/>
      </a:lt2>
      <a:accent1>
        <a:srgbClr val="AC145A"/>
      </a:accent1>
      <a:accent2>
        <a:srgbClr val="C6B0BC"/>
      </a:accent2>
      <a:accent3>
        <a:srgbClr val="0097A9"/>
      </a:accent3>
      <a:accent4>
        <a:srgbClr val="8F993E"/>
      </a:accent4>
      <a:accent5>
        <a:srgbClr val="EA7600"/>
      </a:accent5>
      <a:accent6>
        <a:srgbClr val="A4DBE8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Black.potx" id="{3034991F-2A20-46E2-8C7B-1FA72590779C}" vid="{EFEF51F0-3C92-44B8-A75F-6D4CA0603899}"/>
    </a:ext>
  </a:extLst>
</a:theme>
</file>

<file path=ppt/theme/theme5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Presentation4" id="{1117F47E-1820-FB44-B702-91BC503BEEB2}" vid="{7AC29BA8-160E-2647-B666-6ADA20DE7EB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1_Office</vt:lpstr>
      <vt:lpstr>Office</vt:lpstr>
      <vt:lpstr>Office Theme</vt:lpstr>
      <vt:lpstr>UCL_Mid_Purple_Slide_Theme</vt:lpstr>
      <vt:lpstr>4_Custom Design</vt:lpstr>
      <vt:lpstr>UCL_Black_Slide_Theme</vt:lpstr>
      <vt:lpstr>Preparing for HWO: perspectives from the exoplanet community </vt:lpstr>
      <vt:lpstr>Who we are </vt:lpstr>
      <vt:lpstr>Community survey: HWO science</vt:lpstr>
      <vt:lpstr>Community survey: HWO science (bis)</vt:lpstr>
      <vt:lpstr>Community survey: HWO science (bis)</vt:lpstr>
      <vt:lpstr>Community survey: wavelength range</vt:lpstr>
      <vt:lpstr>Community engagement at UKEXOM 2025</vt:lpstr>
      <vt:lpstr>Community engagement at UKEXOM 2025</vt:lpstr>
      <vt:lpstr>HWO (exoplanet) science questions</vt:lpstr>
      <vt:lpstr>Importance of HWO</vt:lpstr>
      <vt:lpstr>Importance of a UK instrument on HWO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Cabrera Perez, Juan</dc:creator>
  <cp:revision>3132</cp:revision>
  <dcterms:created xsi:type="dcterms:W3CDTF">2022-07-07T06:53:03Z</dcterms:created>
  <dcterms:modified xsi:type="dcterms:W3CDTF">2025-07-08T22:23:55Z</dcterms:modified>
</cp:coreProperties>
</file>