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8" r:id="rId12"/>
    <p:sldId id="270" r:id="rId13"/>
    <p:sldId id="272" r:id="rId14"/>
    <p:sldId id="274" r:id="rId15"/>
    <p:sldId id="275" r:id="rId16"/>
    <p:sldId id="276" r:id="rId17"/>
    <p:sldId id="277" r:id="rId18"/>
    <p:sldId id="278" r:id="rId19"/>
    <p:sldId id="279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2"/>
    <p:restoredTop sz="94685"/>
  </p:normalViewPr>
  <p:slideViewPr>
    <p:cSldViewPr snapToGrid="0">
      <p:cViewPr>
        <p:scale>
          <a:sx n="48" d="100"/>
          <a:sy n="48" d="100"/>
        </p:scale>
        <p:origin x="400" y="1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6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3" name="Shape 8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Simultaneously occurring, </a:t>
            </a:r>
          </a:p>
          <a:p>
            <a:r>
              <a:t>Depends on geometry, shocks may be clear/unclear</a:t>
            </a:r>
          </a:p>
          <a:p>
            <a:r>
              <a:t>Diff: efficiency of sir is important factor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Shape 1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4" name="Shape 1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Limitations: absence of dust, collisional nature, origin independent from shocks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Shear stength prevents SF. </a:t>
            </a:r>
          </a:p>
          <a:p>
            <a:r>
              <a:t>Mass fraction in ionised gas is small, molecular is better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Gas surface density in barred spiral galaxy on the left, and zoomed-in on the central region on the right.</a:t>
            </a:r>
          </a:p>
          <a:p>
            <a:r>
              <a:t>Middle panel: line of sight velocity</a:t>
            </a:r>
          </a:p>
          <a:p>
            <a:r>
              <a:t>Bottom panel: residual velocity compared to circular velocity</a:t>
            </a:r>
          </a:p>
          <a:p>
            <a:r>
              <a:t>The movie plays through different position angles for the bar</a:t>
            </a:r>
          </a:p>
          <a:p>
            <a:endParaRPr/>
          </a:p>
          <a:p>
            <a:endParaRPr/>
          </a:p>
          <a:p>
            <a:r>
              <a:t>Is Bar’s pull effective in the centre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1" name="Shape 5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make the best out of the MUSE, Prioritising their gas content, good coverage of their central structures, (fraction of the bar, NR/Disks etc.)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9" name="Shape 5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NII-more common in post shock region, will have different velocity / its velocity is more char. In post shocks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0" name="Shape 5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NII-more common in post shock region, will have different velocity / its velocity is more char. In post shocks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9" name="Shape 6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NII-more common in post shock region, will have different velocity / its velocity is more char. In post shocks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3" name="Shape 7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HST images show both nuclear rings, though the outer NR is more like a broad annulus of flocculent-arm star-formation (+ an asymmetric pair of spiral arms making up the inner edge of this zone). The inner NR is harder to make out clearly due to the dust.</a:t>
            </a:r>
          </a:p>
          <a:p>
            <a:r>
              <a:t>SINFONI H+K  is present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6" name="Shape 7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HST images show both nuclear rings, though the outer NR is more like a broad annulus of flocculent-arm star-formation (+ an asymmetric pair of spiral arms making up the inner edge of this zone). The inner NR is harder to make out clearly due to the dust.</a:t>
            </a:r>
          </a:p>
          <a:p>
            <a:r>
              <a:t>SINFONI H+K  is present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952500" y="3021291"/>
            <a:ext cx="22479000" cy="2679701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90000"/>
              </a:lnSpc>
              <a:defRPr sz="9000" b="0" cap="all" spc="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4267200"/>
            <a:ext cx="22479000" cy="8051800"/>
          </a:xfrm>
          <a:prstGeom prst="rect">
            <a:avLst/>
          </a:prstGeom>
        </p:spPr>
        <p:txBody>
          <a:bodyPr anchor="ctr"/>
          <a:lstStyle>
            <a:lvl1pPr marL="571500" indent="-571500" defTabSz="825500">
              <a:lnSpc>
                <a:spcPct val="100000"/>
              </a:lnSpc>
              <a:spcBef>
                <a:spcPts val="5900"/>
              </a:spcBef>
              <a:buSzPct val="30000"/>
              <a:buBlip>
                <a:blip r:embed="rId2"/>
              </a:buBlip>
              <a:defRPr sz="46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143000" indent="-571500" defTabSz="825500">
              <a:lnSpc>
                <a:spcPct val="100000"/>
              </a:lnSpc>
              <a:spcBef>
                <a:spcPts val="5900"/>
              </a:spcBef>
              <a:buSzPct val="30000"/>
              <a:buBlip>
                <a:blip r:embed="rId2"/>
              </a:buBlip>
              <a:defRPr sz="46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14500" indent="-571500" defTabSz="825500">
              <a:lnSpc>
                <a:spcPct val="100000"/>
              </a:lnSpc>
              <a:spcBef>
                <a:spcPts val="5900"/>
              </a:spcBef>
              <a:buSzPct val="30000"/>
              <a:buBlip>
                <a:blip r:embed="rId2"/>
              </a:buBlip>
              <a:defRPr sz="46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86000" indent="-571500" defTabSz="825500">
              <a:lnSpc>
                <a:spcPct val="100000"/>
              </a:lnSpc>
              <a:spcBef>
                <a:spcPts val="5900"/>
              </a:spcBef>
              <a:buSzPct val="30000"/>
              <a:buBlip>
                <a:blip r:embed="rId2"/>
              </a:buBlip>
              <a:defRPr sz="46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857500" indent="-571500" defTabSz="825500">
              <a:lnSpc>
                <a:spcPct val="100000"/>
              </a:lnSpc>
              <a:spcBef>
                <a:spcPts val="5900"/>
              </a:spcBef>
              <a:buSzPct val="30000"/>
              <a:buBlip>
                <a:blip r:embed="rId2"/>
              </a:buBlip>
              <a:defRPr sz="46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3500" y="12319000"/>
            <a:ext cx="419100" cy="457200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hyperlink" Target="mailto:tutku.Kolcu@nottingham.ac.uk" TargetMode="Externa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24" Type="http://schemas.openxmlformats.org/officeDocument/2006/relationships/image" Target="../media/image102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21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00.png"/><Relationship Id="rId3" Type="http://schemas.openxmlformats.org/officeDocument/2006/relationships/image" Target="../media/image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19" Type="http://schemas.openxmlformats.org/officeDocument/2006/relationships/image" Target="../media/image117.png"/><Relationship Id="rId4" Type="http://schemas.openxmlformats.org/officeDocument/2006/relationships/image" Target="../media/image84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7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hyperlink" Target="mailto:tutku.Kolcu@nottingham.ac.uk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2.png"/><Relationship Id="rId4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tif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tif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9.png"/><Relationship Id="rId5" Type="http://schemas.openxmlformats.org/officeDocument/2006/relationships/image" Target="../media/image22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tif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21" Type="http://schemas.openxmlformats.org/officeDocument/2006/relationships/image" Target="../media/image58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3">
            <a:alphaModFix amt="80696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161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62" name="ljmulogotransparent2.gif" descr="ljmulogotransparent2.gif"/>
          <p:cNvPicPr>
            <a:picLocks noChangeAspect="1"/>
          </p:cNvPicPr>
          <p:nvPr/>
        </p:nvPicPr>
        <p:blipFill>
          <a:blip r:embed="rId4">
            <a:alphaModFix amt="81332"/>
          </a:blip>
          <a:stretch>
            <a:fillRect/>
          </a:stretch>
        </p:blipFill>
        <p:spPr>
          <a:xfrm>
            <a:off x="114785" y="133518"/>
            <a:ext cx="3977732" cy="1412365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Group"/>
          <p:cNvSpPr txBox="1"/>
          <p:nvPr/>
        </p:nvSpPr>
        <p:spPr>
          <a:xfrm>
            <a:off x="462545" y="4867230"/>
            <a:ext cx="16465192" cy="1755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l" defTabSz="487044">
              <a:lnSpc>
                <a:spcPct val="120000"/>
              </a:lnSpc>
              <a:defRPr sz="4896">
                <a:solidFill>
                  <a:srgbClr val="6F144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MUSE view of gas inflows in nearby galaxies: </a:t>
            </a:r>
            <a:br/>
            <a:r>
              <a:t>Connections to Nuclear Activity and Central Morphology</a:t>
            </a:r>
          </a:p>
        </p:txBody>
      </p:sp>
      <p:sp>
        <p:nvSpPr>
          <p:cNvPr id="164" name="Dr Tutku Kolcu"/>
          <p:cNvSpPr txBox="1"/>
          <p:nvPr/>
        </p:nvSpPr>
        <p:spPr>
          <a:xfrm>
            <a:off x="587733" y="7558721"/>
            <a:ext cx="3895663" cy="795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20000"/>
              </a:lnSpc>
              <a:defRPr sz="4700">
                <a:solidFill>
                  <a:srgbClr val="6F144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Dr Tutku Kolcu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9700" y="12319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166" name="Tutku.Kolcu@nottingham.ac.uk"/>
          <p:cNvSpPr txBox="1"/>
          <p:nvPr/>
        </p:nvSpPr>
        <p:spPr>
          <a:xfrm>
            <a:off x="561297" y="12589701"/>
            <a:ext cx="6043931" cy="622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6F144D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5"/>
              </a:defRPr>
            </a:lvl1pPr>
          </a:lstStyle>
          <a:p>
            <a:r>
              <a:rPr>
                <a:hlinkClick r:id="rId5"/>
              </a:rPr>
              <a:t>Tutku.Kolcu@nottingham.ac.uk</a:t>
            </a:r>
          </a:p>
        </p:txBody>
      </p:sp>
      <p:pic>
        <p:nvPicPr>
          <p:cNvPr id="167" name="the-university-of-nottingham-1-logo-png-transparent.png" descr="the-university-of-nottingham-1-logo-png-transpare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240" y="-1149165"/>
            <a:ext cx="3977733" cy="397773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National Astronomy Meeting | 10.07.25"/>
          <p:cNvSpPr txBox="1"/>
          <p:nvPr/>
        </p:nvSpPr>
        <p:spPr>
          <a:xfrm>
            <a:off x="-6458643" y="3519194"/>
            <a:ext cx="21687752" cy="657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355600">
              <a:spcBef>
                <a:spcPts val="4700"/>
              </a:spcBef>
              <a:defRPr sz="3500">
                <a:solidFill>
                  <a:srgbClr val="6F144D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National Astronomy Meeting | 10.07.25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Image" descr="Image"/>
          <p:cNvPicPr>
            <a:picLocks noChangeAspect="1"/>
          </p:cNvPicPr>
          <p:nvPr/>
        </p:nvPicPr>
        <p:blipFill>
          <a:blip r:embed="rId3">
            <a:alphaModFix amt="2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672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675" name="Group"/>
          <p:cNvGrpSpPr/>
          <p:nvPr/>
        </p:nvGrpSpPr>
        <p:grpSpPr>
          <a:xfrm>
            <a:off x="68880" y="13204814"/>
            <a:ext cx="5273069" cy="461366"/>
            <a:chOff x="0" y="0"/>
            <a:chExt cx="5273067" cy="461365"/>
          </a:xfrm>
        </p:grpSpPr>
        <p:sp>
          <p:nvSpPr>
            <p:cNvPr id="673" name="T.Kolcu@2020.ljmu.ac.uk"/>
            <p:cNvSpPr txBox="1"/>
            <p:nvPr/>
          </p:nvSpPr>
          <p:spPr>
            <a:xfrm>
              <a:off x="1758114" y="0"/>
              <a:ext cx="3514954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7ED">
                      <a:alpha val="60000"/>
                    </a:srgbClr>
                  </a:solidFill>
                </a:defRPr>
              </a:lvl1pPr>
            </a:lstStyle>
            <a:p>
              <a:r>
                <a:t>T.Kolcu@2020.ljmu.ac.uk</a:t>
              </a:r>
            </a:p>
          </p:txBody>
        </p:sp>
        <p:sp>
          <p:nvSpPr>
            <p:cNvPr id="674" name="Tutku Kolcu/"/>
            <p:cNvSpPr txBox="1"/>
            <p:nvPr/>
          </p:nvSpPr>
          <p:spPr>
            <a:xfrm>
              <a:off x="-1" y="0"/>
              <a:ext cx="1819657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7ED">
                      <a:alpha val="60000"/>
                    </a:srgbClr>
                  </a:solidFill>
                </a:defRPr>
              </a:lvl1pPr>
            </a:lstStyle>
            <a:p>
              <a:r>
                <a:t>Tutku Kolcu/</a:t>
              </a:r>
            </a:p>
          </p:txBody>
        </p:sp>
      </p:grpSp>
      <p:grpSp>
        <p:nvGrpSpPr>
          <p:cNvPr id="681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676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679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677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678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680" name="Text"/>
            <p:cNvSpPr txBox="1"/>
            <p:nvPr/>
          </p:nvSpPr>
          <p:spPr>
            <a:xfrm>
              <a:off x="23592439" y="98414"/>
              <a:ext cx="4191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10</a:t>
              </a:fld>
              <a:endParaRPr/>
            </a:p>
          </p:txBody>
        </p:sp>
      </p:grpSp>
      <p:sp>
        <p:nvSpPr>
          <p:cNvPr id="682" name="Coherent broken structures in residual velocity maps aligning with dust lanes"/>
          <p:cNvSpPr txBox="1"/>
          <p:nvPr/>
        </p:nvSpPr>
        <p:spPr>
          <a:xfrm>
            <a:off x="13398451" y="1346217"/>
            <a:ext cx="9838207" cy="1155955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FFFFFF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buClr>
                <a:srgbClr val="4D99B5"/>
              </a:buClr>
              <a:defRPr sz="3500">
                <a:solidFill>
                  <a:srgbClr val="2B2C4C"/>
                </a:solidFill>
              </a:defRPr>
            </a:pPr>
            <a:r>
              <a:t>Coherent </a:t>
            </a:r>
            <a:r>
              <a:rPr b="1" i="1"/>
              <a:t>broken</a:t>
            </a:r>
            <a:r>
              <a:t> structures in residual velocity maps aligning with dust lanes </a:t>
            </a:r>
          </a:p>
        </p:txBody>
      </p:sp>
      <p:sp>
        <p:nvSpPr>
          <p:cNvPr id="683" name="NGC 1433"/>
          <p:cNvSpPr txBox="1"/>
          <p:nvPr/>
        </p:nvSpPr>
        <p:spPr>
          <a:xfrm>
            <a:off x="16905017" y="2993656"/>
            <a:ext cx="2825074" cy="800596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ffectLst>
            <a:outerShdw blurRad="63500" dist="25400" dir="5400000" rotWithShape="0">
              <a:srgbClr val="FF2F92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NGC 1433</a:t>
            </a:r>
          </a:p>
        </p:txBody>
      </p:sp>
      <p:grpSp>
        <p:nvGrpSpPr>
          <p:cNvPr id="715" name="Group"/>
          <p:cNvGrpSpPr/>
          <p:nvPr/>
        </p:nvGrpSpPr>
        <p:grpSpPr>
          <a:xfrm>
            <a:off x="5113906" y="3475904"/>
            <a:ext cx="18351735" cy="8603132"/>
            <a:chOff x="0" y="0"/>
            <a:chExt cx="18351734" cy="8603131"/>
          </a:xfrm>
        </p:grpSpPr>
        <p:pic>
          <p:nvPicPr>
            <p:cNvPr id="684" name="NGC1433_red.png" descr="NGC1433_r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939776" cy="8603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14" name="Group"/>
            <p:cNvGrpSpPr/>
            <p:nvPr/>
          </p:nvGrpSpPr>
          <p:grpSpPr>
            <a:xfrm>
              <a:off x="8271462" y="2831"/>
              <a:ext cx="10080273" cy="8549501"/>
              <a:chOff x="0" y="0"/>
              <a:chExt cx="10080271" cy="8549499"/>
            </a:xfrm>
          </p:grpSpPr>
          <p:grpSp>
            <p:nvGrpSpPr>
              <p:cNvPr id="694" name="Group"/>
              <p:cNvGrpSpPr/>
              <p:nvPr/>
            </p:nvGrpSpPr>
            <p:grpSpPr>
              <a:xfrm>
                <a:off x="0" y="0"/>
                <a:ext cx="1474698" cy="8549500"/>
                <a:chOff x="0" y="0"/>
                <a:chExt cx="1474697" cy="8549499"/>
              </a:xfrm>
            </p:grpSpPr>
            <p:pic>
              <p:nvPicPr>
                <p:cNvPr id="685" name="Ha_PA_20_q_0.87_NGC1433_Vcirc_Res.png" descr="Ha_PA_20_q_0.87_NGC1433_Vcirc_Res.png"/>
                <p:cNvPicPr>
                  <a:picLocks noChangeAspect="1"/>
                </p:cNvPicPr>
                <p:nvPr/>
              </p:nvPicPr>
              <p:blipFill>
                <a:blip r:embed="rId5"/>
                <a:srcRect r="91754"/>
                <a:stretch>
                  <a:fillRect/>
                </a:stretch>
              </p:blipFill>
              <p:spPr>
                <a:xfrm>
                  <a:off x="0" y="0"/>
                  <a:ext cx="848960" cy="85495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693" name="Group"/>
                <p:cNvGrpSpPr/>
                <p:nvPr/>
              </p:nvGrpSpPr>
              <p:grpSpPr>
                <a:xfrm>
                  <a:off x="759124" y="448610"/>
                  <a:ext cx="715574" cy="7005961"/>
                  <a:chOff x="0" y="0"/>
                  <a:chExt cx="715573" cy="7005960"/>
                </a:xfrm>
              </p:grpSpPr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686" name="Text"/>
                      <p:cNvSpPr txBox="1"/>
                      <p:nvPr/>
                    </p:nvSpPr>
                    <p:spPr>
                      <a:xfrm>
                        <a:off x="264426" y="-1"/>
                        <a:ext cx="451148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686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4426" y="-1"/>
                        <a:ext cx="451148" cy="451585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24324" r="-8108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687" name="Text"/>
                      <p:cNvSpPr txBox="1"/>
                      <p:nvPr/>
                    </p:nvSpPr>
                    <p:spPr>
                      <a:xfrm>
                        <a:off x="356272" y="3213905"/>
                        <a:ext cx="282724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687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56272" y="3213905"/>
                        <a:ext cx="282724" cy="451585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34783" r="-13043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688" name="Text"/>
                      <p:cNvSpPr txBox="1"/>
                      <p:nvPr/>
                    </p:nvSpPr>
                    <p:spPr>
                      <a:xfrm>
                        <a:off x="264426" y="2120074"/>
                        <a:ext cx="451148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688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4426" y="2120074"/>
                        <a:ext cx="451148" cy="451585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24324" r="-8108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689" name="Text"/>
                      <p:cNvSpPr txBox="1"/>
                      <p:nvPr/>
                    </p:nvSpPr>
                    <p:spPr>
                      <a:xfrm>
                        <a:off x="264426" y="1003652"/>
                        <a:ext cx="451148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689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4426" y="1003652"/>
                        <a:ext cx="451148" cy="451585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4324" r="-8108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690" name="Text"/>
                      <p:cNvSpPr txBox="1"/>
                      <p:nvPr/>
                    </p:nvSpPr>
                    <p:spPr>
                      <a:xfrm>
                        <a:off x="0" y="4337225"/>
                        <a:ext cx="700601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690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0" y="4337225"/>
                        <a:ext cx="700601" cy="451585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7143" r="-7143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691" name="Text"/>
                      <p:cNvSpPr txBox="1"/>
                      <p:nvPr/>
                    </p:nvSpPr>
                    <p:spPr>
                      <a:xfrm>
                        <a:off x="0" y="6554376"/>
                        <a:ext cx="700601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−30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691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0" y="6554376"/>
                        <a:ext cx="700601" cy="451585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l="-7143" r="-7143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692" name="Text"/>
                      <p:cNvSpPr txBox="1"/>
                      <p:nvPr/>
                    </p:nvSpPr>
                    <p:spPr>
                      <a:xfrm>
                        <a:off x="0" y="5445801"/>
                        <a:ext cx="700601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692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0" y="5445801"/>
                        <a:ext cx="700601" cy="451585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7143" r="-7143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grpSp>
            <p:nvGrpSpPr>
              <p:cNvPr id="713" name="Group"/>
              <p:cNvGrpSpPr/>
              <p:nvPr/>
            </p:nvGrpSpPr>
            <p:grpSpPr>
              <a:xfrm>
                <a:off x="1114724" y="-1"/>
                <a:ext cx="8965548" cy="8318295"/>
                <a:chOff x="0" y="0"/>
                <a:chExt cx="8965547" cy="8318293"/>
              </a:xfrm>
            </p:grpSpPr>
            <p:grpSp>
              <p:nvGrpSpPr>
                <p:cNvPr id="703" name="Group"/>
                <p:cNvGrpSpPr/>
                <p:nvPr/>
              </p:nvGrpSpPr>
              <p:grpSpPr>
                <a:xfrm>
                  <a:off x="282540" y="-1"/>
                  <a:ext cx="8683008" cy="7343499"/>
                  <a:chOff x="0" y="0"/>
                  <a:chExt cx="8683007" cy="7343497"/>
                </a:xfrm>
              </p:grpSpPr>
              <p:sp>
                <p:nvSpPr>
                  <p:cNvPr id="695" name="Square"/>
                  <p:cNvSpPr/>
                  <p:nvPr/>
                </p:nvSpPr>
                <p:spPr>
                  <a:xfrm>
                    <a:off x="66626" y="543662"/>
                    <a:ext cx="6664529" cy="6662415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pic>
                <p:nvPicPr>
                  <p:cNvPr id="696" name="Ha_PA_20_q_0.87_NGC1433_Vcirc_Res.png" descr="Ha_PA_20_q_0.87_NGC1433_Vcirc_Res.png"/>
                  <p:cNvPicPr>
                    <a:picLocks noChangeAspect="1"/>
                  </p:cNvPicPr>
                  <p:nvPr/>
                </p:nvPicPr>
                <p:blipFill>
                  <a:blip r:embed="rId5"/>
                  <a:srcRect l="15667" r="18668" b="15065"/>
                  <a:stretch>
                    <a:fillRect/>
                  </a:stretch>
                </p:blipFill>
                <p:spPr>
                  <a:xfrm>
                    <a:off x="0" y="0"/>
                    <a:ext cx="6760895" cy="726150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697" name="Line"/>
                  <p:cNvSpPr/>
                  <p:nvPr/>
                </p:nvSpPr>
                <p:spPr>
                  <a:xfrm>
                    <a:off x="1670309" y="2786510"/>
                    <a:ext cx="935935" cy="21058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26" h="21600" extrusionOk="0">
                        <a:moveTo>
                          <a:pt x="7853" y="21600"/>
                        </a:moveTo>
                        <a:cubicBezTo>
                          <a:pt x="1334" y="18469"/>
                          <a:pt x="-1374" y="13978"/>
                          <a:pt x="669" y="9684"/>
                        </a:cubicBezTo>
                        <a:cubicBezTo>
                          <a:pt x="2905" y="4986"/>
                          <a:pt x="10430" y="1259"/>
                          <a:pt x="20226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custDash>
                      <a:ds d="600000" sp="600000"/>
                    </a:custDash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698" name="Line"/>
                  <p:cNvSpPr/>
                  <p:nvPr/>
                </p:nvSpPr>
                <p:spPr>
                  <a:xfrm>
                    <a:off x="3630741" y="2844275"/>
                    <a:ext cx="716008" cy="17513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69" h="21600" extrusionOk="0">
                        <a:moveTo>
                          <a:pt x="0" y="0"/>
                        </a:moveTo>
                        <a:cubicBezTo>
                          <a:pt x="13741" y="2766"/>
                          <a:pt x="21600" y="9374"/>
                          <a:pt x="19113" y="16071"/>
                        </a:cubicBezTo>
                        <a:cubicBezTo>
                          <a:pt x="18377" y="18052"/>
                          <a:pt x="16702" y="19938"/>
                          <a:pt x="14202" y="216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custDash>
                      <a:ds d="600000" sp="600000"/>
                    </a:custDash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699" name="Line"/>
                  <p:cNvSpPr/>
                  <p:nvPr/>
                </p:nvSpPr>
                <p:spPr>
                  <a:xfrm>
                    <a:off x="2770075" y="4236994"/>
                    <a:ext cx="2433093" cy="8649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9499" extrusionOk="0">
                        <a:moveTo>
                          <a:pt x="0" y="0"/>
                        </a:moveTo>
                        <a:cubicBezTo>
                          <a:pt x="1637" y="7912"/>
                          <a:pt x="4364" y="14016"/>
                          <a:pt x="7660" y="17147"/>
                        </a:cubicBezTo>
                        <a:cubicBezTo>
                          <a:pt x="12349" y="21600"/>
                          <a:pt x="17609" y="19650"/>
                          <a:pt x="21600" y="11978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custDash>
                      <a:ds d="600000" sp="600000"/>
                    </a:custDash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700" name="Line"/>
                  <p:cNvSpPr/>
                  <p:nvPr/>
                </p:nvSpPr>
                <p:spPr>
                  <a:xfrm>
                    <a:off x="3357749" y="3192108"/>
                    <a:ext cx="344288" cy="105269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24" h="21600" extrusionOk="0">
                        <a:moveTo>
                          <a:pt x="0" y="0"/>
                        </a:moveTo>
                        <a:cubicBezTo>
                          <a:pt x="10937" y="1201"/>
                          <a:pt x="18904" y="4415"/>
                          <a:pt x="20514" y="8276"/>
                        </a:cubicBezTo>
                        <a:cubicBezTo>
                          <a:pt x="21600" y="10883"/>
                          <a:pt x="19705" y="13436"/>
                          <a:pt x="16818" y="15771"/>
                        </a:cubicBezTo>
                        <a:cubicBezTo>
                          <a:pt x="14267" y="17833"/>
                          <a:pt x="10854" y="19797"/>
                          <a:pt x="6579" y="2160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919191"/>
                    </a:solidFill>
                    <a:custDash>
                      <a:ds d="600000" sp="600000"/>
                    </a:custDash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endParaRPr/>
                  </a:p>
                </p:txBody>
              </p:sp>
              <p:pic>
                <p:nvPicPr>
                  <p:cNvPr id="701" name="Ha_PA_20_q_0.87_NGC1433_Vcirc_Res.png" descr="Ha_PA_20_q_0.87_NGC1433_Vcirc_Res.png"/>
                  <p:cNvPicPr>
                    <a:picLocks noChangeAspect="1"/>
                  </p:cNvPicPr>
                  <p:nvPr/>
                </p:nvPicPr>
                <p:blipFill>
                  <a:blip r:embed="rId5"/>
                  <a:srcRect l="81420" b="15053"/>
                  <a:stretch>
                    <a:fillRect/>
                  </a:stretch>
                </p:blipFill>
                <p:spPr>
                  <a:xfrm>
                    <a:off x="6770036" y="0"/>
                    <a:ext cx="1912972" cy="726253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702" name="Ha_PA_20_q_0.87_NGC1433_Vcirc_Res.png" descr="Ha_PA_20_q_0.87_NGC1433_Vcirc_Res.png"/>
                  <p:cNvPicPr>
                    <a:picLocks noChangeAspect="1"/>
                  </p:cNvPicPr>
                  <p:nvPr/>
                </p:nvPicPr>
                <p:blipFill>
                  <a:blip r:embed="rId5"/>
                  <a:srcRect l="86204" t="81953" b="14106"/>
                  <a:stretch>
                    <a:fillRect/>
                  </a:stretch>
                </p:blipFill>
                <p:spPr>
                  <a:xfrm>
                    <a:off x="7262558" y="7006629"/>
                    <a:ext cx="1420450" cy="3368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712" name="Group"/>
                <p:cNvGrpSpPr/>
                <p:nvPr/>
              </p:nvGrpSpPr>
              <p:grpSpPr>
                <a:xfrm>
                  <a:off x="0" y="7206187"/>
                  <a:ext cx="7189500" cy="1112107"/>
                  <a:chOff x="0" y="0"/>
                  <a:chExt cx="7189499" cy="1112106"/>
                </a:xfrm>
              </p:grpSpPr>
              <p:pic>
                <p:nvPicPr>
                  <p:cNvPr id="704" name="Ha_PA_20_q_0.87_NGC1433_Vcirc_Res.png" descr="Ha_PA_20_q_0.87_NGC1433_Vcirc_Res.png"/>
                  <p:cNvPicPr>
                    <a:picLocks noChangeAspect="1"/>
                  </p:cNvPicPr>
                  <p:nvPr/>
                </p:nvPicPr>
                <p:blipFill>
                  <a:blip r:embed="rId5"/>
                  <a:srcRect l="15667" t="89613" r="18668" b="2704"/>
                  <a:stretch>
                    <a:fillRect/>
                  </a:stretch>
                </p:blipFill>
                <p:spPr>
                  <a:xfrm>
                    <a:off x="282540" y="455324"/>
                    <a:ext cx="6760895" cy="6567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705" name="Text"/>
                      <p:cNvSpPr txBox="1"/>
                      <p:nvPr/>
                    </p:nvSpPr>
                    <p:spPr>
                      <a:xfrm>
                        <a:off x="0" y="-1"/>
                        <a:ext cx="700601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−30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705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0" y="-1"/>
                        <a:ext cx="700601" cy="451585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 l="-7018" r="-3509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706" name="Text"/>
                      <p:cNvSpPr txBox="1"/>
                      <p:nvPr/>
                    </p:nvSpPr>
                    <p:spPr>
                      <a:xfrm>
                        <a:off x="990599" y="-1"/>
                        <a:ext cx="700602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706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90599" y="-1"/>
                        <a:ext cx="700602" cy="451585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 l="-7143" r="-5357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707" name="Text"/>
                      <p:cNvSpPr txBox="1"/>
                      <p:nvPr/>
                    </p:nvSpPr>
                    <p:spPr>
                      <a:xfrm>
                        <a:off x="2091846" y="-1"/>
                        <a:ext cx="700601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707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91846" y="-1"/>
                        <a:ext cx="700601" cy="451585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7143" r="-5357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708" name="Text"/>
                      <p:cNvSpPr txBox="1"/>
                      <p:nvPr/>
                    </p:nvSpPr>
                    <p:spPr>
                      <a:xfrm>
                        <a:off x="3521561" y="-1"/>
                        <a:ext cx="282724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708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521561" y="-1"/>
                        <a:ext cx="282724" cy="451585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l="-33333" r="-8333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709" name="Text"/>
                      <p:cNvSpPr txBox="1"/>
                      <p:nvPr/>
                    </p:nvSpPr>
                    <p:spPr>
                      <a:xfrm>
                        <a:off x="6738352" y="-1"/>
                        <a:ext cx="451148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709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38352" y="-1"/>
                        <a:ext cx="451148" cy="451585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l="-25000" r="-8333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710" name="Text"/>
                      <p:cNvSpPr txBox="1"/>
                      <p:nvPr/>
                    </p:nvSpPr>
                    <p:spPr>
                      <a:xfrm>
                        <a:off x="5634646" y="-1"/>
                        <a:ext cx="451148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710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634646" y="-1"/>
                        <a:ext cx="451148" cy="451585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l="-25000" r="-8333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711" name="Text"/>
                      <p:cNvSpPr txBox="1"/>
                      <p:nvPr/>
                    </p:nvSpPr>
                    <p:spPr>
                      <a:xfrm>
                        <a:off x="4541652" y="-1"/>
                        <a:ext cx="451148" cy="451585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none" lIns="50800" tIns="50800" rIns="50800" bIns="50800" numCol="1" anchor="ctr">
                        <a:spAutoFit/>
                      </a:bodyPr>
                      <a:lstStyle>
                        <a:lvl1pPr>
                          <a:defRPr>
                            <a:solidFill>
                              <a:srgbClr val="000000"/>
                            </a:solidFill>
                            <a:latin typeface="STIX Two Math Regular"/>
                            <a:ea typeface="STIX Two Math Regular"/>
                            <a:cs typeface="STIX Two Math Regular"/>
                            <a:sym typeface="STIX Two Math Regular"/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711" name="Text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541652" y="-1"/>
                        <a:ext cx="451148" cy="451585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l="-27027" r="-5405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pic>
        <p:nvPicPr>
          <p:cNvPr id="716" name="NGC1433_unsharpened_image_15.png" descr="NGC1433_unsharpened_image_1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98554" y="3475940"/>
            <a:ext cx="8939776" cy="8603132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Coherent continuous structures in residual velocity maps, interpreted as spiral shocks propagating to the nucleus"/>
          <p:cNvSpPr txBox="1"/>
          <p:nvPr/>
        </p:nvSpPr>
        <p:spPr>
          <a:xfrm>
            <a:off x="262921" y="1346072"/>
            <a:ext cx="11547801" cy="1676655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FFFFFF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buClr>
                <a:srgbClr val="4D99B5"/>
              </a:buClr>
              <a:defRPr sz="3500">
                <a:solidFill>
                  <a:srgbClr val="1A3653"/>
                </a:solidFill>
              </a:defRPr>
            </a:pPr>
            <a:r>
              <a:t>Coherent </a:t>
            </a:r>
            <a:r>
              <a:rPr b="1" i="1"/>
              <a:t>continuous</a:t>
            </a:r>
            <a:r>
              <a:t> structures in residual velocity maps, interpreted as spiral shocks propagating to the nucleus</a:t>
            </a:r>
          </a:p>
        </p:txBody>
      </p:sp>
      <p:pic>
        <p:nvPicPr>
          <p:cNvPr id="718" name="Vcirc_Res_talk.png" descr="Vcirc_Res_talk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8708" y="3417716"/>
            <a:ext cx="10630091" cy="8826772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NGC 5248"/>
          <p:cNvSpPr txBox="1"/>
          <p:nvPr/>
        </p:nvSpPr>
        <p:spPr>
          <a:xfrm>
            <a:off x="4121216" y="2993656"/>
            <a:ext cx="2825074" cy="800596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ffectLst>
            <a:outerShdw blurRad="63500" dist="25400" dir="5400000" rotWithShape="0">
              <a:srgbClr val="FF2F92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NGC 5248</a:t>
            </a:r>
          </a:p>
        </p:txBody>
      </p:sp>
      <p:pic>
        <p:nvPicPr>
          <p:cNvPr id="720" name="Image" descr="Image"/>
          <p:cNvPicPr>
            <a:picLocks noChangeAspect="1"/>
          </p:cNvPicPr>
          <p:nvPr/>
        </p:nvPicPr>
        <p:blipFill>
          <a:blip r:embed="rId22"/>
          <a:srcRect l="49875"/>
          <a:stretch>
            <a:fillRect/>
          </a:stretch>
        </p:blipFill>
        <p:spPr>
          <a:xfrm>
            <a:off x="10681263" y="3912107"/>
            <a:ext cx="7139995" cy="70309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8" name="Group"/>
          <p:cNvGrpSpPr/>
          <p:nvPr/>
        </p:nvGrpSpPr>
        <p:grpSpPr>
          <a:xfrm>
            <a:off x="16477386" y="321146"/>
            <a:ext cx="7879971" cy="4282460"/>
            <a:chOff x="0" y="-88584"/>
            <a:chExt cx="7879970" cy="4282459"/>
          </a:xfrm>
        </p:grpSpPr>
        <p:grpSp>
          <p:nvGrpSpPr>
            <p:cNvPr id="725" name="Group"/>
            <p:cNvGrpSpPr/>
            <p:nvPr/>
          </p:nvGrpSpPr>
          <p:grpSpPr>
            <a:xfrm>
              <a:off x="0" y="-88585"/>
              <a:ext cx="7879971" cy="4282460"/>
              <a:chOff x="-308366" y="-277321"/>
              <a:chExt cx="7879970" cy="4282459"/>
            </a:xfrm>
          </p:grpSpPr>
          <p:sp>
            <p:nvSpPr>
              <p:cNvPr id="721" name="Rectangle"/>
              <p:cNvSpPr/>
              <p:nvPr/>
            </p:nvSpPr>
            <p:spPr>
              <a:xfrm>
                <a:off x="0" y="-277322"/>
                <a:ext cx="7368104" cy="425366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724" name="Group"/>
              <p:cNvGrpSpPr/>
              <p:nvPr/>
            </p:nvGrpSpPr>
            <p:grpSpPr>
              <a:xfrm>
                <a:off x="-308367" y="90686"/>
                <a:ext cx="7879971" cy="3914452"/>
                <a:chOff x="-511815" y="0"/>
                <a:chExt cx="7879970" cy="3914450"/>
              </a:xfrm>
            </p:grpSpPr>
            <p:pic>
              <p:nvPicPr>
                <p:cNvPr id="722" name="apj310716f7.pdf" descr="apj310716f7.pdf"/>
                <p:cNvPicPr>
                  <a:picLocks noChangeAspect="1"/>
                </p:cNvPicPr>
                <p:nvPr/>
              </p:nvPicPr>
              <p:blipFill>
                <a:blip r:embed="rId23"/>
                <a:srcRect l="35139" t="17669" b="38054"/>
                <a:stretch>
                  <a:fillRect/>
                </a:stretch>
              </p:blipFill>
              <p:spPr>
                <a:xfrm>
                  <a:off x="0" y="0"/>
                  <a:ext cx="7368155" cy="35543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23" name="Davies+09"/>
                <p:cNvSpPr txBox="1"/>
                <p:nvPr/>
              </p:nvSpPr>
              <p:spPr>
                <a:xfrm>
                  <a:off x="-511816" y="3464423"/>
                  <a:ext cx="2281289" cy="4500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r>
                    <a:t>Davies+09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26" name="Equation"/>
                <p:cNvSpPr txBox="1"/>
                <p:nvPr/>
              </p:nvSpPr>
              <p:spPr>
                <a:xfrm>
                  <a:off x="4549781" y="0"/>
                  <a:ext cx="820747" cy="2567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200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2200" i="1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200" i="1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  <m:t>residual</m:t>
                            </m:r>
                          </m:sub>
                        </m:sSub>
                      </m:oMath>
                    </m:oMathPara>
                  </a14:m>
                  <a:endParaRPr sz="2200">
                    <a:solidFill>
                      <a:srgbClr val="333333"/>
                    </a:solidFill>
                  </a:endParaRPr>
                </a:p>
              </p:txBody>
            </p:sp>
          </mc:Choice>
          <mc:Fallback>
            <p:sp>
              <p:nvSpPr>
                <p:cNvPr id="72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9781" y="0"/>
                  <a:ext cx="820747" cy="256797"/>
                </a:xfrm>
                <a:prstGeom prst="rect">
                  <a:avLst/>
                </a:prstGeom>
                <a:blipFill>
                  <a:blip r:embed="rId24"/>
                  <a:stretch>
                    <a:fillRect l="-12121" r="-24242" b="-5714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27" name="Equation"/>
                <p:cNvSpPr txBox="1"/>
                <p:nvPr/>
              </p:nvSpPr>
              <p:spPr>
                <a:xfrm>
                  <a:off x="1003418" y="0"/>
                  <a:ext cx="420082" cy="2980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200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2200" i="1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200" i="1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  <m:t>gas</m:t>
                            </m:r>
                          </m:sub>
                        </m:sSub>
                      </m:oMath>
                    </m:oMathPara>
                  </a14:m>
                  <a:endParaRPr sz="2200">
                    <a:solidFill>
                      <a:srgbClr val="333333"/>
                    </a:solidFill>
                  </a:endParaRPr>
                </a:p>
              </p:txBody>
            </p:sp>
          </mc:Choice>
          <mc:Fallback>
            <p:sp>
              <p:nvSpPr>
                <p:cNvPr id="72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418" y="0"/>
                  <a:ext cx="420082" cy="298059"/>
                </a:xfrm>
                <a:prstGeom prst="rect">
                  <a:avLst/>
                </a:prstGeom>
                <a:blipFill>
                  <a:blip r:embed="rId25"/>
                  <a:stretch>
                    <a:fillRect l="-23529" r="-29412" b="-458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1" name="Group"/>
          <p:cNvGrpSpPr/>
          <p:nvPr/>
        </p:nvGrpSpPr>
        <p:grpSpPr>
          <a:xfrm>
            <a:off x="3417816" y="4731350"/>
            <a:ext cx="4048487" cy="5044396"/>
            <a:chOff x="0" y="0"/>
            <a:chExt cx="4048486" cy="5044396"/>
          </a:xfrm>
        </p:grpSpPr>
        <p:sp>
          <p:nvSpPr>
            <p:cNvPr id="729" name="Line"/>
            <p:cNvSpPr/>
            <p:nvPr/>
          </p:nvSpPr>
          <p:spPr>
            <a:xfrm>
              <a:off x="0" y="1082345"/>
              <a:ext cx="3287106" cy="396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475" extrusionOk="0">
                  <a:moveTo>
                    <a:pt x="716" y="21475"/>
                  </a:moveTo>
                  <a:cubicBezTo>
                    <a:pt x="-355" y="18073"/>
                    <a:pt x="-221" y="14483"/>
                    <a:pt x="1101" y="11145"/>
                  </a:cubicBezTo>
                  <a:cubicBezTo>
                    <a:pt x="2975" y="6410"/>
                    <a:pt x="7068" y="2522"/>
                    <a:pt x="12434" y="377"/>
                  </a:cubicBezTo>
                  <a:cubicBezTo>
                    <a:pt x="14021" y="-107"/>
                    <a:pt x="15756" y="-125"/>
                    <a:pt x="17357" y="325"/>
                  </a:cubicBezTo>
                  <a:cubicBezTo>
                    <a:pt x="18594" y="672"/>
                    <a:pt x="19700" y="1287"/>
                    <a:pt x="20564" y="2108"/>
                  </a:cubicBezTo>
                  <a:cubicBezTo>
                    <a:pt x="20852" y="2732"/>
                    <a:pt x="21048" y="3383"/>
                    <a:pt x="21148" y="4047"/>
                  </a:cubicBezTo>
                  <a:cubicBezTo>
                    <a:pt x="21226" y="4559"/>
                    <a:pt x="21245" y="5077"/>
                    <a:pt x="21206" y="5592"/>
                  </a:cubicBezTo>
                  <a:lnTo>
                    <a:pt x="20565" y="6603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30" name="Line"/>
            <p:cNvSpPr/>
            <p:nvPr/>
          </p:nvSpPr>
          <p:spPr>
            <a:xfrm>
              <a:off x="891564" y="0"/>
              <a:ext cx="3156923" cy="4187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0921" extrusionOk="0">
                  <a:moveTo>
                    <a:pt x="4847" y="368"/>
                  </a:moveTo>
                  <a:cubicBezTo>
                    <a:pt x="9827" y="-679"/>
                    <a:pt x="15174" y="552"/>
                    <a:pt x="18466" y="3505"/>
                  </a:cubicBezTo>
                  <a:cubicBezTo>
                    <a:pt x="20583" y="5402"/>
                    <a:pt x="21600" y="7841"/>
                    <a:pt x="21296" y="10290"/>
                  </a:cubicBezTo>
                  <a:cubicBezTo>
                    <a:pt x="20399" y="13642"/>
                    <a:pt x="17788" y="16609"/>
                    <a:pt x="14005" y="18574"/>
                  </a:cubicBezTo>
                  <a:cubicBezTo>
                    <a:pt x="11397" y="19928"/>
                    <a:pt x="8345" y="20739"/>
                    <a:pt x="5167" y="20921"/>
                  </a:cubicBezTo>
                  <a:cubicBezTo>
                    <a:pt x="3573" y="20792"/>
                    <a:pt x="2118" y="20191"/>
                    <a:pt x="1134" y="19256"/>
                  </a:cubicBezTo>
                  <a:cubicBezTo>
                    <a:pt x="555" y="18705"/>
                    <a:pt x="166" y="18059"/>
                    <a:pt x="0" y="17372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0"/>
                                      </p:to>
                                    </p:set>
                                    <p:animEffect filter="image" prLst="opacity: 0.00; ">
                                      <p:cBhvr>
                                        <p:cTn id="22" dur="indefinite" fill="hold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0"/>
                                      </p:to>
                                    </p:set>
                                    <p:animEffect filter="image" prLst="opacity: 0.00; ">
                                      <p:cBhvr>
                                        <p:cTn id="26" dur="indefinite" fill="hold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0"/>
                                      </p:to>
                                    </p:set>
                                    <p:animEffect filter="image" prLst="opacity: 0.00; ">
                                      <p:cBhvr>
                                        <p:cTn id="30" dur="indefinite" fill="hold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0"/>
                                      </p:to>
                                    </p:set>
                                    <p:animEffect filter="image" prLst="opacity: 0.00; ">
                                      <p:cBhvr>
                                        <p:cTn id="34" dur="indefinite" fill="hold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fill="hold" grpId="1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ntr" fill="hold" grpId="1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9" animBg="1" advAuto="0"/>
      <p:bldP spid="683" grpId="10" animBg="1" advAuto="0"/>
      <p:bldP spid="715" grpId="11" animBg="1" advAuto="0"/>
      <p:bldP spid="716" grpId="12" animBg="1" advAuto="0"/>
      <p:bldP spid="717" grpId="5" animBg="1" advAuto="0"/>
      <p:bldP spid="718" grpId="6" animBg="1" advAuto="0"/>
      <p:bldP spid="719" grpId="8" animBg="1" advAuto="0"/>
      <p:bldP spid="720" grpId="4" animBg="1" advAuto="0"/>
      <p:bldP spid="728" grpId="1" animBg="1" advAuto="0"/>
      <p:bldP spid="728" grpId="3" animBg="1" advAuto="0"/>
      <p:bldP spid="731" grpId="2" animBg="1" advAuto="0"/>
      <p:bldP spid="731" grpId="7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Image" descr="Image"/>
          <p:cNvPicPr>
            <a:picLocks noChangeAspect="1"/>
          </p:cNvPicPr>
          <p:nvPr/>
        </p:nvPicPr>
        <p:blipFill>
          <a:blip r:embed="rId3">
            <a:alphaModFix amt="2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736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739" name="Group"/>
          <p:cNvGrpSpPr/>
          <p:nvPr/>
        </p:nvGrpSpPr>
        <p:grpSpPr>
          <a:xfrm>
            <a:off x="68880" y="13204814"/>
            <a:ext cx="5273069" cy="461366"/>
            <a:chOff x="0" y="0"/>
            <a:chExt cx="5273067" cy="461365"/>
          </a:xfrm>
        </p:grpSpPr>
        <p:sp>
          <p:nvSpPr>
            <p:cNvPr id="737" name="T.Kolcu@2020.ljmu.ac.uk"/>
            <p:cNvSpPr txBox="1"/>
            <p:nvPr/>
          </p:nvSpPr>
          <p:spPr>
            <a:xfrm>
              <a:off x="1758114" y="0"/>
              <a:ext cx="3514954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7ED">
                      <a:alpha val="60000"/>
                    </a:srgbClr>
                  </a:solidFill>
                </a:defRPr>
              </a:lvl1pPr>
            </a:lstStyle>
            <a:p>
              <a:r>
                <a:t>T.Kolcu@2020.ljmu.ac.uk</a:t>
              </a:r>
            </a:p>
          </p:txBody>
        </p:sp>
        <p:sp>
          <p:nvSpPr>
            <p:cNvPr id="738" name="Tutku Kolcu/"/>
            <p:cNvSpPr txBox="1"/>
            <p:nvPr/>
          </p:nvSpPr>
          <p:spPr>
            <a:xfrm>
              <a:off x="-1" y="0"/>
              <a:ext cx="1819657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7ED">
                      <a:alpha val="60000"/>
                    </a:srgbClr>
                  </a:solidFill>
                </a:defRPr>
              </a:lvl1pPr>
            </a:lstStyle>
            <a:p>
              <a:r>
                <a:t>Tutku Kolcu/</a:t>
              </a:r>
            </a:p>
          </p:txBody>
        </p:sp>
      </p:grpSp>
      <p:grpSp>
        <p:nvGrpSpPr>
          <p:cNvPr id="745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740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743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741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742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744" name="Text"/>
            <p:cNvSpPr txBox="1"/>
            <p:nvPr/>
          </p:nvSpPr>
          <p:spPr>
            <a:xfrm>
              <a:off x="23592439" y="98414"/>
              <a:ext cx="4191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11</a:t>
              </a:fld>
              <a:endParaRPr/>
            </a:p>
          </p:txBody>
        </p:sp>
      </p:grpSp>
      <p:sp>
        <p:nvSpPr>
          <p:cNvPr id="746" name="Coherent broken structures in residual velocity maps aligning with dust lanes"/>
          <p:cNvSpPr txBox="1"/>
          <p:nvPr/>
        </p:nvSpPr>
        <p:spPr>
          <a:xfrm>
            <a:off x="13398451" y="1346217"/>
            <a:ext cx="9838207" cy="1155955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FFFFFF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buClr>
                <a:srgbClr val="4D99B5"/>
              </a:buClr>
              <a:defRPr sz="3500">
                <a:solidFill>
                  <a:srgbClr val="2B2C4C"/>
                </a:solidFill>
              </a:defRPr>
            </a:pPr>
            <a:r>
              <a:t>Coherent </a:t>
            </a:r>
            <a:r>
              <a:rPr b="1" i="1"/>
              <a:t>broken</a:t>
            </a:r>
            <a:r>
              <a:t> structures in residual velocity maps aligning with dust lanes </a:t>
            </a:r>
          </a:p>
        </p:txBody>
      </p:sp>
      <p:sp>
        <p:nvSpPr>
          <p:cNvPr id="747" name="NGC 1433"/>
          <p:cNvSpPr txBox="1"/>
          <p:nvPr/>
        </p:nvSpPr>
        <p:spPr>
          <a:xfrm>
            <a:off x="16905017" y="2993656"/>
            <a:ext cx="2825074" cy="800596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ffectLst>
            <a:outerShdw blurRad="63500" dist="25400" dir="5400000" rotWithShape="0">
              <a:srgbClr val="FF2F92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NGC 1433</a:t>
            </a:r>
          </a:p>
        </p:txBody>
      </p:sp>
      <p:grpSp>
        <p:nvGrpSpPr>
          <p:cNvPr id="777" name="Group"/>
          <p:cNvGrpSpPr/>
          <p:nvPr/>
        </p:nvGrpSpPr>
        <p:grpSpPr>
          <a:xfrm>
            <a:off x="13385368" y="3478735"/>
            <a:ext cx="10080273" cy="8701981"/>
            <a:chOff x="0" y="0"/>
            <a:chExt cx="10080271" cy="8701979"/>
          </a:xfrm>
        </p:grpSpPr>
        <p:grpSp>
          <p:nvGrpSpPr>
            <p:cNvPr id="757" name="Group"/>
            <p:cNvGrpSpPr/>
            <p:nvPr/>
          </p:nvGrpSpPr>
          <p:grpSpPr>
            <a:xfrm>
              <a:off x="-1" y="0"/>
              <a:ext cx="2526760" cy="8549500"/>
              <a:chOff x="0" y="0"/>
              <a:chExt cx="2526758" cy="8549499"/>
            </a:xfrm>
          </p:grpSpPr>
          <p:pic>
            <p:nvPicPr>
              <p:cNvPr id="748" name="Ha_PA_20_q_0.87_NGC1433_Vcirc_Res.png" descr="Ha_PA_20_q_0.87_NGC1433_Vcirc_Res.png"/>
              <p:cNvPicPr>
                <a:picLocks noChangeAspect="1"/>
              </p:cNvPicPr>
              <p:nvPr/>
            </p:nvPicPr>
            <p:blipFill>
              <a:blip r:embed="rId4"/>
              <a:srcRect r="91754"/>
              <a:stretch>
                <a:fillRect/>
              </a:stretch>
            </p:blipFill>
            <p:spPr>
              <a:xfrm>
                <a:off x="0" y="0"/>
                <a:ext cx="848960" cy="8549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56" name="Group"/>
              <p:cNvGrpSpPr/>
              <p:nvPr/>
            </p:nvGrpSpPr>
            <p:grpSpPr>
              <a:xfrm>
                <a:off x="1109424" y="674402"/>
                <a:ext cx="1417335" cy="7824378"/>
                <a:chOff x="350300" y="225791"/>
                <a:chExt cx="1417333" cy="7824376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49" name="Text"/>
                    <p:cNvSpPr/>
                    <p:nvPr/>
                  </p:nvSpPr>
                  <p:spPr>
                    <a:xfrm>
                      <a:off x="490000" y="225791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49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0000" y="225791"/>
                      <a:ext cx="1270001" cy="1270001"/>
                    </a:xfrm>
                    <a:prstGeom prst="line">
                      <a:avLst/>
                    </a:prstGeom>
                    <a:blipFill>
                      <a:blip r:embed="rId5"/>
                      <a:stretch>
                        <a:fillRect l="-26733" t="-13725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50" name="Text"/>
                    <p:cNvSpPr/>
                    <p:nvPr/>
                  </p:nvSpPr>
                  <p:spPr>
                    <a:xfrm>
                      <a:off x="497633" y="3439697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50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7633" y="3439697"/>
                      <a:ext cx="1270001" cy="1270001"/>
                    </a:xfrm>
                    <a:prstGeom prst="line">
                      <a:avLst/>
                    </a:prstGeom>
                    <a:blipFill>
                      <a:blip r:embed="rId6"/>
                      <a:stretch>
                        <a:fillRect l="-18812" t="-1485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51" name="Text"/>
                    <p:cNvSpPr/>
                    <p:nvPr/>
                  </p:nvSpPr>
                  <p:spPr>
                    <a:xfrm>
                      <a:off x="490000" y="2345866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51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0000" y="2345866"/>
                      <a:ext cx="1270001" cy="1270001"/>
                    </a:xfrm>
                    <a:prstGeom prst="line">
                      <a:avLst/>
                    </a:prstGeom>
                    <a:blipFill>
                      <a:blip r:embed="rId7"/>
                      <a:stretch>
                        <a:fillRect l="-26733" t="-1386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52" name="Text"/>
                    <p:cNvSpPr/>
                    <p:nvPr/>
                  </p:nvSpPr>
                  <p:spPr>
                    <a:xfrm>
                      <a:off x="490000" y="1229444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52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0000" y="1229444"/>
                      <a:ext cx="1270001" cy="1270001"/>
                    </a:xfrm>
                    <a:prstGeom prst="line">
                      <a:avLst/>
                    </a:prstGeom>
                    <a:blipFill>
                      <a:blip r:embed="rId8"/>
                      <a:stretch>
                        <a:fillRect l="-26733" t="-15000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53" name="Text"/>
                    <p:cNvSpPr/>
                    <p:nvPr/>
                  </p:nvSpPr>
                  <p:spPr>
                    <a:xfrm>
                      <a:off x="350300" y="4563017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53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0300" y="4563017"/>
                      <a:ext cx="1270001" cy="1270001"/>
                    </a:xfrm>
                    <a:prstGeom prst="line">
                      <a:avLst/>
                    </a:prstGeom>
                    <a:blipFill>
                      <a:blip r:embed="rId9"/>
                      <a:stretch>
                        <a:fillRect l="-31683" t="-1485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54" name="Text"/>
                    <p:cNvSpPr/>
                    <p:nvPr/>
                  </p:nvSpPr>
                  <p:spPr>
                    <a:xfrm>
                      <a:off x="350300" y="6780168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−30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54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0300" y="6780168"/>
                      <a:ext cx="1270001" cy="1270001"/>
                    </a:xfrm>
                    <a:prstGeom prst="line">
                      <a:avLst/>
                    </a:prstGeom>
                    <a:blipFill>
                      <a:blip r:embed="rId10"/>
                      <a:stretch>
                        <a:fillRect l="-31683" t="-13725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55" name="Text"/>
                    <p:cNvSpPr/>
                    <p:nvPr/>
                  </p:nvSpPr>
                  <p:spPr>
                    <a:xfrm>
                      <a:off x="350300" y="5671593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−20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55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0300" y="5671593"/>
                      <a:ext cx="1270001" cy="1270001"/>
                    </a:xfrm>
                    <a:prstGeom prst="line">
                      <a:avLst/>
                    </a:prstGeom>
                    <a:blipFill>
                      <a:blip r:embed="rId11"/>
                      <a:stretch>
                        <a:fillRect l="-31683" t="-15000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776" name="Group"/>
            <p:cNvGrpSpPr/>
            <p:nvPr/>
          </p:nvGrpSpPr>
          <p:grpSpPr>
            <a:xfrm>
              <a:off x="1397264" y="-1"/>
              <a:ext cx="8683008" cy="8701981"/>
              <a:chOff x="282540" y="0"/>
              <a:chExt cx="8683007" cy="8701979"/>
            </a:xfrm>
          </p:grpSpPr>
          <p:grpSp>
            <p:nvGrpSpPr>
              <p:cNvPr id="766" name="Group"/>
              <p:cNvGrpSpPr/>
              <p:nvPr/>
            </p:nvGrpSpPr>
            <p:grpSpPr>
              <a:xfrm>
                <a:off x="282540" y="-1"/>
                <a:ext cx="8683008" cy="7343499"/>
                <a:chOff x="0" y="0"/>
                <a:chExt cx="8683007" cy="7343497"/>
              </a:xfrm>
            </p:grpSpPr>
            <p:sp>
              <p:nvSpPr>
                <p:cNvPr id="758" name="Square"/>
                <p:cNvSpPr/>
                <p:nvPr/>
              </p:nvSpPr>
              <p:spPr>
                <a:xfrm>
                  <a:off x="66626" y="543662"/>
                  <a:ext cx="6664529" cy="6662415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pic>
              <p:nvPicPr>
                <p:cNvPr id="759" name="Ha_PA_20_q_0.87_NGC1433_Vcirc_Res.png" descr="Ha_PA_20_q_0.87_NGC1433_Vcirc_Res.png"/>
                <p:cNvPicPr>
                  <a:picLocks noChangeAspect="1"/>
                </p:cNvPicPr>
                <p:nvPr/>
              </p:nvPicPr>
              <p:blipFill>
                <a:blip r:embed="rId4"/>
                <a:srcRect l="15667" r="18668" b="15065"/>
                <a:stretch>
                  <a:fillRect/>
                </a:stretch>
              </p:blipFill>
              <p:spPr>
                <a:xfrm>
                  <a:off x="0" y="0"/>
                  <a:ext cx="6760895" cy="726150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60" name="Line"/>
                <p:cNvSpPr/>
                <p:nvPr/>
              </p:nvSpPr>
              <p:spPr>
                <a:xfrm>
                  <a:off x="1670309" y="2786510"/>
                  <a:ext cx="935935" cy="21058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26" h="21600" extrusionOk="0">
                      <a:moveTo>
                        <a:pt x="7853" y="21600"/>
                      </a:moveTo>
                      <a:cubicBezTo>
                        <a:pt x="1334" y="18469"/>
                        <a:pt x="-1374" y="13978"/>
                        <a:pt x="669" y="9684"/>
                      </a:cubicBezTo>
                      <a:cubicBezTo>
                        <a:pt x="2905" y="4986"/>
                        <a:pt x="10430" y="1259"/>
                        <a:pt x="20226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1" name="Line"/>
                <p:cNvSpPr/>
                <p:nvPr/>
              </p:nvSpPr>
              <p:spPr>
                <a:xfrm>
                  <a:off x="3630741" y="2844275"/>
                  <a:ext cx="716008" cy="1751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69" h="21600" extrusionOk="0">
                      <a:moveTo>
                        <a:pt x="0" y="0"/>
                      </a:moveTo>
                      <a:cubicBezTo>
                        <a:pt x="13741" y="2766"/>
                        <a:pt x="21600" y="9374"/>
                        <a:pt x="19113" y="16071"/>
                      </a:cubicBezTo>
                      <a:cubicBezTo>
                        <a:pt x="18377" y="18052"/>
                        <a:pt x="16702" y="19938"/>
                        <a:pt x="14202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2" name="Line"/>
                <p:cNvSpPr/>
                <p:nvPr/>
              </p:nvSpPr>
              <p:spPr>
                <a:xfrm>
                  <a:off x="2770075" y="4236994"/>
                  <a:ext cx="2433093" cy="864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499" extrusionOk="0">
                      <a:moveTo>
                        <a:pt x="0" y="0"/>
                      </a:moveTo>
                      <a:cubicBezTo>
                        <a:pt x="1637" y="7912"/>
                        <a:pt x="4364" y="14016"/>
                        <a:pt x="7660" y="17147"/>
                      </a:cubicBezTo>
                      <a:cubicBezTo>
                        <a:pt x="12349" y="21600"/>
                        <a:pt x="17609" y="19650"/>
                        <a:pt x="21600" y="11978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3" name="Line"/>
                <p:cNvSpPr/>
                <p:nvPr/>
              </p:nvSpPr>
              <p:spPr>
                <a:xfrm>
                  <a:off x="3357749" y="3192108"/>
                  <a:ext cx="344288" cy="1052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4" h="21600" extrusionOk="0">
                      <a:moveTo>
                        <a:pt x="0" y="0"/>
                      </a:moveTo>
                      <a:cubicBezTo>
                        <a:pt x="10937" y="1201"/>
                        <a:pt x="18904" y="4415"/>
                        <a:pt x="20514" y="8276"/>
                      </a:cubicBezTo>
                      <a:cubicBezTo>
                        <a:pt x="21600" y="10883"/>
                        <a:pt x="19705" y="13436"/>
                        <a:pt x="16818" y="15771"/>
                      </a:cubicBezTo>
                      <a:cubicBezTo>
                        <a:pt x="14267" y="17833"/>
                        <a:pt x="10854" y="19797"/>
                        <a:pt x="6579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919191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764" name="Ha_PA_20_q_0.87_NGC1433_Vcirc_Res.png" descr="Ha_PA_20_q_0.87_NGC1433_Vcirc_Res.png"/>
                <p:cNvPicPr>
                  <a:picLocks noChangeAspect="1"/>
                </p:cNvPicPr>
                <p:nvPr/>
              </p:nvPicPr>
              <p:blipFill>
                <a:blip r:embed="rId4"/>
                <a:srcRect l="81420" b="15053"/>
                <a:stretch>
                  <a:fillRect/>
                </a:stretch>
              </p:blipFill>
              <p:spPr>
                <a:xfrm>
                  <a:off x="6770036" y="0"/>
                  <a:ext cx="1912972" cy="72625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65" name="Ha_PA_20_q_0.87_NGC1433_Vcirc_Res.png" descr="Ha_PA_20_q_0.87_NGC1433_Vcirc_Res.png"/>
                <p:cNvPicPr>
                  <a:picLocks noChangeAspect="1"/>
                </p:cNvPicPr>
                <p:nvPr/>
              </p:nvPicPr>
              <p:blipFill>
                <a:blip r:embed="rId4"/>
                <a:srcRect l="86204" t="81953" b="14106"/>
                <a:stretch>
                  <a:fillRect/>
                </a:stretch>
              </p:blipFill>
              <p:spPr>
                <a:xfrm>
                  <a:off x="7262558" y="7006629"/>
                  <a:ext cx="1420450" cy="3368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775" name="Group"/>
              <p:cNvGrpSpPr/>
              <p:nvPr/>
            </p:nvGrpSpPr>
            <p:grpSpPr>
              <a:xfrm>
                <a:off x="282540" y="7431979"/>
                <a:ext cx="7951386" cy="1270001"/>
                <a:chOff x="282540" y="225791"/>
                <a:chExt cx="7951385" cy="1270000"/>
              </a:xfrm>
            </p:grpSpPr>
            <p:pic>
              <p:nvPicPr>
                <p:cNvPr id="767" name="Ha_PA_20_q_0.87_NGC1433_Vcirc_Res.png" descr="Ha_PA_20_q_0.87_NGC1433_Vcirc_Res.png"/>
                <p:cNvPicPr>
                  <a:picLocks noChangeAspect="1"/>
                </p:cNvPicPr>
                <p:nvPr/>
              </p:nvPicPr>
              <p:blipFill>
                <a:blip r:embed="rId4"/>
                <a:srcRect l="15667" t="89613" r="18668" b="2704"/>
                <a:stretch>
                  <a:fillRect/>
                </a:stretch>
              </p:blipFill>
              <p:spPr>
                <a:xfrm>
                  <a:off x="282540" y="455324"/>
                  <a:ext cx="6760895" cy="6567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68" name="Text"/>
                    <p:cNvSpPr/>
                    <p:nvPr/>
                  </p:nvSpPr>
                  <p:spPr>
                    <a:xfrm>
                      <a:off x="350300" y="225791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−30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68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0300" y="225791"/>
                      <a:ext cx="1270001" cy="1270001"/>
                    </a:xfrm>
                    <a:prstGeom prst="line">
                      <a:avLst/>
                    </a:prstGeom>
                    <a:blipFill>
                      <a:blip r:embed="rId10"/>
                      <a:stretch>
                        <a:fillRect l="-31683" t="-1485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69" name="Text"/>
                    <p:cNvSpPr/>
                    <p:nvPr/>
                  </p:nvSpPr>
                  <p:spPr>
                    <a:xfrm>
                      <a:off x="1340900" y="225791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−20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69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40900" y="225791"/>
                      <a:ext cx="1270001" cy="1270001"/>
                    </a:xfrm>
                    <a:prstGeom prst="line">
                      <a:avLst/>
                    </a:prstGeom>
                    <a:blipFill>
                      <a:blip r:embed="rId12"/>
                      <a:stretch>
                        <a:fillRect l="-31683" t="-1485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70" name="Text"/>
                    <p:cNvSpPr/>
                    <p:nvPr/>
                  </p:nvSpPr>
                  <p:spPr>
                    <a:xfrm>
                      <a:off x="2442146" y="225791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70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2146" y="225791"/>
                      <a:ext cx="1270001" cy="1270001"/>
                    </a:xfrm>
                    <a:prstGeom prst="line">
                      <a:avLst/>
                    </a:prstGeom>
                    <a:blipFill>
                      <a:blip r:embed="rId13"/>
                      <a:stretch>
                        <a:fillRect l="-30392" t="-1485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71" name="Text"/>
                    <p:cNvSpPr/>
                    <p:nvPr/>
                  </p:nvSpPr>
                  <p:spPr>
                    <a:xfrm>
                      <a:off x="3662922" y="225791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71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62922" y="225791"/>
                      <a:ext cx="1270001" cy="1270001"/>
                    </a:xfrm>
                    <a:prstGeom prst="line">
                      <a:avLst/>
                    </a:prstGeom>
                    <a:blipFill>
                      <a:blip r:embed="rId14"/>
                      <a:stretch>
                        <a:fillRect l="-18627" t="-1485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72" name="Text"/>
                    <p:cNvSpPr/>
                    <p:nvPr/>
                  </p:nvSpPr>
                  <p:spPr>
                    <a:xfrm>
                      <a:off x="6963926" y="225791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72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63926" y="225791"/>
                      <a:ext cx="1270001" cy="1270001"/>
                    </a:xfrm>
                    <a:prstGeom prst="line">
                      <a:avLst/>
                    </a:prstGeom>
                    <a:blipFill>
                      <a:blip r:embed="rId15"/>
                      <a:stretch>
                        <a:fillRect l="-27000" t="-1485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73" name="Text"/>
                    <p:cNvSpPr/>
                    <p:nvPr/>
                  </p:nvSpPr>
                  <p:spPr>
                    <a:xfrm>
                      <a:off x="5860219" y="225791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73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0219" y="225791"/>
                      <a:ext cx="1270001" cy="1270001"/>
                    </a:xfrm>
                    <a:prstGeom prst="line">
                      <a:avLst/>
                    </a:prstGeom>
                    <a:blipFill>
                      <a:blip r:embed="rId16"/>
                      <a:stretch>
                        <a:fillRect l="-26733" t="-1485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74" name="Text"/>
                    <p:cNvSpPr/>
                    <p:nvPr/>
                  </p:nvSpPr>
                  <p:spPr>
                    <a:xfrm>
                      <a:off x="4767226" y="225791"/>
                      <a:ext cx="1270001" cy="1270001"/>
                    </a:xfrm>
                    <a:prstGeom prst="line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none" lIns="50800" tIns="50800" rIns="50800" bIns="50800" numCol="1" anchor="ctr">
                      <a:spAutoFit/>
                    </a:bodyPr>
                    <a:lstStyle>
                      <a:lvl1pPr>
                        <a:defRPr>
                          <a:solidFill>
                            <a:srgbClr val="000000"/>
                          </a:solidFill>
                          <a:latin typeface="STIX Two Math Regular"/>
                          <a:ea typeface="STIX Two Math Regular"/>
                          <a:cs typeface="STIX Two Math Regular"/>
                          <a:sym typeface="STIX Two Math Regular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774" name="Text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67226" y="225791"/>
                      <a:ext cx="1270001" cy="1270001"/>
                    </a:xfrm>
                    <a:prstGeom prst="line">
                      <a:avLst/>
                    </a:prstGeom>
                    <a:blipFill>
                      <a:blip r:embed="rId17"/>
                      <a:stretch>
                        <a:fillRect l="-27723" t="-14851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778" name="Coherent continuous structures in residual velocity maps, interpreted as spiral shocks propagating to the nucleus"/>
          <p:cNvSpPr txBox="1"/>
          <p:nvPr/>
        </p:nvSpPr>
        <p:spPr>
          <a:xfrm>
            <a:off x="262921" y="1346072"/>
            <a:ext cx="11547801" cy="1676655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FFFFFF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buClr>
                <a:srgbClr val="4D99B5"/>
              </a:buClr>
              <a:defRPr sz="3500">
                <a:solidFill>
                  <a:srgbClr val="1A3653"/>
                </a:solidFill>
              </a:defRPr>
            </a:pPr>
            <a:r>
              <a:t>Coherent </a:t>
            </a:r>
            <a:r>
              <a:rPr b="1" i="1"/>
              <a:t>continuous</a:t>
            </a:r>
            <a:r>
              <a:t> structures in residual velocity maps, interpreted as spiral shocks propagating to the nucleus</a:t>
            </a:r>
          </a:p>
        </p:txBody>
      </p:sp>
      <p:pic>
        <p:nvPicPr>
          <p:cNvPr id="779" name="Vcirc_Res_talk.png" descr="Vcirc_Res_talk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8708" y="3417716"/>
            <a:ext cx="10630091" cy="8826772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NGC 5248"/>
          <p:cNvSpPr txBox="1"/>
          <p:nvPr/>
        </p:nvSpPr>
        <p:spPr>
          <a:xfrm>
            <a:off x="4121216" y="2993656"/>
            <a:ext cx="2825074" cy="800596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ffectLst>
            <a:outerShdw blurRad="63500" dist="25400" dir="5400000" rotWithShape="0">
              <a:srgbClr val="FF2F92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NGC 5248</a:t>
            </a:r>
          </a:p>
        </p:txBody>
      </p:sp>
      <p:grpSp>
        <p:nvGrpSpPr>
          <p:cNvPr id="783" name="Group"/>
          <p:cNvGrpSpPr/>
          <p:nvPr/>
        </p:nvGrpSpPr>
        <p:grpSpPr>
          <a:xfrm>
            <a:off x="3417816" y="4731350"/>
            <a:ext cx="4048487" cy="5044396"/>
            <a:chOff x="0" y="0"/>
            <a:chExt cx="4048486" cy="5044396"/>
          </a:xfrm>
        </p:grpSpPr>
        <p:sp>
          <p:nvSpPr>
            <p:cNvPr id="781" name="Line"/>
            <p:cNvSpPr/>
            <p:nvPr/>
          </p:nvSpPr>
          <p:spPr>
            <a:xfrm>
              <a:off x="0" y="1082345"/>
              <a:ext cx="3287106" cy="396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475" extrusionOk="0">
                  <a:moveTo>
                    <a:pt x="716" y="21475"/>
                  </a:moveTo>
                  <a:cubicBezTo>
                    <a:pt x="-355" y="18073"/>
                    <a:pt x="-221" y="14483"/>
                    <a:pt x="1101" y="11145"/>
                  </a:cubicBezTo>
                  <a:cubicBezTo>
                    <a:pt x="2975" y="6410"/>
                    <a:pt x="7068" y="2522"/>
                    <a:pt x="12434" y="377"/>
                  </a:cubicBezTo>
                  <a:cubicBezTo>
                    <a:pt x="14021" y="-107"/>
                    <a:pt x="15756" y="-125"/>
                    <a:pt x="17357" y="325"/>
                  </a:cubicBezTo>
                  <a:cubicBezTo>
                    <a:pt x="18594" y="672"/>
                    <a:pt x="19700" y="1287"/>
                    <a:pt x="20564" y="2108"/>
                  </a:cubicBezTo>
                  <a:cubicBezTo>
                    <a:pt x="20852" y="2732"/>
                    <a:pt x="21048" y="3383"/>
                    <a:pt x="21148" y="4047"/>
                  </a:cubicBezTo>
                  <a:cubicBezTo>
                    <a:pt x="21226" y="4559"/>
                    <a:pt x="21245" y="5077"/>
                    <a:pt x="21206" y="5592"/>
                  </a:cubicBezTo>
                  <a:lnTo>
                    <a:pt x="20565" y="6603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2" name="Line"/>
            <p:cNvSpPr/>
            <p:nvPr/>
          </p:nvSpPr>
          <p:spPr>
            <a:xfrm>
              <a:off x="891564" y="0"/>
              <a:ext cx="3156923" cy="4187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0921" extrusionOk="0">
                  <a:moveTo>
                    <a:pt x="4847" y="368"/>
                  </a:moveTo>
                  <a:cubicBezTo>
                    <a:pt x="9827" y="-679"/>
                    <a:pt x="15174" y="552"/>
                    <a:pt x="18466" y="3505"/>
                  </a:cubicBezTo>
                  <a:cubicBezTo>
                    <a:pt x="20583" y="5402"/>
                    <a:pt x="21600" y="7841"/>
                    <a:pt x="21296" y="10290"/>
                  </a:cubicBezTo>
                  <a:cubicBezTo>
                    <a:pt x="20399" y="13642"/>
                    <a:pt x="17788" y="16609"/>
                    <a:pt x="14005" y="18574"/>
                  </a:cubicBezTo>
                  <a:cubicBezTo>
                    <a:pt x="11397" y="19928"/>
                    <a:pt x="8345" y="20739"/>
                    <a:pt x="5167" y="20921"/>
                  </a:cubicBezTo>
                  <a:cubicBezTo>
                    <a:pt x="3573" y="20792"/>
                    <a:pt x="2118" y="20191"/>
                    <a:pt x="1134" y="19256"/>
                  </a:cubicBezTo>
                  <a:cubicBezTo>
                    <a:pt x="555" y="18705"/>
                    <a:pt x="166" y="18059"/>
                    <a:pt x="0" y="17372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784" name="Line Line" descr="Line Line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7413646" y="7009190"/>
            <a:ext cx="9556709" cy="127001"/>
          </a:xfrm>
          <a:prstGeom prst="rect">
            <a:avLst/>
          </a:prstGeom>
          <a:effectLst>
            <a:outerShdw blurRad="254000" dist="25400" dir="5400000" rotWithShape="0">
              <a:srgbClr val="FFFFFF">
                <a:alpha val="80850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Image" descr="Image"/>
          <p:cNvPicPr>
            <a:picLocks noChangeAspect="1"/>
          </p:cNvPicPr>
          <p:nvPr/>
        </p:nvPicPr>
        <p:blipFill>
          <a:blip r:embed="rId3">
            <a:alphaModFix amt="2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813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14" name="Simultaneous coherent structures can be seen in multiple methodologies"/>
          <p:cNvSpPr txBox="1"/>
          <p:nvPr/>
        </p:nvSpPr>
        <p:spPr>
          <a:xfrm>
            <a:off x="536373" y="1439283"/>
            <a:ext cx="19698077" cy="696977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FFFFFF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buClr>
                <a:srgbClr val="4D99B5"/>
              </a:buClr>
              <a:defRPr sz="4000">
                <a:solidFill>
                  <a:srgbClr val="2B2C4C"/>
                </a:solidFill>
              </a:defRPr>
            </a:lvl1pPr>
          </a:lstStyle>
          <a:p>
            <a:r>
              <a:t>Simultaneous coherent structures can be seen in multiple methodologies</a:t>
            </a:r>
          </a:p>
        </p:txBody>
      </p:sp>
      <p:grpSp>
        <p:nvGrpSpPr>
          <p:cNvPr id="820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815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818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816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817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819" name="Text"/>
            <p:cNvSpPr txBox="1"/>
            <p:nvPr/>
          </p:nvSpPr>
          <p:spPr>
            <a:xfrm>
              <a:off x="23592439" y="98414"/>
              <a:ext cx="4191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12</a:t>
              </a:fld>
              <a:endParaRPr/>
            </a:p>
          </p:txBody>
        </p:sp>
      </p:grpSp>
      <p:sp>
        <p:nvSpPr>
          <p:cNvPr id="821" name="NGC 4303"/>
          <p:cNvSpPr txBox="1"/>
          <p:nvPr/>
        </p:nvSpPr>
        <p:spPr>
          <a:xfrm>
            <a:off x="1423078" y="3125794"/>
            <a:ext cx="3203937" cy="907962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ffectLst>
            <a:outerShdw blurRad="63500" dist="25400" dir="5400000" rotWithShape="0">
              <a:srgbClr val="FF2F92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NGC 4303</a:t>
            </a:r>
          </a:p>
        </p:txBody>
      </p:sp>
      <p:grpSp>
        <p:nvGrpSpPr>
          <p:cNvPr id="831" name="Group"/>
          <p:cNvGrpSpPr/>
          <p:nvPr/>
        </p:nvGrpSpPr>
        <p:grpSpPr>
          <a:xfrm>
            <a:off x="97535" y="3907556"/>
            <a:ext cx="24188930" cy="9108359"/>
            <a:chOff x="0" y="0"/>
            <a:chExt cx="24188928" cy="9108357"/>
          </a:xfrm>
        </p:grpSpPr>
        <p:grpSp>
          <p:nvGrpSpPr>
            <p:cNvPr id="827" name="Group"/>
            <p:cNvGrpSpPr/>
            <p:nvPr/>
          </p:nvGrpSpPr>
          <p:grpSpPr>
            <a:xfrm>
              <a:off x="-1" y="-1"/>
              <a:ext cx="24188930" cy="9108359"/>
              <a:chOff x="0" y="0"/>
              <a:chExt cx="24188928" cy="9108357"/>
            </a:xfrm>
          </p:grpSpPr>
          <p:grpSp>
            <p:nvGrpSpPr>
              <p:cNvPr id="825" name="Group"/>
              <p:cNvGrpSpPr/>
              <p:nvPr/>
            </p:nvGrpSpPr>
            <p:grpSpPr>
              <a:xfrm>
                <a:off x="7119005" y="-1"/>
                <a:ext cx="17069924" cy="9108359"/>
                <a:chOff x="0" y="0"/>
                <a:chExt cx="17069922" cy="9108357"/>
              </a:xfrm>
            </p:grpSpPr>
            <p:pic>
              <p:nvPicPr>
                <p:cNvPr id="822" name="NGC4303_VcircRes_Ha_PA_q_q_.csv.pdf" descr="NGC4303_VcircRes_Ha_PA_q_q_.csv.pdf"/>
                <p:cNvPicPr>
                  <a:picLocks noChangeAspect="1"/>
                </p:cNvPicPr>
                <p:nvPr/>
              </p:nvPicPr>
              <p:blipFill>
                <a:blip r:embed="rId4"/>
                <a:srcRect t="9815"/>
                <a:stretch>
                  <a:fillRect/>
                </a:stretch>
              </p:blipFill>
              <p:spPr>
                <a:xfrm>
                  <a:off x="0" y="1022228"/>
                  <a:ext cx="8726045" cy="70638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23" name="NGC4303_Vnii-Vha_15.png" descr="NGC4303_Vnii-Vha_15.png"/>
                <p:cNvPicPr>
                  <a:picLocks noChangeAspect="1"/>
                </p:cNvPicPr>
                <p:nvPr/>
              </p:nvPicPr>
              <p:blipFill>
                <a:blip r:embed="rId5"/>
                <a:srcRect r="7628"/>
                <a:stretch>
                  <a:fillRect/>
                </a:stretch>
              </p:blipFill>
              <p:spPr>
                <a:xfrm>
                  <a:off x="8195829" y="807753"/>
                  <a:ext cx="8064050" cy="72679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24" name="NGC4303_Vnii-Vha_15.png" descr="NGC4303_Vnii-Vha_15.png"/>
                <p:cNvPicPr>
                  <a:picLocks noChangeAspect="1"/>
                </p:cNvPicPr>
                <p:nvPr/>
              </p:nvPicPr>
              <p:blipFill>
                <a:blip r:embed="rId5"/>
                <a:srcRect l="91368"/>
                <a:stretch>
                  <a:fillRect/>
                </a:stretch>
              </p:blipFill>
              <p:spPr>
                <a:xfrm>
                  <a:off x="16125540" y="0"/>
                  <a:ext cx="944383" cy="91083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826" name="NGC4303_unsharpened_image_15.png" descr="NGC4303_unsharpened_image_15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726580"/>
                <a:ext cx="7580765" cy="7295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28" name="Structure Maps"/>
            <p:cNvSpPr txBox="1"/>
            <p:nvPr/>
          </p:nvSpPr>
          <p:spPr>
            <a:xfrm>
              <a:off x="2480084" y="379858"/>
              <a:ext cx="3589302" cy="637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63500" dir="2700000" rotWithShape="0">
                <a:srgbClr val="FFF7ED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2437764">
                <a:defRPr sz="3500">
                  <a:solidFill>
                    <a:srgbClr val="6F144D"/>
                  </a:solidFill>
                </a:defRPr>
              </a:lvl1pPr>
            </a:lstStyle>
            <a:p>
              <a:r>
                <a:t>Structure Maps</a:t>
              </a:r>
            </a:p>
          </p:txBody>
        </p:sp>
        <p:sp>
          <p:nvSpPr>
            <p:cNvPr id="829" name="Velocity Residual Map"/>
            <p:cNvSpPr txBox="1"/>
            <p:nvPr/>
          </p:nvSpPr>
          <p:spPr>
            <a:xfrm>
              <a:off x="9278033" y="385083"/>
              <a:ext cx="4637684" cy="627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63500" dir="2700000" rotWithShape="0">
                <a:srgbClr val="FFF7ED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2437764">
                <a:defRPr sz="3500">
                  <a:solidFill>
                    <a:srgbClr val="6F144D"/>
                  </a:solidFill>
                </a:defRPr>
              </a:lvl1pPr>
            </a:lstStyle>
            <a:p>
              <a:r>
                <a:t>Velocity Residual Map</a:t>
              </a:r>
            </a:p>
          </p:txBody>
        </p:sp>
        <p:sp>
          <p:nvSpPr>
            <p:cNvPr id="830" name="Velocity Difference Map"/>
            <p:cNvSpPr txBox="1"/>
            <p:nvPr/>
          </p:nvSpPr>
          <p:spPr>
            <a:xfrm>
              <a:off x="17124364" y="385083"/>
              <a:ext cx="5069198" cy="627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63500" dir="2700000" rotWithShape="0">
                <a:srgbClr val="FFF7ED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2437764">
                <a:defRPr sz="3500">
                  <a:solidFill>
                    <a:srgbClr val="6F144D"/>
                  </a:solidFill>
                </a:defRPr>
              </a:lvl1pPr>
            </a:lstStyle>
            <a:p>
              <a:r>
                <a:t>Velocity Difference Map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Image" descr="Image"/>
          <p:cNvPicPr>
            <a:picLocks noChangeAspect="1"/>
          </p:cNvPicPr>
          <p:nvPr/>
        </p:nvPicPr>
        <p:blipFill>
          <a:blip r:embed="rId2">
            <a:alphaModFix amt="2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854" name="Rectangle"/>
          <p:cNvSpPr/>
          <p:nvPr/>
        </p:nvSpPr>
        <p:spPr>
          <a:xfrm>
            <a:off x="382764" y="-189291"/>
            <a:ext cx="24467265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55" name="Central physical activity can obscure coherent structures in the kinematic maps"/>
          <p:cNvSpPr txBox="1"/>
          <p:nvPr/>
        </p:nvSpPr>
        <p:spPr>
          <a:xfrm>
            <a:off x="-91526" y="948145"/>
            <a:ext cx="19068629" cy="696977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FFFFFF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4D99B5"/>
              </a:buClr>
              <a:defRPr sz="4000">
                <a:solidFill>
                  <a:srgbClr val="2B2C4C"/>
                </a:solidFill>
              </a:defRPr>
            </a:lvl1pPr>
          </a:lstStyle>
          <a:p>
            <a:r>
              <a:t>Central physical activity can obscure coherent structures in the kinematic maps</a:t>
            </a:r>
          </a:p>
        </p:txBody>
      </p:sp>
      <p:sp>
        <p:nvSpPr>
          <p:cNvPr id="856" name="NGC 613"/>
          <p:cNvSpPr txBox="1"/>
          <p:nvPr/>
        </p:nvSpPr>
        <p:spPr>
          <a:xfrm>
            <a:off x="620789" y="1869616"/>
            <a:ext cx="2825073" cy="800596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ffectLst>
            <a:outerShdw blurRad="63500" dist="25400" dir="5400000" rotWithShape="0">
              <a:srgbClr val="FF2F92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21212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NGC 613</a:t>
            </a:r>
          </a:p>
        </p:txBody>
      </p:sp>
      <p:grpSp>
        <p:nvGrpSpPr>
          <p:cNvPr id="862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857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860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858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859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861" name="Text"/>
            <p:cNvSpPr txBox="1"/>
            <p:nvPr/>
          </p:nvSpPr>
          <p:spPr>
            <a:xfrm>
              <a:off x="23592439" y="98414"/>
              <a:ext cx="4191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13</a:t>
              </a:fld>
              <a:endParaRPr/>
            </a:p>
          </p:txBody>
        </p:sp>
      </p:grpSp>
      <p:grpSp>
        <p:nvGrpSpPr>
          <p:cNvPr id="879" name="Group"/>
          <p:cNvGrpSpPr/>
          <p:nvPr/>
        </p:nvGrpSpPr>
        <p:grpSpPr>
          <a:xfrm>
            <a:off x="584768" y="2894707"/>
            <a:ext cx="23628756" cy="5898794"/>
            <a:chOff x="0" y="0"/>
            <a:chExt cx="23628754" cy="5898793"/>
          </a:xfrm>
        </p:grpSpPr>
        <p:grpSp>
          <p:nvGrpSpPr>
            <p:cNvPr id="868" name="Group"/>
            <p:cNvGrpSpPr/>
            <p:nvPr/>
          </p:nvGrpSpPr>
          <p:grpSpPr>
            <a:xfrm>
              <a:off x="0" y="-1"/>
              <a:ext cx="6778979" cy="5898794"/>
              <a:chOff x="0" y="0"/>
              <a:chExt cx="6778978" cy="5898792"/>
            </a:xfrm>
          </p:grpSpPr>
          <p:grpSp>
            <p:nvGrpSpPr>
              <p:cNvPr id="866" name="Group"/>
              <p:cNvGrpSpPr/>
              <p:nvPr/>
            </p:nvGrpSpPr>
            <p:grpSpPr>
              <a:xfrm>
                <a:off x="0" y="198712"/>
                <a:ext cx="6778979" cy="5700081"/>
                <a:chOff x="0" y="0"/>
                <a:chExt cx="6778978" cy="5700080"/>
              </a:xfrm>
            </p:grpSpPr>
            <p:pic>
              <p:nvPicPr>
                <p:cNvPr id="863" name="Ha_PA_110_q_0.79_NGC0613_Vcirc_Res_2.png" descr="Ha_PA_110_q_0.79_NGC0613_Vcirc_Res_2.png"/>
                <p:cNvPicPr>
                  <a:picLocks noChangeAspect="1"/>
                </p:cNvPicPr>
                <p:nvPr/>
              </p:nvPicPr>
              <p:blipFill>
                <a:blip r:embed="rId3"/>
                <a:srcRect l="8449" r="8449" b="10438"/>
                <a:stretch>
                  <a:fillRect/>
                </a:stretch>
              </p:blipFill>
              <p:spPr>
                <a:xfrm>
                  <a:off x="559273" y="-1"/>
                  <a:ext cx="5768437" cy="515705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64" name="NGC0613_Vnii_Vha.png" descr="NGC0613_Vnii_Vha.png"/>
                <p:cNvPicPr>
                  <a:picLocks noChangeAspect="1"/>
                </p:cNvPicPr>
                <p:nvPr/>
              </p:nvPicPr>
              <p:blipFill>
                <a:blip r:embed="rId4"/>
                <a:srcRect t="90777"/>
                <a:stretch>
                  <a:fillRect/>
                </a:stretch>
              </p:blipFill>
              <p:spPr>
                <a:xfrm>
                  <a:off x="107679" y="5188346"/>
                  <a:ext cx="6671300" cy="5117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65" name="NGC0613_Vnii_Vha.png" descr="NGC0613_Vnii_Vha.png"/>
                <p:cNvPicPr>
                  <a:picLocks noChangeAspect="1"/>
                </p:cNvPicPr>
                <p:nvPr/>
              </p:nvPicPr>
              <p:blipFill>
                <a:blip r:embed="rId4"/>
                <a:srcRect r="91757"/>
                <a:stretch>
                  <a:fillRect/>
                </a:stretch>
              </p:blipFill>
              <p:spPr>
                <a:xfrm>
                  <a:off x="0" y="151257"/>
                  <a:ext cx="549908" cy="554881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867" name="Velocity Residual Map"/>
              <p:cNvSpPr txBox="1"/>
              <p:nvPr/>
            </p:nvSpPr>
            <p:spPr>
              <a:xfrm>
                <a:off x="1267819" y="0"/>
                <a:ext cx="4388346" cy="627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65100" dist="63500" dir="2700000" rotWithShape="0">
                  <a:srgbClr val="FFF7ED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2437764">
                  <a:defRPr sz="3200">
                    <a:solidFill>
                      <a:srgbClr val="6F144D"/>
                    </a:solidFill>
                  </a:defRPr>
                </a:lvl1pPr>
              </a:lstStyle>
              <a:p>
                <a:r>
                  <a:t>Velocity Residual Map</a:t>
                </a:r>
              </a:p>
            </p:txBody>
          </p:sp>
        </p:grpSp>
        <p:grpSp>
          <p:nvGrpSpPr>
            <p:cNvPr id="871" name="Group"/>
            <p:cNvGrpSpPr/>
            <p:nvPr/>
          </p:nvGrpSpPr>
          <p:grpSpPr>
            <a:xfrm>
              <a:off x="6448891" y="0"/>
              <a:ext cx="5154872" cy="5103339"/>
              <a:chOff x="0" y="0"/>
              <a:chExt cx="5154871" cy="5103338"/>
            </a:xfrm>
          </p:grpSpPr>
          <p:pic>
            <p:nvPicPr>
              <p:cNvPr id="869" name="NGC0613_Vnii_Vha.png" descr="NGC0613_Vnii_Vha.png"/>
              <p:cNvPicPr>
                <a:picLocks noChangeAspect="1"/>
              </p:cNvPicPr>
              <p:nvPr/>
            </p:nvPicPr>
            <p:blipFill>
              <a:blip r:embed="rId4"/>
              <a:srcRect l="14164" r="8566" b="13752"/>
              <a:stretch>
                <a:fillRect/>
              </a:stretch>
            </p:blipFill>
            <p:spPr>
              <a:xfrm>
                <a:off x="0" y="317637"/>
                <a:ext cx="5154872" cy="47857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70" name="Velocity Difference Map"/>
              <p:cNvSpPr txBox="1"/>
              <p:nvPr/>
            </p:nvSpPr>
            <p:spPr>
              <a:xfrm>
                <a:off x="161283" y="0"/>
                <a:ext cx="4388346" cy="627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65100" dist="63500" dir="2700000" rotWithShape="0">
                  <a:srgbClr val="FFF7ED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2437764">
                  <a:defRPr sz="3200">
                    <a:solidFill>
                      <a:srgbClr val="6F144D"/>
                    </a:solidFill>
                  </a:defRPr>
                </a:lvl1pPr>
              </a:lstStyle>
              <a:p>
                <a:r>
                  <a:t>Velocity Difference Map</a:t>
                </a:r>
              </a:p>
            </p:txBody>
          </p:sp>
        </p:grpSp>
        <p:grpSp>
          <p:nvGrpSpPr>
            <p:cNvPr id="875" name="Group"/>
            <p:cNvGrpSpPr/>
            <p:nvPr/>
          </p:nvGrpSpPr>
          <p:grpSpPr>
            <a:xfrm>
              <a:off x="11750038" y="0"/>
              <a:ext cx="5206601" cy="5234016"/>
              <a:chOff x="0" y="0"/>
              <a:chExt cx="5206600" cy="5234015"/>
            </a:xfrm>
          </p:grpSpPr>
          <p:pic>
            <p:nvPicPr>
              <p:cNvPr id="872" name="NGC0613_Sha.png" descr="NGC0613_Sha.png"/>
              <p:cNvPicPr>
                <a:picLocks noChangeAspect="1"/>
              </p:cNvPicPr>
              <p:nvPr/>
            </p:nvPicPr>
            <p:blipFill>
              <a:blip r:embed="rId5"/>
              <a:srcRect l="14441" r="8166" b="13573"/>
              <a:stretch>
                <a:fillRect/>
              </a:stretch>
            </p:blipFill>
            <p:spPr>
              <a:xfrm>
                <a:off x="0" y="303125"/>
                <a:ext cx="5163067" cy="48207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73" name="Velocity Dispersion Map"/>
              <p:cNvSpPr txBox="1"/>
              <p:nvPr/>
            </p:nvSpPr>
            <p:spPr>
              <a:xfrm>
                <a:off x="253291" y="0"/>
                <a:ext cx="4953310" cy="627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65100" dist="63500" dir="2700000" rotWithShape="0">
                  <a:srgbClr val="FFF7ED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2437764">
                  <a:defRPr sz="3200">
                    <a:solidFill>
                      <a:srgbClr val="6F144D"/>
                    </a:solidFill>
                  </a:defRPr>
                </a:lvl1pPr>
              </a:lstStyle>
              <a:p>
                <a:r>
                  <a:t>Velocity Dispersion Map</a:t>
                </a:r>
              </a:p>
            </p:txBody>
          </p:sp>
          <p:pic>
            <p:nvPicPr>
              <p:cNvPr id="874" name="NGC0613_Sha.png" descr="NGC0613_Sha.png"/>
              <p:cNvPicPr>
                <a:picLocks noChangeAspect="1"/>
              </p:cNvPicPr>
              <p:nvPr/>
            </p:nvPicPr>
            <p:blipFill>
              <a:blip r:embed="rId5"/>
              <a:srcRect l="86174" t="83496" r="8166" b="11598"/>
              <a:stretch>
                <a:fillRect/>
              </a:stretch>
            </p:blipFill>
            <p:spPr>
              <a:xfrm>
                <a:off x="4785558" y="4960413"/>
                <a:ext cx="377509" cy="2736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78" name="Group"/>
            <p:cNvGrpSpPr/>
            <p:nvPr/>
          </p:nvGrpSpPr>
          <p:grpSpPr>
            <a:xfrm>
              <a:off x="17200794" y="-1"/>
              <a:ext cx="6427961" cy="5147283"/>
              <a:chOff x="0" y="0"/>
              <a:chExt cx="6427959" cy="5147281"/>
            </a:xfrm>
          </p:grpSpPr>
          <p:pic>
            <p:nvPicPr>
              <p:cNvPr id="876" name="BPT_spatial_NGC0613_.pdf" descr="BPT_spatial_NGC0613_.pdf"/>
              <p:cNvPicPr>
                <a:picLocks noChangeAspect="1"/>
              </p:cNvPicPr>
              <p:nvPr/>
            </p:nvPicPr>
            <p:blipFill>
              <a:blip r:embed="rId6"/>
              <a:srcRect l="14936" r="5095" b="11651"/>
              <a:stretch>
                <a:fillRect/>
              </a:stretch>
            </p:blipFill>
            <p:spPr>
              <a:xfrm>
                <a:off x="0" y="312595"/>
                <a:ext cx="4573197" cy="4834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77" name="BPT Map"/>
              <p:cNvSpPr txBox="1"/>
              <p:nvPr/>
            </p:nvSpPr>
            <p:spPr>
              <a:xfrm>
                <a:off x="1474650" y="0"/>
                <a:ext cx="4953310" cy="627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65100" dist="63500" dir="2700000" rotWithShape="0">
                  <a:srgbClr val="FFF7ED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2437764">
                  <a:defRPr sz="3200">
                    <a:solidFill>
                      <a:srgbClr val="6F144D"/>
                    </a:solidFill>
                  </a:defRPr>
                </a:lvl1pPr>
              </a:lstStyle>
              <a:p>
                <a:r>
                  <a:t>BPT Map</a:t>
                </a:r>
              </a:p>
            </p:txBody>
          </p:sp>
        </p:grpSp>
      </p:grpSp>
      <p:grpSp>
        <p:nvGrpSpPr>
          <p:cNvPr id="891" name="Group"/>
          <p:cNvGrpSpPr/>
          <p:nvPr/>
        </p:nvGrpSpPr>
        <p:grpSpPr>
          <a:xfrm>
            <a:off x="1373045" y="8306157"/>
            <a:ext cx="20899065" cy="4737995"/>
            <a:chOff x="0" y="0"/>
            <a:chExt cx="20899063" cy="4737994"/>
          </a:xfrm>
        </p:grpSpPr>
        <p:sp>
          <p:nvSpPr>
            <p:cNvPr id="880" name="check out Silva-Lima et al. 2025 (incl. Kolcu) for a detailed case study of NGC 613!"/>
            <p:cNvSpPr txBox="1"/>
            <p:nvPr/>
          </p:nvSpPr>
          <p:spPr>
            <a:xfrm>
              <a:off x="0" y="2272961"/>
              <a:ext cx="9580037" cy="11559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25400" dir="5400000" rotWithShape="0">
                <a:srgbClr val="FFFFFF">
                  <a:alpha val="8085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buClr>
                  <a:srgbClr val="4D99B5"/>
                </a:buClr>
                <a:defRPr sz="3500">
                  <a:solidFill>
                    <a:srgbClr val="2B2C4C"/>
                  </a:solidFill>
                </a:defRPr>
              </a:pPr>
              <a:r>
                <a:t>check out </a:t>
              </a:r>
              <a:r>
                <a:rPr b="1"/>
                <a:t>Silva-Lima et al. 2025 </a:t>
              </a:r>
              <a:r>
                <a:t>(incl. Kolcu) for a detailed case study of NGC 613!</a:t>
              </a:r>
            </a:p>
          </p:txBody>
        </p:sp>
        <p:grpSp>
          <p:nvGrpSpPr>
            <p:cNvPr id="890" name="Group"/>
            <p:cNvGrpSpPr/>
            <p:nvPr/>
          </p:nvGrpSpPr>
          <p:grpSpPr>
            <a:xfrm>
              <a:off x="9700840" y="-1"/>
              <a:ext cx="11198224" cy="4737996"/>
              <a:chOff x="0" y="0"/>
              <a:chExt cx="11198222" cy="4737994"/>
            </a:xfrm>
          </p:grpSpPr>
          <p:sp>
            <p:nvSpPr>
              <p:cNvPr id="881" name="Rectangle"/>
              <p:cNvSpPr/>
              <p:nvPr/>
            </p:nvSpPr>
            <p:spPr>
              <a:xfrm>
                <a:off x="0" y="0"/>
                <a:ext cx="11198223" cy="47379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889" name="Group"/>
              <p:cNvGrpSpPr/>
              <p:nvPr/>
            </p:nvGrpSpPr>
            <p:grpSpPr>
              <a:xfrm>
                <a:off x="6671" y="163769"/>
                <a:ext cx="11012924" cy="4558141"/>
                <a:chOff x="0" y="0"/>
                <a:chExt cx="11012923" cy="4558140"/>
              </a:xfrm>
            </p:grpSpPr>
            <p:pic>
              <p:nvPicPr>
                <p:cNvPr id="882" name="Screenshot 2025-07-10 at 00.32.10.png" descr="Screenshot 2025-07-10 at 00.32.10.png"/>
                <p:cNvPicPr>
                  <a:picLocks noChangeAspect="1"/>
                </p:cNvPicPr>
                <p:nvPr/>
              </p:nvPicPr>
              <p:blipFill>
                <a:blip r:embed="rId7"/>
                <a:srcRect l="2691" t="1770" r="75528" b="57100"/>
                <a:stretch>
                  <a:fillRect/>
                </a:stretch>
              </p:blipFill>
              <p:spPr>
                <a:xfrm>
                  <a:off x="398164" y="5325"/>
                  <a:ext cx="4351741" cy="440705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83" name="Screenshot 2025-07-10 at 00.32.10.png" descr="Screenshot 2025-07-10 at 00.32.10.png"/>
                <p:cNvPicPr>
                  <a:picLocks noChangeAspect="1"/>
                </p:cNvPicPr>
                <p:nvPr/>
              </p:nvPicPr>
              <p:blipFill>
                <a:blip r:embed="rId7"/>
                <a:srcRect l="6584" t="45383" r="75528" b="21609"/>
                <a:stretch>
                  <a:fillRect/>
                </a:stretch>
              </p:blipFill>
              <p:spPr>
                <a:xfrm>
                  <a:off x="4477100" y="0"/>
                  <a:ext cx="3573969" cy="353665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886" name="Group"/>
                <p:cNvGrpSpPr/>
                <p:nvPr/>
              </p:nvGrpSpPr>
              <p:grpSpPr>
                <a:xfrm>
                  <a:off x="7714827" y="14361"/>
                  <a:ext cx="3298097" cy="3628546"/>
                  <a:chOff x="0" y="0"/>
                  <a:chExt cx="3298095" cy="3628545"/>
                </a:xfrm>
              </p:grpSpPr>
              <p:pic>
                <p:nvPicPr>
                  <p:cNvPr id="884" name="Screenshot 2025-07-10 at 00.32.10.png" descr="Screenshot 2025-07-10 at 00.32.10.png"/>
                  <p:cNvPicPr>
                    <a:picLocks noChangeAspect="1"/>
                  </p:cNvPicPr>
                  <p:nvPr/>
                </p:nvPicPr>
                <p:blipFill>
                  <a:blip r:embed="rId7"/>
                  <a:srcRect l="24706" t="2015" r="72263" b="66793"/>
                  <a:stretch>
                    <a:fillRect/>
                  </a:stretch>
                </p:blipFill>
                <p:spPr>
                  <a:xfrm>
                    <a:off x="0" y="229228"/>
                    <a:ext cx="605306" cy="334211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85" name="Screenshot 2025-07-10 at 00.32.10.png" descr="Screenshot 2025-07-10 at 00.32.10.png"/>
                  <p:cNvPicPr>
                    <a:picLocks noChangeAspect="1"/>
                  </p:cNvPicPr>
                  <p:nvPr/>
                </p:nvPicPr>
                <p:blipFill>
                  <a:blip r:embed="rId7"/>
                  <a:srcRect l="67333" t="2015" r="19513" b="66259"/>
                  <a:stretch>
                    <a:fillRect/>
                  </a:stretch>
                </p:blipFill>
                <p:spPr>
                  <a:xfrm>
                    <a:off x="492869" y="0"/>
                    <a:ext cx="2805227" cy="362854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887" name="Screenshot 2025-07-10 at 00.32.10.png" descr="Screenshot 2025-07-10 at 00.32.10.png"/>
                <p:cNvPicPr>
                  <a:picLocks noChangeAspect="1"/>
                </p:cNvPicPr>
                <p:nvPr/>
              </p:nvPicPr>
              <p:blipFill>
                <a:blip r:embed="rId7"/>
                <a:srcRect l="6584" t="89082" r="75528" b="1377"/>
                <a:stretch>
                  <a:fillRect/>
                </a:stretch>
              </p:blipFill>
              <p:spPr>
                <a:xfrm>
                  <a:off x="4477100" y="3535922"/>
                  <a:ext cx="3573969" cy="10222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88" name="Screenshot 2025-07-10 at 00.32.10.png" descr="Screenshot 2025-07-10 at 00.32.10.png"/>
                <p:cNvPicPr>
                  <a:picLocks noChangeAspect="1"/>
                </p:cNvPicPr>
                <p:nvPr/>
              </p:nvPicPr>
              <p:blipFill>
                <a:blip r:embed="rId7"/>
                <a:srcRect t="1770" r="98038" b="57100"/>
                <a:stretch>
                  <a:fillRect/>
                </a:stretch>
              </p:blipFill>
              <p:spPr>
                <a:xfrm>
                  <a:off x="0" y="5325"/>
                  <a:ext cx="391829" cy="440705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Image" descr="Image"/>
          <p:cNvPicPr>
            <a:picLocks noChangeAspect="1"/>
          </p:cNvPicPr>
          <p:nvPr/>
        </p:nvPicPr>
        <p:blipFill>
          <a:blip r:embed="rId2">
            <a:alphaModFix amt="2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991" name="Rectangle"/>
          <p:cNvSpPr/>
          <p:nvPr/>
        </p:nvSpPr>
        <p:spPr>
          <a:xfrm>
            <a:off x="907697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992" name="What is driving the kinematics in the inner kpc?"/>
          <p:cNvSpPr txBox="1"/>
          <p:nvPr/>
        </p:nvSpPr>
        <p:spPr>
          <a:xfrm>
            <a:off x="-3294002" y="557190"/>
            <a:ext cx="18525665" cy="69697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FFFFFF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4D99B5"/>
              </a:buClr>
              <a:defRPr sz="4000">
                <a:solidFill>
                  <a:srgbClr val="1A3653"/>
                </a:solidFill>
              </a:defRPr>
            </a:pPr>
            <a:r>
              <a:t>What is driving the </a:t>
            </a:r>
            <a:r>
              <a:rPr>
                <a:solidFill>
                  <a:srgbClr val="2B2C4C"/>
                </a:solidFill>
              </a:rPr>
              <a:t>kinematics</a:t>
            </a:r>
            <a:r>
              <a:t> in the inner kpc?</a:t>
            </a:r>
          </a:p>
        </p:txBody>
      </p:sp>
      <p:sp>
        <p:nvSpPr>
          <p:cNvPr id="993" name="—BPT Diagram for the flux integrated over 150pc aperture—"/>
          <p:cNvSpPr txBox="1"/>
          <p:nvPr/>
        </p:nvSpPr>
        <p:spPr>
          <a:xfrm>
            <a:off x="-3294002" y="2413401"/>
            <a:ext cx="18525665" cy="54813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FFFFFF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4D99B5"/>
              </a:buClr>
              <a:defRPr sz="3000">
                <a:solidFill>
                  <a:srgbClr val="2B2C4C"/>
                </a:solidFill>
              </a:defRPr>
            </a:lvl1pPr>
          </a:lstStyle>
          <a:p>
            <a:r>
              <a:t>—BPT Diagram for the flux integrated over 150pc aperture—</a:t>
            </a:r>
          </a:p>
        </p:txBody>
      </p:sp>
      <p:grpSp>
        <p:nvGrpSpPr>
          <p:cNvPr id="996" name="Group"/>
          <p:cNvGrpSpPr/>
          <p:nvPr/>
        </p:nvGrpSpPr>
        <p:grpSpPr>
          <a:xfrm>
            <a:off x="4613555" y="9876997"/>
            <a:ext cx="15812677" cy="1878785"/>
            <a:chOff x="0" y="0"/>
            <a:chExt cx="15812676" cy="1878784"/>
          </a:xfrm>
        </p:grpSpPr>
        <p:sp>
          <p:nvSpPr>
            <p:cNvPr id="994" name="in ~57% (12/21) of galaxies extended shocks dominate the kinematics"/>
            <p:cNvSpPr txBox="1"/>
            <p:nvPr/>
          </p:nvSpPr>
          <p:spPr>
            <a:xfrm>
              <a:off x="330589" y="0"/>
              <a:ext cx="15151499" cy="1795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25400" dir="5400000" rotWithShape="0">
                <a:srgbClr val="FFFFFF">
                  <a:alpha val="8085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400">
                  <a:solidFill>
                    <a:srgbClr val="2B2B4C"/>
                  </a:solidFill>
                </a:defRPr>
              </a:pPr>
              <a:r>
                <a:t>in ~</a:t>
              </a:r>
              <a:r>
                <a:rPr b="1"/>
                <a:t>57% </a:t>
              </a:r>
              <a:r>
                <a:t>(12/21)</a:t>
              </a:r>
              <a:r>
                <a:rPr b="1"/>
                <a:t> </a:t>
              </a:r>
              <a:r>
                <a:t>of galaxies extended shocks dominate the kinematics</a:t>
              </a:r>
            </a:p>
          </p:txBody>
        </p:sp>
        <p:sp>
          <p:nvSpPr>
            <p:cNvPr id="995" name="in ~14% (3/21)  of galaxies AGN outflows dominate and cause obscuration"/>
            <p:cNvSpPr txBox="1"/>
            <p:nvPr/>
          </p:nvSpPr>
          <p:spPr>
            <a:xfrm>
              <a:off x="0" y="1239339"/>
              <a:ext cx="15812677" cy="639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25400" dir="5400000" rotWithShape="0">
                <a:srgbClr val="FFFFFF">
                  <a:alpha val="8085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400">
                  <a:solidFill>
                    <a:srgbClr val="2B2B4C"/>
                  </a:solidFill>
                </a:defRPr>
              </a:pPr>
              <a:r>
                <a:t>in ~</a:t>
              </a:r>
              <a:r>
                <a:rPr b="1"/>
                <a:t>14% </a:t>
              </a:r>
              <a:r>
                <a:t>(3/21)  of galaxies AGN outflows dominate and cause obscuration</a:t>
              </a:r>
            </a:p>
          </p:txBody>
        </p:sp>
      </p:grpSp>
      <p:grpSp>
        <p:nvGrpSpPr>
          <p:cNvPr id="999" name="Group"/>
          <p:cNvGrpSpPr/>
          <p:nvPr/>
        </p:nvGrpSpPr>
        <p:grpSpPr>
          <a:xfrm>
            <a:off x="3923551" y="11779441"/>
            <a:ext cx="17192685" cy="1334572"/>
            <a:chOff x="0" y="0"/>
            <a:chExt cx="17192683" cy="1334571"/>
          </a:xfrm>
        </p:grpSpPr>
        <p:sp>
          <p:nvSpPr>
            <p:cNvPr id="997" name="~10% (2/21) of galaxies do not have perturbed kinematics (unbarred galaxies)"/>
            <p:cNvSpPr txBox="1"/>
            <p:nvPr/>
          </p:nvSpPr>
          <p:spPr>
            <a:xfrm>
              <a:off x="0" y="670423"/>
              <a:ext cx="17192684" cy="664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25400" dir="5400000" rotWithShape="0">
                <a:srgbClr val="FFFFFF">
                  <a:alpha val="8085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400">
                  <a:solidFill>
                    <a:srgbClr val="2B2B4C"/>
                  </a:solidFill>
                </a:defRPr>
              </a:pPr>
              <a:r>
                <a:t>~</a:t>
              </a:r>
              <a:r>
                <a:rPr b="1"/>
                <a:t>10%</a:t>
              </a:r>
              <a:r>
                <a:t> (2/21) of galaxies do not have perturbed kinematics (unbarred galaxies)</a:t>
              </a:r>
            </a:p>
          </p:txBody>
        </p:sp>
        <p:sp>
          <p:nvSpPr>
            <p:cNvPr id="998" name="in ~19% (4/21) of galaxies other kinematic perturbations were dominant"/>
            <p:cNvSpPr txBox="1"/>
            <p:nvPr/>
          </p:nvSpPr>
          <p:spPr>
            <a:xfrm>
              <a:off x="690003" y="0"/>
              <a:ext cx="15812678" cy="639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25400" dir="5400000" rotWithShape="0">
                <a:srgbClr val="FFFFFF">
                  <a:alpha val="8085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400">
                  <a:solidFill>
                    <a:srgbClr val="2B2B4C"/>
                  </a:solidFill>
                </a:defRPr>
              </a:pPr>
              <a:r>
                <a:t>in ~</a:t>
              </a:r>
              <a:r>
                <a:rPr b="1"/>
                <a:t>19% </a:t>
              </a:r>
              <a:r>
                <a:t>(4/21) of galaxies other kinematic perturbations were dominant</a:t>
              </a:r>
            </a:p>
          </p:txBody>
        </p:sp>
      </p:grpSp>
      <p:pic>
        <p:nvPicPr>
          <p:cNvPr id="1000" name="Shockclass_w_BPT_150_pc.pdf" descr="Shockclass_w_BPT_150_pc.pdf"/>
          <p:cNvPicPr>
            <a:picLocks noChangeAspect="1"/>
          </p:cNvPicPr>
          <p:nvPr/>
        </p:nvPicPr>
        <p:blipFill>
          <a:blip r:embed="rId3"/>
          <a:srcRect t="3279" b="3279"/>
          <a:stretch>
            <a:fillRect/>
          </a:stretch>
        </p:blipFill>
        <p:spPr>
          <a:xfrm>
            <a:off x="648257" y="2987463"/>
            <a:ext cx="10146709" cy="7285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Bars_Class_Shocks.pdf" descr="Bars_Class_Shock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8500" y="3223159"/>
            <a:ext cx="12362805" cy="6587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7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1002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1005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1003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1004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1006" name="Text"/>
            <p:cNvSpPr txBox="1"/>
            <p:nvPr/>
          </p:nvSpPr>
          <p:spPr>
            <a:xfrm>
              <a:off x="23592439" y="98414"/>
              <a:ext cx="4191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14</a:t>
              </a:fld>
              <a:endParaRPr/>
            </a:p>
          </p:txBody>
        </p:sp>
      </p:grpSp>
      <p:sp>
        <p:nvSpPr>
          <p:cNvPr id="1008" name="Grouping 2: Type of kinematic perturbations seen within inner kpc"/>
          <p:cNvSpPr txBox="1"/>
          <p:nvPr/>
        </p:nvSpPr>
        <p:spPr>
          <a:xfrm>
            <a:off x="13814690" y="1619122"/>
            <a:ext cx="8996252" cy="11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rgbClr val="6F144D"/>
                </a:solidFill>
              </a:defRPr>
            </a:lvl1pPr>
          </a:lstStyle>
          <a:p>
            <a:r>
              <a:t>Grouping 2: Type of kinematic perturbations seen within inner kpc</a:t>
            </a:r>
          </a:p>
        </p:txBody>
      </p:sp>
      <p:sp>
        <p:nvSpPr>
          <p:cNvPr id="1009" name="Grouping 1: Type of emission in nuclear regions"/>
          <p:cNvSpPr txBox="1"/>
          <p:nvPr/>
        </p:nvSpPr>
        <p:spPr>
          <a:xfrm>
            <a:off x="895378" y="1592442"/>
            <a:ext cx="10146905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3500">
                <a:solidFill>
                  <a:srgbClr val="6F144D"/>
                </a:solidFill>
              </a:defRPr>
            </a:lvl1pPr>
          </a:lstStyle>
          <a:p>
            <a:r>
              <a:t>Grouping 1: Type of emission in nuclear regions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" grpId="1" animBg="1" advAuto="0"/>
      <p:bldP spid="999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Image" descr="Image"/>
          <p:cNvPicPr>
            <a:picLocks noChangeAspect="1"/>
          </p:cNvPicPr>
          <p:nvPr/>
        </p:nvPicPr>
        <p:blipFill>
          <a:blip r:embed="rId2">
            <a:alphaModFix amt="4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1012" name="Rectangle"/>
          <p:cNvSpPr/>
          <p:nvPr/>
        </p:nvSpPr>
        <p:spPr>
          <a:xfrm>
            <a:off x="907697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13" name="A closer view to global properties along the shock signatures"/>
          <p:cNvSpPr txBox="1"/>
          <p:nvPr/>
        </p:nvSpPr>
        <p:spPr>
          <a:xfrm>
            <a:off x="-1928553" y="653774"/>
            <a:ext cx="18525666" cy="69697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FFFFFF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4D99B5"/>
              </a:buClr>
              <a:defRPr sz="4000">
                <a:solidFill>
                  <a:srgbClr val="2B2C4C"/>
                </a:solidFill>
              </a:defRPr>
            </a:lvl1pPr>
          </a:lstStyle>
          <a:p>
            <a:r>
              <a:t>A closer view to global properties along the shock signatures</a:t>
            </a:r>
          </a:p>
        </p:txBody>
      </p:sp>
      <p:pic>
        <p:nvPicPr>
          <p:cNvPr id="1014" name="amplitudes_GlobalVelocityDispersion_ellipse_AON20_rad1kpc.pdf" descr="amplitudes_GlobalVelocityDispersion_ellipse_AON20_rad1kpc.pdf"/>
          <p:cNvPicPr>
            <a:picLocks noChangeAspect="1"/>
          </p:cNvPicPr>
          <p:nvPr/>
        </p:nvPicPr>
        <p:blipFill>
          <a:blip r:embed="rId3"/>
          <a:srcRect b="3870"/>
          <a:stretch>
            <a:fillRect/>
          </a:stretch>
        </p:blipFill>
        <p:spPr>
          <a:xfrm>
            <a:off x="3497443" y="1801014"/>
            <a:ext cx="17319979" cy="75585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2" name="Group"/>
          <p:cNvGrpSpPr/>
          <p:nvPr/>
        </p:nvGrpSpPr>
        <p:grpSpPr>
          <a:xfrm>
            <a:off x="2628530" y="6487331"/>
            <a:ext cx="9090088" cy="5783462"/>
            <a:chOff x="-139576" y="-224521"/>
            <a:chExt cx="9090087" cy="5783460"/>
          </a:xfrm>
        </p:grpSpPr>
        <p:pic>
          <p:nvPicPr>
            <p:cNvPr id="1015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972228">
              <a:off x="1782191" y="962623"/>
              <a:ext cx="2747133" cy="401377"/>
            </a:xfrm>
            <a:prstGeom prst="rect">
              <a:avLst/>
            </a:prstGeom>
            <a:effectLst/>
          </p:spPr>
        </p:pic>
        <p:grpSp>
          <p:nvGrpSpPr>
            <p:cNvPr id="1021" name="Group"/>
            <p:cNvGrpSpPr/>
            <p:nvPr/>
          </p:nvGrpSpPr>
          <p:grpSpPr>
            <a:xfrm>
              <a:off x="-139577" y="2999876"/>
              <a:ext cx="9090088" cy="2559064"/>
              <a:chOff x="-50800" y="-50800"/>
              <a:chExt cx="9090087" cy="2559062"/>
            </a:xfrm>
          </p:grpSpPr>
          <p:grpSp>
            <p:nvGrpSpPr>
              <p:cNvPr id="1019" name="Rounded Rectangle"/>
              <p:cNvGrpSpPr/>
              <p:nvPr/>
            </p:nvGrpSpPr>
            <p:grpSpPr>
              <a:xfrm>
                <a:off x="-50800" y="-50800"/>
                <a:ext cx="9090088" cy="2559063"/>
                <a:chOff x="0" y="0"/>
                <a:chExt cx="9090087" cy="2559062"/>
              </a:xfrm>
            </p:grpSpPr>
            <p:sp>
              <p:nvSpPr>
                <p:cNvPr id="1018" name="Rounded Rectangle"/>
                <p:cNvSpPr/>
                <p:nvPr/>
              </p:nvSpPr>
              <p:spPr>
                <a:xfrm>
                  <a:off x="50800" y="50800"/>
                  <a:ext cx="8988488" cy="2457463"/>
                </a:xfrm>
                <a:prstGeom prst="roundRect">
                  <a:avLst>
                    <a:gd name="adj" fmla="val 17868"/>
                  </a:avLst>
                </a:prstGeom>
                <a:solidFill>
                  <a:schemeClr val="accent4">
                    <a:hueOff val="348544"/>
                    <a:lumOff val="7139"/>
                    <a:alpha val="70417"/>
                  </a:schemeClr>
                </a:solidFill>
                <a:ln>
                  <a:noFill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pic>
              <p:nvPicPr>
                <p:cNvPr id="1017" name="Rounded Rectangle Rounded rectangle" descr="Rounded Rectangle Rounded rectangle"/>
                <p:cNvPicPr>
                  <a:picLocks/>
                </p:cNvPicPr>
                <p:nvPr/>
              </p:nvPicPr>
              <p:blipFill>
                <a:blip r:embed="rId5">
                  <a:alphaModFix amt="70417"/>
                </a:blip>
                <a:stretch>
                  <a:fillRect/>
                </a:stretch>
              </p:blipFill>
              <p:spPr>
                <a:xfrm>
                  <a:off x="0" y="0"/>
                  <a:ext cx="9090088" cy="2559063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020" name="Low velocities and velocity dispersions suggest no shock origin.  Signatures are due to wave propagation only"/>
              <p:cNvSpPr txBox="1"/>
              <p:nvPr/>
            </p:nvSpPr>
            <p:spPr>
              <a:xfrm>
                <a:off x="-8480" y="41383"/>
                <a:ext cx="9005447" cy="23746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500">
                    <a:solidFill>
                      <a:srgbClr val="2B2C4C"/>
                    </a:solidFill>
                  </a:defRPr>
                </a:pPr>
                <a:r>
                  <a:t>Low velocities and velocity dispersions suggest </a:t>
                </a:r>
                <a:r>
                  <a:rPr b="1"/>
                  <a:t>no shock origin</a:t>
                </a:r>
                <a:r>
                  <a:t>. </a:t>
                </a:r>
                <a:br/>
                <a:r>
                  <a:t>Signatures are due to wave propagation only</a:t>
                </a:r>
              </a:p>
            </p:txBody>
          </p:sp>
        </p:grpSp>
      </p:grpSp>
      <p:grpSp>
        <p:nvGrpSpPr>
          <p:cNvPr id="1032" name="Group"/>
          <p:cNvGrpSpPr/>
          <p:nvPr/>
        </p:nvGrpSpPr>
        <p:grpSpPr>
          <a:xfrm>
            <a:off x="14228733" y="7125014"/>
            <a:ext cx="9316480" cy="5387575"/>
            <a:chOff x="-50800" y="-111473"/>
            <a:chExt cx="9316479" cy="5387573"/>
          </a:xfrm>
        </p:grpSpPr>
        <p:grpSp>
          <p:nvGrpSpPr>
            <p:cNvPr id="1030" name="Group"/>
            <p:cNvGrpSpPr/>
            <p:nvPr/>
          </p:nvGrpSpPr>
          <p:grpSpPr>
            <a:xfrm>
              <a:off x="-50800" y="-111474"/>
              <a:ext cx="9316480" cy="5361866"/>
              <a:chOff x="-50800" y="-173579"/>
              <a:chExt cx="9316479" cy="5361865"/>
            </a:xfrm>
          </p:grpSpPr>
          <p:pic>
            <p:nvPicPr>
              <p:cNvPr id="1023" name="Line Line" descr="Line Line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267834">
                <a:off x="625477" y="823749"/>
                <a:ext cx="3392034" cy="401377"/>
              </a:xfrm>
              <a:prstGeom prst="rect">
                <a:avLst/>
              </a:prstGeom>
              <a:effectLst/>
            </p:spPr>
          </p:pic>
          <p:grpSp>
            <p:nvGrpSpPr>
              <p:cNvPr id="1029" name="Group"/>
              <p:cNvGrpSpPr/>
              <p:nvPr/>
            </p:nvGrpSpPr>
            <p:grpSpPr>
              <a:xfrm>
                <a:off x="-50800" y="2198613"/>
                <a:ext cx="9316480" cy="2989674"/>
                <a:chOff x="-50800" y="-50800"/>
                <a:chExt cx="9316479" cy="2989672"/>
              </a:xfrm>
            </p:grpSpPr>
            <p:grpSp>
              <p:nvGrpSpPr>
                <p:cNvPr id="1027" name="Rounded Rectangle"/>
                <p:cNvGrpSpPr/>
                <p:nvPr/>
              </p:nvGrpSpPr>
              <p:grpSpPr>
                <a:xfrm>
                  <a:off x="-50800" y="-50800"/>
                  <a:ext cx="9316480" cy="2989673"/>
                  <a:chOff x="0" y="0"/>
                  <a:chExt cx="9316479" cy="2989672"/>
                </a:xfrm>
              </p:grpSpPr>
              <p:sp>
                <p:nvSpPr>
                  <p:cNvPr id="1026" name="Rounded Rectangle"/>
                  <p:cNvSpPr/>
                  <p:nvPr/>
                </p:nvSpPr>
                <p:spPr>
                  <a:xfrm>
                    <a:off x="50800" y="50800"/>
                    <a:ext cx="9214880" cy="2888073"/>
                  </a:xfrm>
                  <a:prstGeom prst="roundRect">
                    <a:avLst>
                      <a:gd name="adj" fmla="val 15587"/>
                    </a:avLst>
                  </a:prstGeom>
                  <a:solidFill>
                    <a:schemeClr val="accent4">
                      <a:hueOff val="348544"/>
                      <a:lumOff val="7139"/>
                      <a:alpha val="70417"/>
                    </a:schemeClr>
                  </a:solidFill>
                  <a:ln>
                    <a:noFill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pic>
                <p:nvPicPr>
                  <p:cNvPr id="1025" name="Rounded Rectangle Rounded rectangle" descr="Rounded Rectangle Rounded rectangle"/>
                  <p:cNvPicPr>
                    <a:picLocks/>
                  </p:cNvPicPr>
                  <p:nvPr/>
                </p:nvPicPr>
                <p:blipFill>
                  <a:blip r:embed="rId7">
                    <a:alphaModFix amt="70417"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9316480" cy="2989673"/>
                  </a:xfrm>
                  <a:prstGeom prst="rect">
                    <a:avLst/>
                  </a:prstGeom>
                  <a:effectLst/>
                </p:spPr>
              </p:pic>
            </p:grpSp>
            <p:sp>
              <p:nvSpPr>
                <p:cNvPr id="1028" name="Shock signatures with larger velocities are in galaxies in more disturbed systems"/>
                <p:cNvSpPr txBox="1"/>
                <p:nvPr/>
              </p:nvSpPr>
              <p:spPr>
                <a:xfrm>
                  <a:off x="107869" y="171200"/>
                  <a:ext cx="9020515" cy="18036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spcBef>
                      <a:spcPts val="800"/>
                    </a:spcBef>
                    <a:defRPr sz="3500">
                      <a:solidFill>
                        <a:srgbClr val="2B2C4C"/>
                      </a:solidFill>
                    </a:defRPr>
                  </a:pPr>
                  <a:r>
                    <a:t>Shock signatures with larger velocities are in galaxies in more disturbed systems </a:t>
                  </a:r>
                  <a:br/>
                  <a:endParaRPr/>
                </a:p>
              </p:txBody>
            </p:sp>
          </p:grpSp>
        </p:grpSp>
        <p:sp>
          <p:nvSpPr>
            <p:cNvPr id="1031" name="Extended shocks are contributing to the overall disturbance within the inner kpc"/>
            <p:cNvSpPr txBox="1"/>
            <p:nvPr/>
          </p:nvSpPr>
          <p:spPr>
            <a:xfrm>
              <a:off x="88752" y="3292755"/>
              <a:ext cx="9037374" cy="198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spcBef>
                  <a:spcPts val="800"/>
                </a:spcBef>
                <a:defRPr sz="3500" b="1">
                  <a:solidFill>
                    <a:srgbClr val="2B2C4C"/>
                  </a:solidFill>
                </a:defRPr>
              </a:lvl1pPr>
            </a:lstStyle>
            <a:p>
              <a:r>
                <a:t>Extended shocks are contributing to the overall disturbance within the inner kpc</a:t>
              </a:r>
            </a:p>
          </p:txBody>
        </p:sp>
      </p:grpSp>
      <p:sp>
        <p:nvSpPr>
          <p:cNvPr id="1033" name="Larger the velocity ~ Larger the shock strength"/>
          <p:cNvSpPr txBox="1"/>
          <p:nvPr/>
        </p:nvSpPr>
        <p:spPr>
          <a:xfrm rot="20840949">
            <a:off x="333740" y="1995643"/>
            <a:ext cx="4851456" cy="1030350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FFFB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solidFill>
                  <a:srgbClr val="2B2C4C"/>
                </a:solidFill>
              </a:defRPr>
            </a:lvl1pPr>
          </a:lstStyle>
          <a:p>
            <a:r>
              <a:t>Larger the velocity ~ Larger the shock strength</a:t>
            </a:r>
          </a:p>
        </p:txBody>
      </p:sp>
      <p:grpSp>
        <p:nvGrpSpPr>
          <p:cNvPr id="1039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1034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1037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1035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1036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1038" name="Text"/>
            <p:cNvSpPr txBox="1"/>
            <p:nvPr/>
          </p:nvSpPr>
          <p:spPr>
            <a:xfrm>
              <a:off x="23592439" y="98414"/>
              <a:ext cx="4191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15</a:t>
              </a:fld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" grpId="1" animBg="1" advAuto="0"/>
      <p:bldP spid="1032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Image" descr="Image"/>
          <p:cNvPicPr>
            <a:picLocks noChangeAspect="1"/>
          </p:cNvPicPr>
          <p:nvPr/>
        </p:nvPicPr>
        <p:blipFill>
          <a:blip r:embed="rId2">
            <a:alphaModFix amt="4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1042" name="Rectangle"/>
          <p:cNvSpPr/>
          <p:nvPr/>
        </p:nvSpPr>
        <p:spPr>
          <a:xfrm>
            <a:off x="907697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43" name="A closer view to central stellar structures and presence of extended shocks"/>
          <p:cNvSpPr txBox="1"/>
          <p:nvPr/>
        </p:nvSpPr>
        <p:spPr>
          <a:xfrm>
            <a:off x="-216991" y="429127"/>
            <a:ext cx="16010159" cy="60985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FFFFFF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4D99B5"/>
              </a:buClr>
              <a:defRPr sz="3500">
                <a:solidFill>
                  <a:srgbClr val="2B2C4C"/>
                </a:solidFill>
              </a:defRPr>
            </a:lvl1pPr>
          </a:lstStyle>
          <a:p>
            <a:r>
              <a:t>A closer view to central stellar structures and presence of extended shocks</a:t>
            </a:r>
          </a:p>
        </p:txBody>
      </p:sp>
      <p:grpSp>
        <p:nvGrpSpPr>
          <p:cNvPr id="1046" name="Group"/>
          <p:cNvGrpSpPr/>
          <p:nvPr/>
        </p:nvGrpSpPr>
        <p:grpSpPr>
          <a:xfrm>
            <a:off x="967037" y="1423147"/>
            <a:ext cx="10220091" cy="11065841"/>
            <a:chOff x="0" y="-233246"/>
            <a:chExt cx="10220090" cy="11065839"/>
          </a:xfrm>
        </p:grpSpPr>
        <p:pic>
          <p:nvPicPr>
            <p:cNvPr id="1044" name="Frac_nuclearbar.pdf" descr="Frac_nuclearbar.pdf"/>
            <p:cNvPicPr>
              <a:picLocks noChangeAspect="1"/>
            </p:cNvPicPr>
            <p:nvPr/>
          </p:nvPicPr>
          <p:blipFill>
            <a:blip r:embed="rId3"/>
            <a:srcRect b="4119"/>
            <a:stretch>
              <a:fillRect/>
            </a:stretch>
          </p:blipFill>
          <p:spPr>
            <a:xfrm>
              <a:off x="0" y="-233247"/>
              <a:ext cx="10220091" cy="5428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5" name="Frac_NO_nuclearbar.pdf" descr="Frac_NO_nuclearbar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" y="5170551"/>
              <a:ext cx="10219910" cy="5662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1" name="Group"/>
          <p:cNvGrpSpPr/>
          <p:nvPr/>
        </p:nvGrpSpPr>
        <p:grpSpPr>
          <a:xfrm>
            <a:off x="5766683" y="1978723"/>
            <a:ext cx="6410604" cy="2355852"/>
            <a:chOff x="-50800" y="-50800"/>
            <a:chExt cx="6410602" cy="2355850"/>
          </a:xfrm>
        </p:grpSpPr>
        <p:grpSp>
          <p:nvGrpSpPr>
            <p:cNvPr id="1049" name="Rounded Rectangle"/>
            <p:cNvGrpSpPr/>
            <p:nvPr/>
          </p:nvGrpSpPr>
          <p:grpSpPr>
            <a:xfrm>
              <a:off x="-50800" y="-50800"/>
              <a:ext cx="6410603" cy="2355851"/>
              <a:chOff x="0" y="0"/>
              <a:chExt cx="6410602" cy="2355850"/>
            </a:xfrm>
          </p:grpSpPr>
          <p:sp>
            <p:nvSpPr>
              <p:cNvPr id="1048" name="Rounded Rectangle"/>
              <p:cNvSpPr/>
              <p:nvPr/>
            </p:nvSpPr>
            <p:spPr>
              <a:xfrm>
                <a:off x="50800" y="50800"/>
                <a:ext cx="6309003" cy="2254251"/>
              </a:xfrm>
              <a:prstGeom prst="roundRect">
                <a:avLst>
                  <a:gd name="adj" fmla="val 15709"/>
                </a:avLst>
              </a:prstGeom>
              <a:solidFill>
                <a:srgbClr val="FFFC79">
                  <a:alpha val="96349"/>
                </a:srgb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047" name="Rounded Rectangle Rounded rectangle" descr="Rounded Rectangle Rounded rectangle"/>
              <p:cNvPicPr>
                <a:picLocks/>
              </p:cNvPicPr>
              <p:nvPr/>
            </p:nvPicPr>
            <p:blipFill>
              <a:blip r:embed="rId5">
                <a:alphaModFix amt="96349"/>
              </a:blip>
              <a:stretch>
                <a:fillRect/>
              </a:stretch>
            </p:blipFill>
            <p:spPr>
              <a:xfrm>
                <a:off x="0" y="0"/>
                <a:ext cx="6410603" cy="2355851"/>
              </a:xfrm>
              <a:prstGeom prst="rect">
                <a:avLst/>
              </a:prstGeom>
              <a:effectLst/>
            </p:spPr>
          </p:pic>
        </p:grpSp>
        <p:sp>
          <p:nvSpPr>
            <p:cNvPr id="1050" name="Nuclear bars prevent SF activities to dominate within inner kpc of galaxies"/>
            <p:cNvSpPr txBox="1"/>
            <p:nvPr/>
          </p:nvSpPr>
          <p:spPr>
            <a:xfrm>
              <a:off x="-27310" y="185326"/>
              <a:ext cx="6363623" cy="1883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500">
                  <a:solidFill>
                    <a:srgbClr val="2B2C4C"/>
                  </a:solidFill>
                </a:defRPr>
              </a:lvl1pPr>
            </a:lstStyle>
            <a:p>
              <a:r>
                <a:t>Nuclear bars prevent SF activities to dominate within inner kpc of galaxies</a:t>
              </a:r>
            </a:p>
          </p:txBody>
        </p:sp>
      </p:grpSp>
      <p:grpSp>
        <p:nvGrpSpPr>
          <p:cNvPr id="1057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1052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1055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1053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1054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1056" name="Text"/>
            <p:cNvSpPr txBox="1"/>
            <p:nvPr/>
          </p:nvSpPr>
          <p:spPr>
            <a:xfrm>
              <a:off x="23592439" y="98414"/>
              <a:ext cx="4191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16</a:t>
              </a:fld>
              <a:endParaRPr/>
            </a:p>
          </p:txBody>
        </p:sp>
      </p:grpSp>
      <p:sp>
        <p:nvSpPr>
          <p:cNvPr id="1058" name="Galaxies with nuclear bars"/>
          <p:cNvSpPr txBox="1"/>
          <p:nvPr/>
        </p:nvSpPr>
        <p:spPr>
          <a:xfrm>
            <a:off x="4226140" y="1393003"/>
            <a:ext cx="4146120" cy="511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000000"/>
                </a:solidFill>
              </a:defRPr>
            </a:lvl1pPr>
          </a:lstStyle>
          <a:p>
            <a:r>
              <a:t>Galaxies with nuclear bars</a:t>
            </a:r>
          </a:p>
        </p:txBody>
      </p:sp>
      <p:sp>
        <p:nvSpPr>
          <p:cNvPr id="1059" name="Galaxies without nuclear bars"/>
          <p:cNvSpPr txBox="1"/>
          <p:nvPr/>
        </p:nvSpPr>
        <p:spPr>
          <a:xfrm>
            <a:off x="3978395" y="6817141"/>
            <a:ext cx="4641610" cy="511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000000"/>
                </a:solidFill>
              </a:defRPr>
            </a:lvl1pPr>
          </a:lstStyle>
          <a:p>
            <a:r>
              <a:t>Galaxies without nuclear bars</a:t>
            </a:r>
          </a:p>
        </p:txBody>
      </p:sp>
      <p:grpSp>
        <p:nvGrpSpPr>
          <p:cNvPr id="1065" name="Group"/>
          <p:cNvGrpSpPr/>
          <p:nvPr/>
        </p:nvGrpSpPr>
        <p:grpSpPr>
          <a:xfrm>
            <a:off x="12826001" y="1418403"/>
            <a:ext cx="10246763" cy="11070585"/>
            <a:chOff x="0" y="-21098"/>
            <a:chExt cx="10246762" cy="11070584"/>
          </a:xfrm>
        </p:grpSpPr>
        <p:grpSp>
          <p:nvGrpSpPr>
            <p:cNvPr id="1062" name="Group"/>
            <p:cNvGrpSpPr/>
            <p:nvPr/>
          </p:nvGrpSpPr>
          <p:grpSpPr>
            <a:xfrm>
              <a:off x="-1" y="-20687"/>
              <a:ext cx="10246764" cy="11070173"/>
              <a:chOff x="0" y="31179"/>
              <a:chExt cx="10246762" cy="11070171"/>
            </a:xfrm>
          </p:grpSpPr>
          <p:pic>
            <p:nvPicPr>
              <p:cNvPr id="1060" name="Frac_nuclearring.pdf" descr="Frac_nuclearring.pdf"/>
              <p:cNvPicPr>
                <a:picLocks noChangeAspect="1"/>
              </p:cNvPicPr>
              <p:nvPr/>
            </p:nvPicPr>
            <p:blipFill>
              <a:blip r:embed="rId6"/>
              <a:srcRect b="4185"/>
              <a:stretch>
                <a:fillRect/>
              </a:stretch>
            </p:blipFill>
            <p:spPr>
              <a:xfrm>
                <a:off x="82" y="31179"/>
                <a:ext cx="10246681" cy="54391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61" name="Frac_NO_nuclearring.pdf" descr="Frac_NO_nuclearring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424579"/>
                <a:ext cx="10246680" cy="56767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63" name="Galaxies with nuclear rings"/>
            <p:cNvSpPr txBox="1"/>
            <p:nvPr/>
          </p:nvSpPr>
          <p:spPr>
            <a:xfrm>
              <a:off x="3477877" y="-21099"/>
              <a:ext cx="4222243" cy="5111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>
                  <a:solidFill>
                    <a:srgbClr val="000000"/>
                  </a:solidFill>
                </a:defRPr>
              </a:lvl1pPr>
            </a:lstStyle>
            <a:p>
              <a:r>
                <a:t>Galaxies with nuclear rings</a:t>
              </a:r>
            </a:p>
          </p:txBody>
        </p:sp>
        <p:sp>
          <p:nvSpPr>
            <p:cNvPr id="1064" name="Galaxies without nuclear rings"/>
            <p:cNvSpPr txBox="1"/>
            <p:nvPr/>
          </p:nvSpPr>
          <p:spPr>
            <a:xfrm>
              <a:off x="3230132" y="5352239"/>
              <a:ext cx="4717733" cy="5111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>
                  <a:solidFill>
                    <a:srgbClr val="000000"/>
                  </a:solidFill>
                </a:defRPr>
              </a:lvl1pPr>
            </a:lstStyle>
            <a:p>
              <a:r>
                <a:t>Galaxies without nuclear rings</a:t>
              </a:r>
            </a:p>
          </p:txBody>
        </p:sp>
      </p:grpSp>
      <p:grpSp>
        <p:nvGrpSpPr>
          <p:cNvPr id="1077" name="Group"/>
          <p:cNvGrpSpPr/>
          <p:nvPr/>
        </p:nvGrpSpPr>
        <p:grpSpPr>
          <a:xfrm>
            <a:off x="15264599" y="1924951"/>
            <a:ext cx="9191539" cy="7364767"/>
            <a:chOff x="-166198" y="-50801"/>
            <a:chExt cx="9191537" cy="7364766"/>
          </a:xfrm>
        </p:grpSpPr>
        <p:grpSp>
          <p:nvGrpSpPr>
            <p:cNvPr id="1075" name="Group"/>
            <p:cNvGrpSpPr/>
            <p:nvPr/>
          </p:nvGrpSpPr>
          <p:grpSpPr>
            <a:xfrm>
              <a:off x="-166198" y="-50801"/>
              <a:ext cx="9191537" cy="7364766"/>
              <a:chOff x="-166197" y="-50800"/>
              <a:chExt cx="9191535" cy="7364764"/>
            </a:xfrm>
          </p:grpSpPr>
          <p:pic>
            <p:nvPicPr>
              <p:cNvPr id="1066" name="Line Line" descr="Line Line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8900000">
                <a:off x="-166197" y="1798288"/>
                <a:ext cx="988169" cy="401377"/>
              </a:xfrm>
              <a:prstGeom prst="rect">
                <a:avLst/>
              </a:prstGeom>
              <a:effectLst/>
            </p:spPr>
          </p:pic>
          <p:grpSp>
            <p:nvGrpSpPr>
              <p:cNvPr id="1072" name="Group"/>
              <p:cNvGrpSpPr/>
              <p:nvPr/>
            </p:nvGrpSpPr>
            <p:grpSpPr>
              <a:xfrm>
                <a:off x="679421" y="-50800"/>
                <a:ext cx="8345917" cy="2954628"/>
                <a:chOff x="-115200" y="-50800"/>
                <a:chExt cx="8345916" cy="2954627"/>
              </a:xfrm>
            </p:grpSpPr>
            <p:grpSp>
              <p:nvGrpSpPr>
                <p:cNvPr id="1070" name="Rounded Rectangle"/>
                <p:cNvGrpSpPr/>
                <p:nvPr/>
              </p:nvGrpSpPr>
              <p:grpSpPr>
                <a:xfrm>
                  <a:off x="-50800" y="-50800"/>
                  <a:ext cx="8281516" cy="2954627"/>
                  <a:chOff x="0" y="0"/>
                  <a:chExt cx="8281515" cy="2954626"/>
                </a:xfrm>
              </p:grpSpPr>
              <p:sp>
                <p:nvSpPr>
                  <p:cNvPr id="1069" name="Rounded Rectangle"/>
                  <p:cNvSpPr/>
                  <p:nvPr/>
                </p:nvSpPr>
                <p:spPr>
                  <a:xfrm>
                    <a:off x="50800" y="50800"/>
                    <a:ext cx="8179916" cy="2853027"/>
                  </a:xfrm>
                  <a:prstGeom prst="roundRect">
                    <a:avLst>
                      <a:gd name="adj" fmla="val 17838"/>
                    </a:avLst>
                  </a:prstGeom>
                  <a:solidFill>
                    <a:srgbClr val="FFFC79">
                      <a:alpha val="97000"/>
                    </a:srgbClr>
                  </a:solidFill>
                  <a:ln>
                    <a:noFill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pic>
                <p:nvPicPr>
                  <p:cNvPr id="1068" name="Rounded Rectangle Rounded rectangle" descr="Rounded Rectangle Rounded rectangle"/>
                  <p:cNvPicPr>
                    <a:picLocks/>
                  </p:cNvPicPr>
                  <p:nvPr/>
                </p:nvPicPr>
                <p:blipFill>
                  <a:blip r:embed="rId9">
                    <a:alphaModFix amt="97000"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8281516" cy="2954627"/>
                  </a:xfrm>
                  <a:prstGeom prst="rect">
                    <a:avLst/>
                  </a:prstGeom>
                  <a:effectLst/>
                </p:spPr>
              </p:pic>
            </p:grpSp>
            <p:sp>
              <p:nvSpPr>
                <p:cNvPr id="1071" name="~75% of galaxies with nuclear rings exhibit extended shocks"/>
                <p:cNvSpPr txBox="1"/>
                <p:nvPr/>
              </p:nvSpPr>
              <p:spPr>
                <a:xfrm>
                  <a:off x="-115200" y="110032"/>
                  <a:ext cx="8327558" cy="164278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400">
                      <a:solidFill>
                        <a:srgbClr val="2B2B4C"/>
                      </a:solidFill>
                    </a:defRPr>
                  </a:lvl1pPr>
                </a:lstStyle>
                <a:p>
                  <a:r>
                    <a:rPr dirty="0"/>
                    <a:t>~75% of galaxies with nuclear rings exhibit extended shocks</a:t>
                  </a:r>
                </a:p>
              </p:txBody>
            </p:sp>
          </p:grpSp>
          <p:pic>
            <p:nvPicPr>
              <p:cNvPr id="1073" name="Line Line" descr="Line Line"/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7239764">
                <a:off x="-1061581" y="5165987"/>
                <a:ext cx="3894576" cy="401378"/>
              </a:xfrm>
              <a:prstGeom prst="rect">
                <a:avLst/>
              </a:prstGeom>
              <a:effectLst/>
            </p:spPr>
          </p:pic>
        </p:grpSp>
        <p:sp>
          <p:nvSpPr>
            <p:cNvPr id="1076" name="Extended shocks lead inflow to inner kpc, contributing formation of nuclear rings"/>
            <p:cNvSpPr/>
            <p:nvPr/>
          </p:nvSpPr>
          <p:spPr>
            <a:xfrm>
              <a:off x="885461" y="2077862"/>
              <a:ext cx="79154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2B2C4C"/>
                  </a:solidFill>
                </a:defRPr>
              </a:lvl1pPr>
            </a:lstStyle>
            <a:p>
              <a:r>
                <a:rPr dirty="0"/>
                <a:t>Extended shocks lead inflow to inner kpc, contributing formation of nuclear rings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1" animBg="1" advAuto="0"/>
      <p:bldP spid="1065" grpId="2" animBg="1" advAuto="0"/>
      <p:bldP spid="1077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Image" descr="Image"/>
          <p:cNvPicPr>
            <a:picLocks noChangeAspect="1"/>
          </p:cNvPicPr>
          <p:nvPr/>
        </p:nvPicPr>
        <p:blipFill>
          <a:blip r:embed="rId2">
            <a:alphaModFix amt="14918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0"/>
              </a:srgbClr>
            </a:outerShdw>
          </a:effectLst>
        </p:spPr>
      </p:pic>
      <p:sp>
        <p:nvSpPr>
          <p:cNvPr id="1080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81" name="Take away messages"/>
          <p:cNvSpPr txBox="1"/>
          <p:nvPr/>
        </p:nvSpPr>
        <p:spPr>
          <a:xfrm>
            <a:off x="-6496647" y="430236"/>
            <a:ext cx="17423471" cy="572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>
                <a:solidFill>
                  <a:srgbClr val="6F144D"/>
                </a:solidFill>
              </a:defRPr>
            </a:lvl1pPr>
          </a:lstStyle>
          <a:p>
            <a:r>
              <a:t>Take away messages</a:t>
            </a:r>
          </a:p>
        </p:txBody>
      </p:sp>
      <p:sp>
        <p:nvSpPr>
          <p:cNvPr id="1082" name="Rectangle"/>
          <p:cNvSpPr/>
          <p:nvPr/>
        </p:nvSpPr>
        <p:spPr>
          <a:xfrm>
            <a:off x="-76200" y="13106400"/>
            <a:ext cx="24467265" cy="654030"/>
          </a:xfrm>
          <a:prstGeom prst="rect">
            <a:avLst/>
          </a:prstGeom>
          <a:solidFill>
            <a:srgbClr val="000000">
              <a:alpha val="591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3" name="T.Kolcu@2020.ljmu.ac.uk"/>
          <p:cNvSpPr txBox="1"/>
          <p:nvPr/>
        </p:nvSpPr>
        <p:spPr>
          <a:xfrm>
            <a:off x="147523" y="13202731"/>
            <a:ext cx="351495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7ED">
                    <a:alpha val="60000"/>
                  </a:srgbClr>
                </a:solidFill>
              </a:defRPr>
            </a:lvl1pPr>
          </a:lstStyle>
          <a:p>
            <a:r>
              <a:t>T.Kolcu@2020.ljmu.ac.uk</a:t>
            </a:r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41479" y="13204815"/>
            <a:ext cx="4191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7ED">
                    <a:alpha val="50356"/>
                  </a:srgbClr>
                </a:solidFill>
              </a:defRPr>
            </a:lvl1pPr>
          </a:lstStyle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1085" name="Are extended shocks the dominant mechanism driving the gas to nucleus of galaxies?"/>
          <p:cNvSpPr txBox="1"/>
          <p:nvPr/>
        </p:nvSpPr>
        <p:spPr>
          <a:xfrm>
            <a:off x="-113522" y="1093576"/>
            <a:ext cx="17635602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buClr>
                <a:srgbClr val="935878"/>
              </a:buClr>
              <a:defRPr sz="3500">
                <a:solidFill>
                  <a:srgbClr val="2B2C4C"/>
                </a:solidFill>
              </a:defRPr>
            </a:lvl1pPr>
          </a:lstStyle>
          <a:p>
            <a:r>
              <a:t>Are extended shocks the dominant mechanism driving the gas to nucleus of galaxies?</a:t>
            </a:r>
          </a:p>
        </p:txBody>
      </p:sp>
      <p:sp>
        <p:nvSpPr>
          <p:cNvPr id="1086" name="Classical and new kinematic methods, together with morphology and dust can unveil large-scale shocks propagating to the nucleus"/>
          <p:cNvSpPr txBox="1"/>
          <p:nvPr/>
        </p:nvSpPr>
        <p:spPr>
          <a:xfrm>
            <a:off x="517131" y="8564088"/>
            <a:ext cx="11001916" cy="1549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lnSpc>
                <a:spcPct val="90000"/>
              </a:lnSpc>
              <a:spcBef>
                <a:spcPts val="5900"/>
              </a:spcBef>
              <a:buClr>
                <a:srgbClr val="935878"/>
              </a:buClr>
              <a:defRPr sz="3500">
                <a:solidFill>
                  <a:srgbClr val="2B2C4C"/>
                </a:solidFill>
              </a:defRPr>
            </a:pPr>
            <a:r>
              <a:rPr i="1"/>
              <a:t>Classical</a:t>
            </a:r>
            <a:r>
              <a:t> and </a:t>
            </a:r>
            <a:r>
              <a:rPr i="1"/>
              <a:t>new</a:t>
            </a:r>
            <a:r>
              <a:t> </a:t>
            </a:r>
            <a:r>
              <a:rPr i="1"/>
              <a:t>kinematic</a:t>
            </a:r>
            <a:r>
              <a:t> </a:t>
            </a:r>
            <a:r>
              <a:rPr i="1"/>
              <a:t>methods</a:t>
            </a:r>
            <a:r>
              <a:t>, together with </a:t>
            </a:r>
            <a:r>
              <a:rPr i="1"/>
              <a:t>morphology and dust </a:t>
            </a:r>
            <a:r>
              <a:t>can unveil large-scale shocks propagating to the nucleus</a:t>
            </a:r>
          </a:p>
        </p:txBody>
      </p:sp>
      <p:pic>
        <p:nvPicPr>
          <p:cNvPr id="1087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05951" y="7354115"/>
            <a:ext cx="10302963" cy="101601"/>
          </a:xfrm>
          <a:prstGeom prst="rect">
            <a:avLst/>
          </a:prstGeom>
        </p:spPr>
      </p:pic>
      <p:grpSp>
        <p:nvGrpSpPr>
          <p:cNvPr id="1094" name="Group"/>
          <p:cNvGrpSpPr/>
          <p:nvPr/>
        </p:nvGrpSpPr>
        <p:grpSpPr>
          <a:xfrm>
            <a:off x="-68357" y="3021628"/>
            <a:ext cx="12285220" cy="5383891"/>
            <a:chOff x="0" y="0"/>
            <a:chExt cx="12285218" cy="5383889"/>
          </a:xfrm>
        </p:grpSpPr>
        <p:grpSp>
          <p:nvGrpSpPr>
            <p:cNvPr id="1091" name="Group"/>
            <p:cNvGrpSpPr/>
            <p:nvPr/>
          </p:nvGrpSpPr>
          <p:grpSpPr>
            <a:xfrm>
              <a:off x="-1" y="0"/>
              <a:ext cx="12285220" cy="5383890"/>
              <a:chOff x="0" y="0"/>
              <a:chExt cx="12285218" cy="5383889"/>
            </a:xfrm>
          </p:grpSpPr>
          <p:pic>
            <p:nvPicPr>
              <p:cNvPr id="1089" name="NGC1097_Vnii-Vha_15.png" descr="NGC1097_Vnii-Vha_15.png"/>
              <p:cNvPicPr>
                <a:picLocks noChangeAspect="1"/>
              </p:cNvPicPr>
              <p:nvPr/>
            </p:nvPicPr>
            <p:blipFill>
              <a:blip r:embed="rId4"/>
              <a:srcRect l="8287"/>
              <a:stretch>
                <a:fillRect/>
              </a:stretch>
            </p:blipFill>
            <p:spPr>
              <a:xfrm>
                <a:off x="6354184" y="0"/>
                <a:ext cx="5931035" cy="53838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90" name="Ha_PA_114_q_0.72_NGC5248_Vcirc_Res_2.png" descr="Ha_PA_114_q_0.72_NGC5248_Vcirc_Res_2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0" y="0"/>
                <a:ext cx="6483823" cy="53838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92" name="NGC 5248"/>
            <p:cNvSpPr txBox="1"/>
            <p:nvPr/>
          </p:nvSpPr>
          <p:spPr>
            <a:xfrm>
              <a:off x="881502" y="413917"/>
              <a:ext cx="1913846" cy="432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  <a:latin typeface="STIX Two Text Regular"/>
                  <a:ea typeface="STIX Two Text Regular"/>
                  <a:cs typeface="STIX Two Text Regular"/>
                  <a:sym typeface="STIX Two Text Regular"/>
                </a:defRPr>
              </a:lvl1pPr>
            </a:lstStyle>
            <a:p>
              <a:r>
                <a:t>NGC 5248</a:t>
              </a:r>
            </a:p>
          </p:txBody>
        </p:sp>
        <p:sp>
          <p:nvSpPr>
            <p:cNvPr id="1093" name="NGC 1097"/>
            <p:cNvSpPr txBox="1"/>
            <p:nvPr/>
          </p:nvSpPr>
          <p:spPr>
            <a:xfrm>
              <a:off x="6579883" y="347624"/>
              <a:ext cx="1995440" cy="432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  <a:latin typeface="STIX Two Text Regular"/>
                  <a:ea typeface="STIX Two Text Regular"/>
                  <a:cs typeface="STIX Two Text Regular"/>
                  <a:sym typeface="STIX Two Text Regular"/>
                </a:defRPr>
              </a:lvl1pPr>
            </a:lstStyle>
            <a:p>
              <a:r>
                <a:t>NGC 1097</a:t>
              </a:r>
            </a:p>
          </p:txBody>
        </p:sp>
      </p:grpSp>
      <p:grpSp>
        <p:nvGrpSpPr>
          <p:cNvPr id="1099" name="Group"/>
          <p:cNvGrpSpPr/>
          <p:nvPr/>
        </p:nvGrpSpPr>
        <p:grpSpPr>
          <a:xfrm>
            <a:off x="12017292" y="2057825"/>
            <a:ext cx="12597489" cy="10182468"/>
            <a:chOff x="-1529437" y="1113217"/>
            <a:chExt cx="12597488" cy="10182466"/>
          </a:xfrm>
        </p:grpSpPr>
        <p:sp>
          <p:nvSpPr>
            <p:cNvPr id="1095" name="in ~57% of galaxies is dominated by extended shocks"/>
            <p:cNvSpPr txBox="1"/>
            <p:nvPr/>
          </p:nvSpPr>
          <p:spPr>
            <a:xfrm>
              <a:off x="-1529438" y="7070922"/>
              <a:ext cx="12597489" cy="1148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25400" dir="5400000" rotWithShape="0">
                <a:srgbClr val="FFF7ED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500">
                  <a:solidFill>
                    <a:srgbClr val="2B2C4C"/>
                  </a:solidFill>
                </a:defRPr>
              </a:pPr>
              <a:r>
                <a:t> in </a:t>
              </a:r>
              <a:r>
                <a:rPr b="1"/>
                <a:t>~57%</a:t>
              </a:r>
              <a:r>
                <a:t> of galaxies is dominated by extended shocks</a:t>
              </a:r>
            </a:p>
          </p:txBody>
        </p:sp>
        <p:sp>
          <p:nvSpPr>
            <p:cNvPr id="1096" name="in ~14% of the galaxies is dominated by AGN outflows"/>
            <p:cNvSpPr txBox="1"/>
            <p:nvPr/>
          </p:nvSpPr>
          <p:spPr>
            <a:xfrm>
              <a:off x="-808208" y="7912980"/>
              <a:ext cx="11579133" cy="1138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r="5400000" rotWithShape="0">
                <a:srgbClr val="FFF7ED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500">
                  <a:solidFill>
                    <a:srgbClr val="2B2C4C"/>
                  </a:solidFill>
                </a:defRPr>
              </a:lvl1pPr>
            </a:lstStyle>
            <a:p>
              <a:r>
                <a:t>in ~14% of the galaxies is dominated by AGN outflows</a:t>
              </a:r>
            </a:p>
          </p:txBody>
        </p:sp>
        <p:pic>
          <p:nvPicPr>
            <p:cNvPr id="1097" name="Bars_Class_Shocks.pdf" descr="Bars_Class_Shocks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29376" y="1113217"/>
              <a:ext cx="10997366" cy="5859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Extended shocks contribute to overall disturbance of the system, and lead formation of nuclear rings due to promoting inflow"/>
            <p:cNvSpPr txBox="1"/>
            <p:nvPr/>
          </p:nvSpPr>
          <p:spPr>
            <a:xfrm>
              <a:off x="-1288440" y="9496585"/>
              <a:ext cx="12115493" cy="1799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r="5400000" rotWithShape="0">
                <a:srgbClr val="FFF7ED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spcBef>
                  <a:spcPts val="500"/>
                </a:spcBef>
                <a:buClr>
                  <a:srgbClr val="2B2C4C"/>
                </a:buClr>
                <a:defRPr sz="3200" b="1">
                  <a:solidFill>
                    <a:srgbClr val="2B2C4C"/>
                  </a:solidFill>
                </a:defRPr>
              </a:lvl1pPr>
            </a:lstStyle>
            <a:p>
              <a:r>
                <a:t>Extended shocks contribute to overall disturbance of the system, and lead formation of nuclear rings due to promoting inflow</a:t>
              </a:r>
            </a:p>
          </p:txBody>
        </p:sp>
      </p:grpSp>
      <p:grpSp>
        <p:nvGrpSpPr>
          <p:cNvPr id="1102" name="Group"/>
          <p:cNvGrpSpPr/>
          <p:nvPr/>
        </p:nvGrpSpPr>
        <p:grpSpPr>
          <a:xfrm>
            <a:off x="1311157" y="3528442"/>
            <a:ext cx="3615260" cy="3937680"/>
            <a:chOff x="0" y="0"/>
            <a:chExt cx="3615258" cy="3937678"/>
          </a:xfrm>
        </p:grpSpPr>
        <p:sp>
          <p:nvSpPr>
            <p:cNvPr id="1100" name="Line"/>
            <p:cNvSpPr/>
            <p:nvPr/>
          </p:nvSpPr>
          <p:spPr>
            <a:xfrm>
              <a:off x="0" y="555893"/>
              <a:ext cx="2894384" cy="3381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468" extrusionOk="0">
                  <a:moveTo>
                    <a:pt x="507" y="21468"/>
                  </a:moveTo>
                  <a:cubicBezTo>
                    <a:pt x="-315" y="18233"/>
                    <a:pt x="-135" y="14863"/>
                    <a:pt x="1028" y="11708"/>
                  </a:cubicBezTo>
                  <a:cubicBezTo>
                    <a:pt x="2869" y="6713"/>
                    <a:pt x="6998" y="2615"/>
                    <a:pt x="12424" y="395"/>
                  </a:cubicBezTo>
                  <a:cubicBezTo>
                    <a:pt x="14020" y="-113"/>
                    <a:pt x="15765" y="-132"/>
                    <a:pt x="17375" y="341"/>
                  </a:cubicBezTo>
                  <a:cubicBezTo>
                    <a:pt x="18619" y="706"/>
                    <a:pt x="19731" y="1352"/>
                    <a:pt x="20600" y="2214"/>
                  </a:cubicBezTo>
                  <a:cubicBezTo>
                    <a:pt x="20890" y="2870"/>
                    <a:pt x="21087" y="3554"/>
                    <a:pt x="21188" y="4251"/>
                  </a:cubicBezTo>
                  <a:cubicBezTo>
                    <a:pt x="21266" y="4789"/>
                    <a:pt x="21285" y="5333"/>
                    <a:pt x="21246" y="5874"/>
                  </a:cubicBezTo>
                  <a:lnTo>
                    <a:pt x="20601" y="6937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01" name="Line"/>
            <p:cNvSpPr/>
            <p:nvPr/>
          </p:nvSpPr>
          <p:spPr>
            <a:xfrm>
              <a:off x="777242" y="0"/>
              <a:ext cx="2838017" cy="3341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extrusionOk="0">
                  <a:moveTo>
                    <a:pt x="13988" y="0"/>
                  </a:moveTo>
                  <a:cubicBezTo>
                    <a:pt x="15380" y="150"/>
                    <a:pt x="16700" y="627"/>
                    <a:pt x="17804" y="1385"/>
                  </a:cubicBezTo>
                  <a:cubicBezTo>
                    <a:pt x="20510" y="3242"/>
                    <a:pt x="21600" y="6389"/>
                    <a:pt x="20532" y="9260"/>
                  </a:cubicBezTo>
                  <a:cubicBezTo>
                    <a:pt x="19667" y="13151"/>
                    <a:pt x="17149" y="16595"/>
                    <a:pt x="13502" y="18876"/>
                  </a:cubicBezTo>
                  <a:cubicBezTo>
                    <a:pt x="10989" y="20448"/>
                    <a:pt x="8045" y="21389"/>
                    <a:pt x="4982" y="21600"/>
                  </a:cubicBezTo>
                  <a:cubicBezTo>
                    <a:pt x="3445" y="21451"/>
                    <a:pt x="2042" y="20753"/>
                    <a:pt x="1093" y="19667"/>
                  </a:cubicBezTo>
                  <a:cubicBezTo>
                    <a:pt x="535" y="19028"/>
                    <a:pt x="160" y="18278"/>
                    <a:pt x="0" y="17481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103" name="Line"/>
          <p:cNvSpPr/>
          <p:nvPr/>
        </p:nvSpPr>
        <p:spPr>
          <a:xfrm>
            <a:off x="8202116" y="5297512"/>
            <a:ext cx="1360255" cy="1213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6" h="20148" extrusionOk="0">
                <a:moveTo>
                  <a:pt x="8034" y="1805"/>
                </a:moveTo>
                <a:cubicBezTo>
                  <a:pt x="7537" y="993"/>
                  <a:pt x="6774" y="403"/>
                  <a:pt x="5898" y="147"/>
                </a:cubicBezTo>
                <a:cubicBezTo>
                  <a:pt x="4068" y="-388"/>
                  <a:pt x="2192" y="588"/>
                  <a:pt x="1445" y="2305"/>
                </a:cubicBezTo>
                <a:cubicBezTo>
                  <a:pt x="-874" y="6297"/>
                  <a:pt x="-376" y="10961"/>
                  <a:pt x="2757" y="14588"/>
                </a:cubicBezTo>
                <a:cubicBezTo>
                  <a:pt x="6728" y="19183"/>
                  <a:pt x="13998" y="21212"/>
                  <a:pt x="20726" y="19602"/>
                </a:cubicBezTo>
              </a:path>
            </a:pathLst>
          </a:custGeom>
          <a:ln w="38100">
            <a:solidFill>
              <a:srgbClr val="000000">
                <a:alpha val="79134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04" name="Group"/>
          <p:cNvSpPr txBox="1"/>
          <p:nvPr/>
        </p:nvSpPr>
        <p:spPr>
          <a:xfrm>
            <a:off x="5698216" y="1793950"/>
            <a:ext cx="6353090" cy="166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buClr>
                <a:srgbClr val="4D99B5"/>
              </a:buClr>
              <a:defRPr sz="2800">
                <a:solidFill>
                  <a:srgbClr val="6F144D"/>
                </a:solidFill>
              </a:defRPr>
            </a:pPr>
            <a:r>
              <a:t>Pilot Study with NGC 1097</a:t>
            </a:r>
            <a:br/>
            <a:r>
              <a:t>Kolcu et al. 2023, MNRAS, 524, 207</a:t>
            </a:r>
          </a:p>
        </p:txBody>
      </p:sp>
      <p:sp>
        <p:nvSpPr>
          <p:cNvPr id="1105" name="Group"/>
          <p:cNvSpPr txBox="1"/>
          <p:nvPr/>
        </p:nvSpPr>
        <p:spPr>
          <a:xfrm>
            <a:off x="606565" y="2519764"/>
            <a:ext cx="5662667" cy="57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buClr>
                <a:srgbClr val="4D99B5"/>
              </a:buClr>
              <a:defRPr sz="2800">
                <a:solidFill>
                  <a:srgbClr val="6F144D"/>
                </a:solidFill>
              </a:defRPr>
            </a:lvl1pPr>
          </a:lstStyle>
          <a:p>
            <a:r>
              <a:t>Sample study in prep.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Image" descr="Image"/>
          <p:cNvPicPr>
            <a:picLocks noChangeAspect="1"/>
          </p:cNvPicPr>
          <p:nvPr/>
        </p:nvPicPr>
        <p:blipFill>
          <a:blip r:embed="rId2">
            <a:alphaModFix amt="5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1108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109" name="ljmulogotransparent2.gif" descr="ljmulogotransparent2.gif"/>
          <p:cNvPicPr>
            <a:picLocks noChangeAspect="1"/>
          </p:cNvPicPr>
          <p:nvPr/>
        </p:nvPicPr>
        <p:blipFill>
          <a:blip r:embed="rId3">
            <a:alphaModFix amt="81332"/>
          </a:blip>
          <a:stretch>
            <a:fillRect/>
          </a:stretch>
        </p:blipFill>
        <p:spPr>
          <a:xfrm>
            <a:off x="114785" y="133518"/>
            <a:ext cx="3977732" cy="1412365"/>
          </a:xfrm>
          <a:prstGeom prst="rect">
            <a:avLst/>
          </a:prstGeom>
          <a:ln w="12700">
            <a:miter lim="400000"/>
          </a:ln>
        </p:spPr>
      </p:pic>
      <p:sp>
        <p:nvSpPr>
          <p:cNvPr id="1110" name="Group"/>
          <p:cNvSpPr txBox="1"/>
          <p:nvPr/>
        </p:nvSpPr>
        <p:spPr>
          <a:xfrm>
            <a:off x="462545" y="4867230"/>
            <a:ext cx="16465192" cy="1755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l" defTabSz="487044">
              <a:lnSpc>
                <a:spcPct val="120000"/>
              </a:lnSpc>
              <a:defRPr sz="4896">
                <a:solidFill>
                  <a:srgbClr val="6F144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MUSE view of gas inflows in nearby galaxies: </a:t>
            </a:r>
            <a:br/>
            <a:r>
              <a:t>Connections to Nuclear Activity and Central Morphology</a:t>
            </a:r>
          </a:p>
        </p:txBody>
      </p:sp>
      <p:sp>
        <p:nvSpPr>
          <p:cNvPr id="1111" name="Dr Tutku Kolcu"/>
          <p:cNvSpPr txBox="1"/>
          <p:nvPr/>
        </p:nvSpPr>
        <p:spPr>
          <a:xfrm>
            <a:off x="587733" y="7558721"/>
            <a:ext cx="3895663" cy="795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20000"/>
              </a:lnSpc>
              <a:defRPr sz="4700">
                <a:solidFill>
                  <a:srgbClr val="6F144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Dr Tutku Kolcu</a:t>
            </a:r>
          </a:p>
        </p:txBody>
      </p:sp>
      <p:sp>
        <p:nvSpPr>
          <p:cNvPr id="1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1113" name="Tutku.Kolcu@nottingham.ac.uk"/>
          <p:cNvSpPr txBox="1"/>
          <p:nvPr/>
        </p:nvSpPr>
        <p:spPr>
          <a:xfrm>
            <a:off x="561297" y="12589701"/>
            <a:ext cx="6043931" cy="622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6F144D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4"/>
              </a:defRPr>
            </a:lvl1pPr>
          </a:lstStyle>
          <a:p>
            <a:r>
              <a:rPr>
                <a:hlinkClick r:id="rId4"/>
              </a:rPr>
              <a:t>Tutku.Kolcu@nottingham.ac.uk</a:t>
            </a:r>
          </a:p>
        </p:txBody>
      </p:sp>
      <p:pic>
        <p:nvPicPr>
          <p:cNvPr id="1114" name="the-university-of-nottingham-1-logo-png-transparent.png" descr="the-university-of-nottingham-1-logo-png-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240" y="-1149165"/>
            <a:ext cx="3977733" cy="3977732"/>
          </a:xfrm>
          <a:prstGeom prst="rect">
            <a:avLst/>
          </a:prstGeom>
          <a:ln w="12700">
            <a:miter lim="400000"/>
          </a:ln>
        </p:spPr>
      </p:pic>
      <p:sp>
        <p:nvSpPr>
          <p:cNvPr id="1115" name="National Astronomy Meeting | 10.07.25"/>
          <p:cNvSpPr txBox="1"/>
          <p:nvPr/>
        </p:nvSpPr>
        <p:spPr>
          <a:xfrm>
            <a:off x="-6458643" y="3519194"/>
            <a:ext cx="21687752" cy="657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355600">
              <a:spcBef>
                <a:spcPts val="4700"/>
              </a:spcBef>
              <a:defRPr sz="3500">
                <a:solidFill>
                  <a:srgbClr val="6F144D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National Astronomy Meeting | 10.07.25</a:t>
            </a:r>
          </a:p>
        </p:txBody>
      </p:sp>
      <p:sp>
        <p:nvSpPr>
          <p:cNvPr id="1116" name="Advisors: Witold Maciejewski (LJMU), Dimitri Gadotti (Durham), Francesca Fragkoudi (Durham), Peter Erwin (MPE)"/>
          <p:cNvSpPr txBox="1">
            <a:spLocks noGrp="1"/>
          </p:cNvSpPr>
          <p:nvPr>
            <p:ph type="body" sz="quarter" idx="1"/>
          </p:nvPr>
        </p:nvSpPr>
        <p:spPr>
          <a:xfrm>
            <a:off x="-68551" y="9841378"/>
            <a:ext cx="22713815" cy="126115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300">
                <a:solidFill>
                  <a:srgbClr val="6F144D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dirty="0"/>
              <a:t>Advisors: Witold Maciejewski (LJMU), Dimitri </a:t>
            </a:r>
            <a:r>
              <a:rPr dirty="0" err="1"/>
              <a:t>Gadotti</a:t>
            </a:r>
            <a:r>
              <a:rPr dirty="0"/>
              <a:t> (Durham), Francesca </a:t>
            </a:r>
            <a:r>
              <a:rPr dirty="0" err="1"/>
              <a:t>Fragkoudi</a:t>
            </a:r>
            <a:r>
              <a:rPr dirty="0"/>
              <a:t> (Durham), Peter Erwin (MPE)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" name="Image" descr="Image"/>
          <p:cNvPicPr>
            <a:picLocks noChangeAspect="1"/>
          </p:cNvPicPr>
          <p:nvPr/>
        </p:nvPicPr>
        <p:blipFill>
          <a:blip r:embed="rId3">
            <a:alphaModFix amt="7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1119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20" name="Rectangle"/>
          <p:cNvSpPr/>
          <p:nvPr/>
        </p:nvSpPr>
        <p:spPr>
          <a:xfrm>
            <a:off x="-76200" y="13106400"/>
            <a:ext cx="24467265" cy="654030"/>
          </a:xfrm>
          <a:prstGeom prst="rect">
            <a:avLst/>
          </a:prstGeom>
          <a:solidFill>
            <a:srgbClr val="000000">
              <a:alpha val="591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21" name="T.Kolcu@2020.ljmu.ac.uk"/>
          <p:cNvSpPr txBox="1"/>
          <p:nvPr/>
        </p:nvSpPr>
        <p:spPr>
          <a:xfrm>
            <a:off x="147523" y="13202731"/>
            <a:ext cx="351495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7ED">
                    <a:alpha val="60000"/>
                  </a:srgbClr>
                </a:solidFill>
              </a:defRPr>
            </a:lvl1pPr>
          </a:lstStyle>
          <a:p>
            <a:r>
              <a:t>T.Kolcu@2020.ljmu.ac.uk</a:t>
            </a:r>
          </a:p>
        </p:txBody>
      </p:sp>
      <p:sp>
        <p:nvSpPr>
          <p:cNvPr id="1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41479" y="13204815"/>
            <a:ext cx="4191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7ED">
                    <a:alpha val="50356"/>
                  </a:srgbClr>
                </a:solidFill>
              </a:defRPr>
            </a:lvl1pPr>
          </a:lstStyle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1123" name="Shocks along the nuclear bar? Is there a nuclear bar?"/>
          <p:cNvSpPr txBox="1"/>
          <p:nvPr/>
        </p:nvSpPr>
        <p:spPr>
          <a:xfrm>
            <a:off x="416531" y="1361376"/>
            <a:ext cx="13040585" cy="696977"/>
          </a:xfrm>
          <a:prstGeom prst="rect">
            <a:avLst/>
          </a:prstGeom>
          <a:ln w="12700">
            <a:miter lim="400000"/>
          </a:ln>
          <a:effectLst>
            <a:outerShdw blurRad="63500" dist="25400" dir="748844" rotWithShape="0">
              <a:srgbClr val="FFFFFF">
                <a:alpha val="808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buClr>
                <a:srgbClr val="4D99B5"/>
              </a:buClr>
              <a:defRPr sz="4000">
                <a:solidFill>
                  <a:srgbClr val="6F144D"/>
                </a:solidFill>
              </a:defRPr>
            </a:lvl1pPr>
          </a:lstStyle>
          <a:p>
            <a:r>
              <a:t>Shocks along the nuclear bar? Is there a nuclear bar?</a:t>
            </a:r>
          </a:p>
        </p:txBody>
      </p:sp>
      <p:grpSp>
        <p:nvGrpSpPr>
          <p:cNvPr id="1126" name="Group"/>
          <p:cNvGrpSpPr/>
          <p:nvPr/>
        </p:nvGrpSpPr>
        <p:grpSpPr>
          <a:xfrm>
            <a:off x="16948558" y="11657647"/>
            <a:ext cx="7351135" cy="1006714"/>
            <a:chOff x="-3001448" y="-124079"/>
            <a:chExt cx="7351133" cy="1006712"/>
          </a:xfrm>
        </p:grpSpPr>
        <p:sp>
          <p:nvSpPr>
            <p:cNvPr id="1124" name="Kolcu et al. 2023, MNRAS, 524, 207."/>
            <p:cNvSpPr txBox="1"/>
            <p:nvPr/>
          </p:nvSpPr>
          <p:spPr>
            <a:xfrm>
              <a:off x="-3001449" y="338735"/>
              <a:ext cx="7351135" cy="543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buClr>
                  <a:srgbClr val="4D99B5"/>
                </a:buClr>
                <a:defRPr sz="2800">
                  <a:solidFill>
                    <a:srgbClr val="FFFFFF"/>
                  </a:solidFill>
                </a:defRPr>
              </a:pPr>
              <a:r>
                <a:rPr b="1"/>
                <a:t>Kolcu</a:t>
              </a:r>
              <a:r>
                <a:t> et al. 2023, MNRAS, 524, 207. </a:t>
              </a:r>
            </a:p>
          </p:txBody>
        </p:sp>
        <p:sp>
          <p:nvSpPr>
            <p:cNvPr id="1125" name="Pilot Study with NGC 1097"/>
            <p:cNvSpPr txBox="1"/>
            <p:nvPr/>
          </p:nvSpPr>
          <p:spPr>
            <a:xfrm>
              <a:off x="-2420299" y="-124080"/>
              <a:ext cx="6022148" cy="572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buClr>
                  <a:srgbClr val="4D99B5"/>
                </a:buClr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Pilot Study with NGC 1097</a:t>
              </a:r>
            </a:p>
          </p:txBody>
        </p:sp>
      </p:grpSp>
      <p:grpSp>
        <p:nvGrpSpPr>
          <p:cNvPr id="1132" name="Group"/>
          <p:cNvGrpSpPr/>
          <p:nvPr/>
        </p:nvGrpSpPr>
        <p:grpSpPr>
          <a:xfrm>
            <a:off x="3671742" y="2839268"/>
            <a:ext cx="17040516" cy="8037464"/>
            <a:chOff x="0" y="-76200"/>
            <a:chExt cx="17040514" cy="8037463"/>
          </a:xfrm>
        </p:grpSpPr>
        <p:grpSp>
          <p:nvGrpSpPr>
            <p:cNvPr id="1130" name="Group"/>
            <p:cNvGrpSpPr/>
            <p:nvPr/>
          </p:nvGrpSpPr>
          <p:grpSpPr>
            <a:xfrm>
              <a:off x="0" y="2487"/>
              <a:ext cx="8355852" cy="7958777"/>
              <a:chOff x="0" y="0"/>
              <a:chExt cx="8355851" cy="7958776"/>
            </a:xfrm>
          </p:grpSpPr>
          <p:pic>
            <p:nvPicPr>
              <p:cNvPr id="1127" name="Group" descr="Group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8355852" cy="79587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28" name="Prieto+05"/>
              <p:cNvSpPr txBox="1"/>
              <p:nvPr/>
            </p:nvSpPr>
            <p:spPr>
              <a:xfrm>
                <a:off x="1683410" y="5913099"/>
                <a:ext cx="2853530" cy="9158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t>Prieto+05</a:t>
                </a:r>
              </a:p>
            </p:txBody>
          </p:sp>
          <p:sp>
            <p:nvSpPr>
              <p:cNvPr id="1129" name="NACO J-band"/>
              <p:cNvSpPr txBox="1"/>
              <p:nvPr/>
            </p:nvSpPr>
            <p:spPr>
              <a:xfrm>
                <a:off x="1468851" y="280721"/>
                <a:ext cx="6314587" cy="8668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65100" dist="25400" dir="748844" rotWithShape="0">
                  <a:srgbClr val="FFFFFF">
                    <a:alpha val="8085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buClr>
                    <a:srgbClr val="4D99B5"/>
                  </a:buClr>
                  <a:defRPr sz="2200">
                    <a:solidFill>
                      <a:srgbClr val="000000"/>
                    </a:solidFill>
                  </a:defRPr>
                </a:lvl1pPr>
              </a:lstStyle>
              <a:p>
                <a:r>
                  <a:t>NACO J-band</a:t>
                </a:r>
              </a:p>
            </p:txBody>
          </p:sp>
        </p:grpSp>
        <p:pic>
          <p:nvPicPr>
            <p:cNvPr id="1131" name="NGC1097_Vnii-Vha_15.png" descr="NGC1097_Vnii-Vha_15.png"/>
            <p:cNvPicPr>
              <a:picLocks noChangeAspect="1"/>
            </p:cNvPicPr>
            <p:nvPr/>
          </p:nvPicPr>
          <p:blipFill>
            <a:blip r:embed="rId5"/>
            <a:srcRect l="8287"/>
            <a:stretch>
              <a:fillRect/>
            </a:stretch>
          </p:blipFill>
          <p:spPr>
            <a:xfrm>
              <a:off x="8267650" y="-76200"/>
              <a:ext cx="8772865" cy="7963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3"/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171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63025">
                <a:srgbClr val="FFF7ED">
                  <a:alpha val="50000"/>
                </a:srgbClr>
              </a:gs>
              <a:gs pos="100000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2" name="The role of bars in the context of gas inflows"/>
          <p:cNvSpPr txBox="1"/>
          <p:nvPr/>
        </p:nvSpPr>
        <p:spPr>
          <a:xfrm>
            <a:off x="310461" y="1447838"/>
            <a:ext cx="11743386" cy="74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4400">
                <a:solidFill>
                  <a:srgbClr val="2B2C4C"/>
                </a:solidFill>
              </a:defRPr>
            </a:lvl1pPr>
          </a:lstStyle>
          <a:p>
            <a:r>
              <a:t>The role of bars in the context of gas inflows</a:t>
            </a:r>
          </a:p>
        </p:txBody>
      </p:sp>
      <p:sp>
        <p:nvSpPr>
          <p:cNvPr id="173" name="Rectangle"/>
          <p:cNvSpPr/>
          <p:nvPr/>
        </p:nvSpPr>
        <p:spPr>
          <a:xfrm>
            <a:off x="-76200" y="13106400"/>
            <a:ext cx="24467265" cy="654030"/>
          </a:xfrm>
          <a:prstGeom prst="rect">
            <a:avLst/>
          </a:prstGeom>
          <a:solidFill>
            <a:srgbClr val="FFFFFF">
              <a:alpha val="591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92439" y="13204814"/>
            <a:ext cx="266701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6F144D"/>
                </a:solidFill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grpSp>
        <p:nvGrpSpPr>
          <p:cNvPr id="178" name="Group"/>
          <p:cNvGrpSpPr/>
          <p:nvPr/>
        </p:nvGrpSpPr>
        <p:grpSpPr>
          <a:xfrm>
            <a:off x="-586295" y="2927110"/>
            <a:ext cx="11951501" cy="2351701"/>
            <a:chOff x="0" y="0"/>
            <a:chExt cx="11951500" cy="2351699"/>
          </a:xfrm>
        </p:grpSpPr>
        <p:sp>
          <p:nvSpPr>
            <p:cNvPr id="175" name="Group"/>
            <p:cNvSpPr txBox="1"/>
            <p:nvPr/>
          </p:nvSpPr>
          <p:spPr>
            <a:xfrm>
              <a:off x="0" y="0"/>
              <a:ext cx="10439353" cy="2351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spcBef>
                  <a:spcPts val="6100"/>
                </a:spcBef>
                <a:buClr>
                  <a:srgbClr val="4D99B5"/>
                </a:buClr>
                <a:defRPr sz="3500">
                  <a:solidFill>
                    <a:srgbClr val="2B2C4C"/>
                  </a:solidFill>
                </a:defRPr>
              </a:pPr>
              <a:r>
                <a:t>     The Bar induce torques which cause gas to</a:t>
              </a:r>
              <a:br/>
              <a:r>
                <a:t>and to fall in central regions, so-called                </a:t>
              </a:r>
            </a:p>
          </p:txBody>
        </p:sp>
        <p:sp>
          <p:nvSpPr>
            <p:cNvPr id="176" name="shock"/>
            <p:cNvSpPr txBox="1"/>
            <p:nvPr/>
          </p:nvSpPr>
          <p:spPr>
            <a:xfrm>
              <a:off x="9970546" y="580103"/>
              <a:ext cx="1862262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25400" dir="5400000" rotWithShape="0">
                <a:srgbClr val="FFFB00">
                  <a:alpha val="8085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25500">
                <a:spcBef>
                  <a:spcPts val="6100"/>
                </a:spcBef>
                <a:buClr>
                  <a:srgbClr val="4D99B5"/>
                </a:buClr>
                <a:defRPr sz="3500">
                  <a:solidFill>
                    <a:srgbClr val="2B2C4C"/>
                  </a:solidFill>
                </a:defRPr>
              </a:lvl1pPr>
            </a:lstStyle>
            <a:p>
              <a:r>
                <a:t>shock</a:t>
              </a:r>
            </a:p>
          </p:txBody>
        </p:sp>
        <p:sp>
          <p:nvSpPr>
            <p:cNvPr id="177" name="gas inflow"/>
            <p:cNvSpPr txBox="1"/>
            <p:nvPr/>
          </p:nvSpPr>
          <p:spPr>
            <a:xfrm>
              <a:off x="9097028" y="1116804"/>
              <a:ext cx="2854472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25400" dir="5400000" rotWithShape="0">
                <a:srgbClr val="FFFB00">
                  <a:alpha val="8085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25500">
                <a:spcBef>
                  <a:spcPts val="6100"/>
                </a:spcBef>
                <a:buClr>
                  <a:srgbClr val="4D99B5"/>
                </a:buClr>
                <a:defRPr sz="3500">
                  <a:solidFill>
                    <a:srgbClr val="2B2C4C"/>
                  </a:solidFill>
                </a:defRPr>
              </a:lvl1pPr>
            </a:lstStyle>
            <a:p>
              <a:r>
                <a:rPr dirty="0"/>
                <a:t>gas inflow</a:t>
              </a:r>
            </a:p>
          </p:txBody>
        </p:sp>
      </p:grpSp>
      <p:grpSp>
        <p:nvGrpSpPr>
          <p:cNvPr id="184" name="Group"/>
          <p:cNvGrpSpPr/>
          <p:nvPr/>
        </p:nvGrpSpPr>
        <p:grpSpPr>
          <a:xfrm>
            <a:off x="167706" y="5749796"/>
            <a:ext cx="10991163" cy="4247343"/>
            <a:chOff x="-455319" y="-645921"/>
            <a:chExt cx="10991161" cy="4247341"/>
          </a:xfrm>
        </p:grpSpPr>
        <p:sp>
          <p:nvSpPr>
            <p:cNvPr id="179" name="Gas inflows contribute to the galaxy evolution significantly:"/>
            <p:cNvSpPr txBox="1"/>
            <p:nvPr/>
          </p:nvSpPr>
          <p:spPr>
            <a:xfrm>
              <a:off x="-455320" y="-645922"/>
              <a:ext cx="10991163" cy="165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/>
            <a:p>
              <a:pPr defTabSz="825500">
                <a:spcBef>
                  <a:spcPts val="6100"/>
                </a:spcBef>
                <a:buClr>
                  <a:srgbClr val="935878"/>
                </a:buClr>
                <a:defRPr sz="3500">
                  <a:solidFill>
                    <a:srgbClr val="2B2C4C"/>
                  </a:solidFill>
                </a:defRPr>
              </a:pPr>
              <a:r>
                <a:t>Gas inflows contribute to the galaxy evolution significantly: </a:t>
              </a:r>
              <a:br/>
              <a:endParaRPr/>
            </a:p>
          </p:txBody>
        </p:sp>
        <p:grpSp>
          <p:nvGrpSpPr>
            <p:cNvPr id="183" name="Group"/>
            <p:cNvGrpSpPr/>
            <p:nvPr/>
          </p:nvGrpSpPr>
          <p:grpSpPr>
            <a:xfrm>
              <a:off x="5136103" y="1132945"/>
              <a:ext cx="1447801" cy="2468475"/>
              <a:chOff x="3638740" y="304927"/>
              <a:chExt cx="1447800" cy="2468474"/>
            </a:xfrm>
          </p:grpSpPr>
          <p:sp>
            <p:nvSpPr>
              <p:cNvPr id="180" name="enhancing star formation"/>
              <p:cNvSpPr/>
              <p:nvPr/>
            </p:nvSpPr>
            <p:spPr>
              <a:xfrm>
                <a:off x="3638740" y="30492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381000" indent="-381000" defTabSz="825500">
                  <a:spcBef>
                    <a:spcPts val="6100"/>
                  </a:spcBef>
                  <a:buClr>
                    <a:srgbClr val="6F144D">
                      <a:alpha val="80162"/>
                    </a:srgbClr>
                  </a:buClr>
                  <a:buSzPct val="150000"/>
                  <a:buChar char="•"/>
                  <a:defRPr sz="3500">
                    <a:solidFill>
                      <a:srgbClr val="2B2C4C"/>
                    </a:solidFill>
                  </a:defRPr>
                </a:lvl1pPr>
              </a:lstStyle>
              <a:p>
                <a:r>
                  <a:t>enhancing star formation</a:t>
                </a:r>
              </a:p>
            </p:txBody>
          </p:sp>
          <p:sp>
            <p:nvSpPr>
              <p:cNvPr id="181" name="forming central stellar substructures"/>
              <p:cNvSpPr/>
              <p:nvPr/>
            </p:nvSpPr>
            <p:spPr>
              <a:xfrm>
                <a:off x="3816540" y="90416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381000" indent="-381000" defTabSz="825500">
                  <a:spcBef>
                    <a:spcPts val="6100"/>
                  </a:spcBef>
                  <a:buClr>
                    <a:srgbClr val="6F144D">
                      <a:alpha val="80162"/>
                    </a:srgbClr>
                  </a:buClr>
                  <a:buSzPct val="150000"/>
                  <a:buChar char="•"/>
                  <a:defRPr sz="3500">
                    <a:solidFill>
                      <a:srgbClr val="2B2C4C"/>
                    </a:solidFill>
                  </a:defRPr>
                </a:lvl1pPr>
              </a:lstStyle>
              <a:p>
                <a:r>
                  <a:t>forming central stellar substructures</a:t>
                </a:r>
              </a:p>
            </p:txBody>
          </p:sp>
          <p:sp>
            <p:nvSpPr>
              <p:cNvPr id="182" name="nuclear feeding and AGN feedback"/>
              <p:cNvSpPr/>
              <p:nvPr/>
            </p:nvSpPr>
            <p:spPr>
              <a:xfrm>
                <a:off x="3816540" y="1503401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381000" indent="-381000" defTabSz="825500">
                  <a:spcBef>
                    <a:spcPts val="6100"/>
                  </a:spcBef>
                  <a:buClr>
                    <a:srgbClr val="6F144D">
                      <a:alpha val="80162"/>
                    </a:srgbClr>
                  </a:buClr>
                  <a:buSzPct val="150000"/>
                  <a:buChar char="•"/>
                  <a:defRPr sz="3500">
                    <a:solidFill>
                      <a:srgbClr val="2B2C4C"/>
                    </a:solidFill>
                  </a:defRPr>
                </a:lvl1pPr>
              </a:lstStyle>
              <a:p>
                <a:r>
                  <a:t>nuclear feeding and AGN feedback</a:t>
                </a:r>
              </a:p>
            </p:txBody>
          </p:sp>
        </p:grpSp>
      </p:grpSp>
      <p:pic>
        <p:nvPicPr>
          <p:cNvPr id="185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22932" t="4376" r="24981" b="4376"/>
          <a:stretch>
            <a:fillRect/>
          </a:stretch>
        </p:blipFill>
        <p:spPr>
          <a:xfrm>
            <a:off x="11717652" y="288023"/>
            <a:ext cx="12510598" cy="125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pic>
        <p:nvPicPr>
          <p:cNvPr id="186" name="Oval Oval" descr="Oval 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729964" y="262841"/>
            <a:ext cx="12485974" cy="12553823"/>
          </a:xfrm>
          <a:prstGeom prst="rect">
            <a:avLst/>
          </a:prstGeom>
        </p:spPr>
      </p:pic>
      <p:grpSp>
        <p:nvGrpSpPr>
          <p:cNvPr id="190" name="Image"/>
          <p:cNvGrpSpPr/>
          <p:nvPr/>
        </p:nvGrpSpPr>
        <p:grpSpPr>
          <a:xfrm rot="16214348">
            <a:off x="15295252" y="1012551"/>
            <a:ext cx="2628826" cy="2628827"/>
            <a:chOff x="0" y="0"/>
            <a:chExt cx="2628825" cy="2628825"/>
          </a:xfrm>
        </p:grpSpPr>
        <p:pic>
          <p:nvPicPr>
            <p:cNvPr id="189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50" y="19050"/>
              <a:ext cx="2590726" cy="25907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8" name="Image" descr="Imag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628826" cy="2628826"/>
            </a:xfrm>
            <a:prstGeom prst="rect">
              <a:avLst/>
            </a:prstGeom>
            <a:effectLst/>
          </p:spPr>
        </p:pic>
      </p:grpSp>
      <p:grpSp>
        <p:nvGrpSpPr>
          <p:cNvPr id="193" name="Image"/>
          <p:cNvGrpSpPr/>
          <p:nvPr/>
        </p:nvGrpSpPr>
        <p:grpSpPr>
          <a:xfrm>
            <a:off x="12736265" y="4849444"/>
            <a:ext cx="2618187" cy="2618187"/>
            <a:chOff x="0" y="0"/>
            <a:chExt cx="2618185" cy="2618185"/>
          </a:xfrm>
        </p:grpSpPr>
        <p:pic>
          <p:nvPicPr>
            <p:cNvPr id="192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50" y="19050"/>
              <a:ext cx="2580086" cy="25800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1" name="Image" descr="Image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2618186" cy="2618186"/>
            </a:xfrm>
            <a:prstGeom prst="rect">
              <a:avLst/>
            </a:prstGeom>
            <a:effectLst/>
          </p:spPr>
        </p:pic>
      </p:grpSp>
      <p:grpSp>
        <p:nvGrpSpPr>
          <p:cNvPr id="196" name="Image"/>
          <p:cNvGrpSpPr/>
          <p:nvPr/>
        </p:nvGrpSpPr>
        <p:grpSpPr>
          <a:xfrm>
            <a:off x="20383583" y="4849445"/>
            <a:ext cx="2618185" cy="2618185"/>
            <a:chOff x="0" y="0"/>
            <a:chExt cx="2618184" cy="2618184"/>
          </a:xfrm>
        </p:grpSpPr>
        <p:pic>
          <p:nvPicPr>
            <p:cNvPr id="195" name="Image" descr="Image"/>
            <p:cNvPicPr>
              <a:picLocks noChangeAspect="1"/>
            </p:cNvPicPr>
            <p:nvPr/>
          </p:nvPicPr>
          <p:blipFill>
            <a:blip r:embed="rId9"/>
            <a:srcRect l="17783" r="26007"/>
            <a:stretch>
              <a:fillRect/>
            </a:stretch>
          </p:blipFill>
          <p:spPr>
            <a:xfrm>
              <a:off x="19050" y="19050"/>
              <a:ext cx="2580188" cy="25800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" name="Image" descr="Imag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618185" cy="2618185"/>
            </a:xfrm>
            <a:prstGeom prst="rect">
              <a:avLst/>
            </a:prstGeom>
            <a:effectLst/>
          </p:spPr>
        </p:pic>
      </p:grpSp>
      <p:sp>
        <p:nvSpPr>
          <p:cNvPr id="197" name="Formation of nuclear  rings &amp; discs"/>
          <p:cNvSpPr txBox="1"/>
          <p:nvPr/>
        </p:nvSpPr>
        <p:spPr>
          <a:xfrm>
            <a:off x="12392580" y="3688280"/>
            <a:ext cx="3229357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7ED"/>
                </a:solidFill>
              </a:defRPr>
            </a:pPr>
            <a:r>
              <a:t>Formation of nuclear </a:t>
            </a:r>
            <a:br/>
            <a:r>
              <a:t>rings &amp; discs</a:t>
            </a:r>
          </a:p>
        </p:txBody>
      </p:sp>
      <p:sp>
        <p:nvSpPr>
          <p:cNvPr id="198" name="AGN outflows"/>
          <p:cNvSpPr txBox="1"/>
          <p:nvPr/>
        </p:nvSpPr>
        <p:spPr>
          <a:xfrm>
            <a:off x="20630905" y="3972385"/>
            <a:ext cx="2123542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7ED"/>
                </a:solidFill>
              </a:defRPr>
            </a:pPr>
            <a:br/>
            <a:r>
              <a:t>AGN outflows</a:t>
            </a:r>
          </a:p>
        </p:txBody>
      </p:sp>
      <p:sp>
        <p:nvSpPr>
          <p:cNvPr id="199" name="&lt;10pc"/>
          <p:cNvSpPr txBox="1"/>
          <p:nvPr/>
        </p:nvSpPr>
        <p:spPr>
          <a:xfrm>
            <a:off x="17532737" y="5633995"/>
            <a:ext cx="880428" cy="3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1">
                <a:solidFill>
                  <a:srgbClr val="000000"/>
                </a:solidFill>
              </a:defRPr>
            </a:lvl1pPr>
          </a:lstStyle>
          <a:p>
            <a:r>
              <a:t>&lt;10pc </a:t>
            </a:r>
          </a:p>
        </p:txBody>
      </p:sp>
      <p:pic>
        <p:nvPicPr>
          <p:cNvPr id="200" name="Circle Oval" descr="Circle Oval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21558999">
            <a:off x="17021886" y="5271431"/>
            <a:ext cx="1902129" cy="1903035"/>
          </a:xfrm>
          <a:prstGeom prst="rect">
            <a:avLst/>
          </a:prstGeom>
        </p:spPr>
      </p:pic>
      <p:pic>
        <p:nvPicPr>
          <p:cNvPr id="202" name="Oval Oval" descr="Oval Oval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21558999">
            <a:off x="17750000" y="5992264"/>
            <a:ext cx="438640" cy="451933"/>
          </a:xfrm>
          <a:prstGeom prst="rect">
            <a:avLst/>
          </a:prstGeom>
        </p:spPr>
      </p:pic>
      <p:pic>
        <p:nvPicPr>
          <p:cNvPr id="204" name="Line Line" descr="Line Line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 rot="16794241">
            <a:off x="14434949" y="9102020"/>
            <a:ext cx="6074345" cy="203577"/>
          </a:xfrm>
          <a:prstGeom prst="rect">
            <a:avLst/>
          </a:prstGeom>
        </p:spPr>
      </p:pic>
      <p:sp>
        <p:nvSpPr>
          <p:cNvPr id="206" name="~1-10kpc"/>
          <p:cNvSpPr txBox="1"/>
          <p:nvPr/>
        </p:nvSpPr>
        <p:spPr>
          <a:xfrm>
            <a:off x="15419373" y="11534342"/>
            <a:ext cx="142677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7ED"/>
                </a:solidFill>
              </a:defRPr>
            </a:lvl1pPr>
          </a:lstStyle>
          <a:p>
            <a:r>
              <a:t>~1-10kpc</a:t>
            </a:r>
          </a:p>
        </p:txBody>
      </p:sp>
      <p:sp>
        <p:nvSpPr>
          <p:cNvPr id="207" name="~0.1-1kpc"/>
          <p:cNvSpPr txBox="1"/>
          <p:nvPr/>
        </p:nvSpPr>
        <p:spPr>
          <a:xfrm>
            <a:off x="15984012" y="6730806"/>
            <a:ext cx="1251307" cy="3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1">
                <a:solidFill>
                  <a:srgbClr val="000000"/>
                </a:solidFill>
              </a:defRPr>
            </a:lvl1pPr>
          </a:lstStyle>
          <a:p>
            <a:r>
              <a:t>~0.1-1kpc</a:t>
            </a:r>
          </a:p>
        </p:txBody>
      </p:sp>
      <p:pic>
        <p:nvPicPr>
          <p:cNvPr id="208" name="Line Line" descr="Line Line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7096888" y="6164169"/>
            <a:ext cx="893681" cy="148056"/>
          </a:xfrm>
          <a:prstGeom prst="rect">
            <a:avLst/>
          </a:prstGeom>
        </p:spPr>
      </p:pic>
      <p:pic>
        <p:nvPicPr>
          <p:cNvPr id="210" name="Line Line" descr="Line Lin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 rot="13500000">
            <a:off x="17954912" y="6213275"/>
            <a:ext cx="170820" cy="148056"/>
          </a:xfrm>
          <a:prstGeom prst="rect">
            <a:avLst/>
          </a:prstGeom>
        </p:spPr>
      </p:pic>
      <p:pic>
        <p:nvPicPr>
          <p:cNvPr id="212" name="Line Line" descr="Line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 rot="13027190">
            <a:off x="14791868" y="4847628"/>
            <a:ext cx="2675997" cy="165906"/>
          </a:xfrm>
          <a:prstGeom prst="rect">
            <a:avLst/>
          </a:prstGeom>
        </p:spPr>
      </p:pic>
      <p:pic>
        <p:nvPicPr>
          <p:cNvPr id="214" name="Line Line" descr="Line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 rot="20686395">
            <a:off x="18133467" y="5846169"/>
            <a:ext cx="2218483" cy="165906"/>
          </a:xfrm>
          <a:prstGeom prst="rect">
            <a:avLst/>
          </a:prstGeom>
        </p:spPr>
      </p:pic>
      <p:grpSp>
        <p:nvGrpSpPr>
          <p:cNvPr id="218" name="Group"/>
          <p:cNvGrpSpPr/>
          <p:nvPr/>
        </p:nvGrpSpPr>
        <p:grpSpPr>
          <a:xfrm>
            <a:off x="68880" y="13204814"/>
            <a:ext cx="6064371" cy="461366"/>
            <a:chOff x="0" y="0"/>
            <a:chExt cx="6064369" cy="461365"/>
          </a:xfrm>
        </p:grpSpPr>
        <p:sp>
          <p:nvSpPr>
            <p:cNvPr id="216" name="Tutku.Kolcu@nottingham.ac.uk"/>
            <p:cNvSpPr txBox="1"/>
            <p:nvPr/>
          </p:nvSpPr>
          <p:spPr>
            <a:xfrm>
              <a:off x="1736209" y="0"/>
              <a:ext cx="4328161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6F144D"/>
                  </a:solidFill>
                </a:defRPr>
              </a:lvl1pPr>
            </a:lstStyle>
            <a:p>
              <a:r>
                <a:t>Tutku.Kolcu@nottingham.ac.uk</a:t>
              </a:r>
            </a:p>
          </p:txBody>
        </p:sp>
        <p:sp>
          <p:nvSpPr>
            <p:cNvPr id="217" name="Tutku Kolcu/"/>
            <p:cNvSpPr txBox="1"/>
            <p:nvPr/>
          </p:nvSpPr>
          <p:spPr>
            <a:xfrm>
              <a:off x="-1" y="0"/>
              <a:ext cx="1819657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6F144D"/>
                  </a:solidFill>
                </a:defRPr>
              </a:lvl1pPr>
            </a:lstStyle>
            <a:p>
              <a:r>
                <a:t>Tutku Kolcu/</a:t>
              </a:r>
            </a:p>
          </p:txBody>
        </p:sp>
      </p:grpSp>
      <p:pic>
        <p:nvPicPr>
          <p:cNvPr id="219" name="Line Shape" descr="Line Shape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 rot="10948727">
            <a:off x="18775111" y="7254452"/>
            <a:ext cx="2965897" cy="471366"/>
          </a:xfrm>
          <a:prstGeom prst="rect">
            <a:avLst/>
          </a:prstGeom>
        </p:spPr>
      </p:pic>
      <p:pic>
        <p:nvPicPr>
          <p:cNvPr id="221" name="Line Shape" descr="Line Shape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 rot="249095">
            <a:off x="14664128" y="4760450"/>
            <a:ext cx="2965897" cy="518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10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fill="hold" grpId="9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fill="hold" grpId="1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9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900"/>
                            </p:stCondLst>
                            <p:childTnLst>
                              <p:par>
                                <p:cTn id="49" presetID="10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00"/>
                            </p:stCondLst>
                            <p:childTnLst>
                              <p:par>
                                <p:cTn id="53" presetID="22" presetClass="entr" presetSubtype="8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9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00"/>
                            </p:stCondLst>
                            <p:childTnLst>
                              <p:par>
                                <p:cTn id="57" presetID="22" presetClass="entr" presetSubtype="8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9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fill="hold" grpId="1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fill="hold" grpId="1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9" animBg="1" advAuto="0"/>
      <p:bldP spid="193" grpId="11" animBg="1" advAuto="0"/>
      <p:bldP spid="196" grpId="17" animBg="1" advAuto="0"/>
      <p:bldP spid="197" grpId="10" animBg="1" advAuto="0"/>
      <p:bldP spid="198" grpId="16" animBg="1" advAuto="0"/>
      <p:bldP spid="199" grpId="13" animBg="1" advAuto="0"/>
      <p:bldP spid="200" grpId="5" animBg="1" advAuto="0"/>
      <p:bldP spid="202" grpId="12" animBg="1" advAuto="0"/>
      <p:bldP spid="207" grpId="7" animBg="1" advAuto="0"/>
      <p:bldP spid="208" grpId="6" animBg="1" advAuto="0"/>
      <p:bldP spid="210" grpId="14" animBg="1" advAuto="0"/>
      <p:bldP spid="212" grpId="8" animBg="1" advAuto="0"/>
      <p:bldP spid="214" grpId="15" animBg="1" advAuto="0"/>
      <p:bldP spid="219" grpId="2" animBg="1" advAuto="0"/>
      <p:bldP spid="219" grpId="4" animBg="1" advAuto="0"/>
      <p:bldP spid="221" grpId="1" animBg="1" advAuto="0"/>
      <p:bldP spid="221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 descr="Image"/>
          <p:cNvPicPr>
            <a:picLocks noChangeAspect="1"/>
          </p:cNvPicPr>
          <p:nvPr/>
        </p:nvPicPr>
        <p:blipFill>
          <a:blip r:embed="rId3">
            <a:alphaModFix amt="6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227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63025">
                <a:srgbClr val="FFF7ED">
                  <a:alpha val="50000"/>
                </a:srgbClr>
              </a:gs>
              <a:gs pos="100000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230" name="Group"/>
          <p:cNvGrpSpPr/>
          <p:nvPr/>
        </p:nvGrpSpPr>
        <p:grpSpPr>
          <a:xfrm>
            <a:off x="-518551" y="3513131"/>
            <a:ext cx="12222038" cy="1052756"/>
            <a:chOff x="262257" y="6262"/>
            <a:chExt cx="12222036" cy="1052754"/>
          </a:xfrm>
        </p:grpSpPr>
        <p:sp>
          <p:nvSpPr>
            <p:cNvPr id="228" name="Gravitationally driven gas inflows occurs        as                                                  (e.g., kinematic spirals)"/>
            <p:cNvSpPr txBox="1"/>
            <p:nvPr/>
          </p:nvSpPr>
          <p:spPr>
            <a:xfrm>
              <a:off x="262257" y="6262"/>
              <a:ext cx="12222036" cy="10527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indent="571500" algn="l" defTabSz="825500">
                <a:lnSpc>
                  <a:spcPct val="10000"/>
                </a:lnSpc>
                <a:spcBef>
                  <a:spcPts val="5900"/>
                </a:spcBef>
                <a:defRPr sz="3500">
                  <a:solidFill>
                    <a:srgbClr val="24334E"/>
                  </a:solidFill>
                </a:defRPr>
              </a:pPr>
              <a:r>
                <a:t>Gravitationally driven gas inflows occurs </a:t>
              </a:r>
              <a:br/>
              <a:br/>
              <a:br/>
              <a:br/>
              <a:br/>
              <a:br/>
              <a:br/>
              <a:r>
                <a:t>as                                                  (e.g., kinematic spirals) </a:t>
              </a:r>
            </a:p>
          </p:txBody>
        </p:sp>
        <p:sp>
          <p:nvSpPr>
            <p:cNvPr id="229" name="coherent kinematic structures"/>
            <p:cNvSpPr txBox="1"/>
            <p:nvPr/>
          </p:nvSpPr>
          <p:spPr>
            <a:xfrm>
              <a:off x="849687" y="239272"/>
              <a:ext cx="7061174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25400" dir="5400000" rotWithShape="0">
                <a:srgbClr val="FFFB00">
                  <a:alpha val="8085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25500">
                <a:spcBef>
                  <a:spcPts val="6100"/>
                </a:spcBef>
                <a:buClr>
                  <a:srgbClr val="4D99B5"/>
                </a:buClr>
                <a:defRPr sz="3500">
                  <a:solidFill>
                    <a:srgbClr val="2B2C4C"/>
                  </a:solidFill>
                </a:defRPr>
              </a:lvl1pPr>
            </a:lstStyle>
            <a:p>
              <a:r>
                <a:rPr dirty="0"/>
                <a:t>coherent kinematic structures </a:t>
              </a:r>
            </a:p>
          </p:txBody>
        </p:sp>
      </p:grpSp>
      <p:sp>
        <p:nvSpPr>
          <p:cNvPr id="231" name="Open questions:"/>
          <p:cNvSpPr txBox="1"/>
          <p:nvPr/>
        </p:nvSpPr>
        <p:spPr>
          <a:xfrm>
            <a:off x="296467" y="641873"/>
            <a:ext cx="11743386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3500">
                <a:solidFill>
                  <a:srgbClr val="2B2C4C"/>
                </a:solidFill>
              </a:defRPr>
            </a:lvl1pPr>
          </a:lstStyle>
          <a:p>
            <a:r>
              <a:t>Open questions:</a:t>
            </a:r>
          </a:p>
        </p:txBody>
      </p:sp>
      <p:grpSp>
        <p:nvGrpSpPr>
          <p:cNvPr id="234" name="Group"/>
          <p:cNvGrpSpPr/>
          <p:nvPr/>
        </p:nvGrpSpPr>
        <p:grpSpPr>
          <a:xfrm>
            <a:off x="296467" y="1310182"/>
            <a:ext cx="13059673" cy="609856"/>
            <a:chOff x="0" y="-6173"/>
            <a:chExt cx="13059672" cy="609855"/>
          </a:xfrm>
        </p:grpSpPr>
        <p:sp>
          <p:nvSpPr>
            <p:cNvPr id="232" name="What is the dominant mechanism of gas inflows"/>
            <p:cNvSpPr txBox="1"/>
            <p:nvPr/>
          </p:nvSpPr>
          <p:spPr>
            <a:xfrm>
              <a:off x="0" y="-6173"/>
              <a:ext cx="11743386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25500">
                <a:defRPr sz="3500">
                  <a:solidFill>
                    <a:srgbClr val="2B2C4C"/>
                  </a:solidFill>
                </a:defRPr>
              </a:lvl1pPr>
            </a:lstStyle>
            <a:p>
              <a:r>
                <a:t>What is the dominant mechanism of gas inflows</a:t>
              </a:r>
            </a:p>
          </p:txBody>
        </p:sp>
        <p:sp>
          <p:nvSpPr>
            <p:cNvPr id="233" name="to the nucleus?"/>
            <p:cNvSpPr txBox="1"/>
            <p:nvPr/>
          </p:nvSpPr>
          <p:spPr>
            <a:xfrm>
              <a:off x="9544718" y="-6173"/>
              <a:ext cx="3514954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25400" dir="5400000" rotWithShape="0">
                <a:srgbClr val="FFFB00">
                  <a:alpha val="8085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buClr>
                  <a:srgbClr val="4D99B5"/>
                </a:buClr>
                <a:defRPr sz="3500">
                  <a:solidFill>
                    <a:srgbClr val="2B2C4C"/>
                  </a:solidFill>
                </a:defRPr>
              </a:lvl1pPr>
            </a:lstStyle>
            <a:p>
              <a:r>
                <a:rPr dirty="0"/>
                <a:t>to the nucleus?</a:t>
              </a:r>
            </a:p>
          </p:txBody>
        </p:sp>
      </p:grpSp>
      <p:grpSp>
        <p:nvGrpSpPr>
          <p:cNvPr id="237" name="Group"/>
          <p:cNvGrpSpPr/>
          <p:nvPr/>
        </p:nvGrpSpPr>
        <p:grpSpPr>
          <a:xfrm>
            <a:off x="296467" y="2143010"/>
            <a:ext cx="11764005" cy="1"/>
            <a:chOff x="0" y="304927"/>
            <a:chExt cx="11764004" cy="1"/>
          </a:xfrm>
        </p:grpSpPr>
        <p:sp>
          <p:nvSpPr>
            <p:cNvPr id="235" name="How can we identify and trace the"/>
            <p:cNvSpPr/>
            <p:nvPr/>
          </p:nvSpPr>
          <p:spPr>
            <a:xfrm>
              <a:off x="0" y="304927"/>
              <a:ext cx="1174338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25500">
                <a:defRPr sz="3500">
                  <a:solidFill>
                    <a:srgbClr val="2B2C4C"/>
                  </a:solidFill>
                </a:defRPr>
              </a:lvl1pPr>
            </a:lstStyle>
            <a:p>
              <a:r>
                <a:t>How can we identify and trace the</a:t>
              </a:r>
            </a:p>
          </p:txBody>
        </p:sp>
        <p:sp>
          <p:nvSpPr>
            <p:cNvPr id="236" name="extended shocks?"/>
            <p:cNvSpPr/>
            <p:nvPr/>
          </p:nvSpPr>
          <p:spPr>
            <a:xfrm>
              <a:off x="5839045" y="304927"/>
              <a:ext cx="592495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>
              <a:outerShdw blurRad="254000" dist="25400" dir="5400000" rotWithShape="0">
                <a:srgbClr val="FFFB00">
                  <a:alpha val="8085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buClr>
                  <a:srgbClr val="4D99B5"/>
                </a:buClr>
                <a:defRPr sz="3500">
                  <a:solidFill>
                    <a:srgbClr val="2B2C4C"/>
                  </a:solidFill>
                </a:defRPr>
              </a:lvl1pPr>
            </a:lstStyle>
            <a:p>
              <a:r>
                <a:rPr dirty="0"/>
                <a:t>extended shocks?</a:t>
              </a:r>
            </a:p>
          </p:txBody>
        </p:sp>
      </p:grpSp>
      <p:grpSp>
        <p:nvGrpSpPr>
          <p:cNvPr id="245" name="Group"/>
          <p:cNvGrpSpPr/>
          <p:nvPr/>
        </p:nvGrpSpPr>
        <p:grpSpPr>
          <a:xfrm>
            <a:off x="198653" y="5634901"/>
            <a:ext cx="10787628" cy="5741388"/>
            <a:chOff x="0" y="0"/>
            <a:chExt cx="10787626" cy="5741386"/>
          </a:xfrm>
        </p:grpSpPr>
        <p:grpSp>
          <p:nvGrpSpPr>
            <p:cNvPr id="242" name="Group"/>
            <p:cNvGrpSpPr/>
            <p:nvPr/>
          </p:nvGrpSpPr>
          <p:grpSpPr>
            <a:xfrm>
              <a:off x="-1" y="258380"/>
              <a:ext cx="10787628" cy="5483007"/>
              <a:chOff x="-422151" y="0"/>
              <a:chExt cx="10787626" cy="5483005"/>
            </a:xfrm>
          </p:grpSpPr>
          <p:sp>
            <p:nvSpPr>
              <p:cNvPr id="238" name="Rectangle"/>
              <p:cNvSpPr/>
              <p:nvPr/>
            </p:nvSpPr>
            <p:spPr>
              <a:xfrm>
                <a:off x="0" y="0"/>
                <a:ext cx="10086886" cy="533195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241" name="Group"/>
              <p:cNvGrpSpPr/>
              <p:nvPr/>
            </p:nvGrpSpPr>
            <p:grpSpPr>
              <a:xfrm>
                <a:off x="-422152" y="124149"/>
                <a:ext cx="10787628" cy="5358857"/>
                <a:chOff x="-700672" y="0"/>
                <a:chExt cx="10787626" cy="5358856"/>
              </a:xfrm>
            </p:grpSpPr>
            <p:pic>
              <p:nvPicPr>
                <p:cNvPr id="239" name="apj310716f7.pdf" descr="apj310716f7.pdf"/>
                <p:cNvPicPr>
                  <a:picLocks noChangeAspect="1"/>
                </p:cNvPicPr>
                <p:nvPr/>
              </p:nvPicPr>
              <p:blipFill>
                <a:blip r:embed="rId4"/>
                <a:srcRect l="35139" t="17669" b="38054"/>
                <a:stretch>
                  <a:fillRect/>
                </a:stretch>
              </p:blipFill>
              <p:spPr>
                <a:xfrm>
                  <a:off x="0" y="0"/>
                  <a:ext cx="10086955" cy="486582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40" name="Davies+09"/>
                <p:cNvSpPr txBox="1"/>
                <p:nvPr/>
              </p:nvSpPr>
              <p:spPr>
                <a:xfrm>
                  <a:off x="-700673" y="4742772"/>
                  <a:ext cx="3123069" cy="61608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000"/>
                  </a:lvl1pPr>
                </a:lstStyle>
                <a:p>
                  <a:r>
                    <a:t>Davies+09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3" name="Equation"/>
                <p:cNvSpPr txBox="1"/>
                <p:nvPr/>
              </p:nvSpPr>
              <p:spPr>
                <a:xfrm>
                  <a:off x="6228619" y="12700"/>
                  <a:ext cx="1119200" cy="3501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3000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3000" i="1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3000" i="1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  <m:t>residual</m:t>
                            </m:r>
                          </m:sub>
                        </m:sSub>
                      </m:oMath>
                    </m:oMathPara>
                  </a14:m>
                  <a:endParaRPr sz="3000">
                    <a:solidFill>
                      <a:srgbClr val="333333"/>
                    </a:solidFill>
                  </a:endParaRPr>
                </a:p>
              </p:txBody>
            </p:sp>
          </mc:Choice>
          <mc:Fallback>
            <p:sp>
              <p:nvSpPr>
                <p:cNvPr id="24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619" y="12700"/>
                  <a:ext cx="1119200" cy="350178"/>
                </a:xfrm>
                <a:prstGeom prst="rect">
                  <a:avLst/>
                </a:prstGeom>
                <a:blipFill>
                  <a:blip r:embed="rId5"/>
                  <a:stretch>
                    <a:fillRect l="-11111" r="-24444" b="-5517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4" name="Equation"/>
                <p:cNvSpPr txBox="1"/>
                <p:nvPr/>
              </p:nvSpPr>
              <p:spPr>
                <a:xfrm>
                  <a:off x="1373673" y="0"/>
                  <a:ext cx="572838" cy="40644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3000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3000" i="1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3000" i="1">
                                <a:solidFill>
                                  <a:srgbClr val="323333"/>
                                </a:solidFill>
                                <a:latin typeface="Cambria Math" panose="02040503050406030204" pitchFamily="18" charset="0"/>
                              </a:rPr>
                              <m:t>gas</m:t>
                            </m:r>
                          </m:sub>
                        </m:sSub>
                      </m:oMath>
                    </m:oMathPara>
                  </a14:m>
                  <a:endParaRPr sz="3000">
                    <a:solidFill>
                      <a:srgbClr val="333333"/>
                    </a:solidFill>
                  </a:endParaRPr>
                </a:p>
              </p:txBody>
            </p:sp>
          </mc:Choice>
          <mc:Fallback>
            <p:sp>
              <p:nvSpPr>
                <p:cNvPr id="24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673" y="0"/>
                  <a:ext cx="572838" cy="406444"/>
                </a:xfrm>
                <a:prstGeom prst="rect">
                  <a:avLst/>
                </a:prstGeom>
                <a:blipFill>
                  <a:blip r:embed="rId6"/>
                  <a:stretch>
                    <a:fillRect l="-21739" r="-32609" b="-5151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1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246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249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247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248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250" name="Text"/>
            <p:cNvSpPr txBox="1"/>
            <p:nvPr/>
          </p:nvSpPr>
          <p:spPr>
            <a:xfrm>
              <a:off x="23668639" y="98414"/>
              <a:ext cx="2667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3</a:t>
              </a:fld>
              <a:endParaRPr/>
            </a:p>
          </p:txBody>
        </p:sp>
      </p:grpSp>
      <p:pic>
        <p:nvPicPr>
          <p:cNvPr id="25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22932" t="4376" r="24981" b="4376"/>
          <a:stretch>
            <a:fillRect/>
          </a:stretch>
        </p:blipFill>
        <p:spPr>
          <a:xfrm>
            <a:off x="11717652" y="288023"/>
            <a:ext cx="12510598" cy="125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pic>
        <p:nvPicPr>
          <p:cNvPr id="253" name="Oval Oval" descr="Oval Oval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1729964" y="262841"/>
            <a:ext cx="12485974" cy="12553823"/>
          </a:xfrm>
          <a:prstGeom prst="rect">
            <a:avLst/>
          </a:prstGeom>
        </p:spPr>
      </p:pic>
      <p:grpSp>
        <p:nvGrpSpPr>
          <p:cNvPr id="257" name="Image"/>
          <p:cNvGrpSpPr/>
          <p:nvPr/>
        </p:nvGrpSpPr>
        <p:grpSpPr>
          <a:xfrm rot="16214348">
            <a:off x="15295252" y="1012551"/>
            <a:ext cx="2628826" cy="2628827"/>
            <a:chOff x="0" y="0"/>
            <a:chExt cx="2628825" cy="2628825"/>
          </a:xfrm>
        </p:grpSpPr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50" y="19050"/>
              <a:ext cx="2590726" cy="25907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5" name="Image" descr="Imag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0"/>
              <a:ext cx="2628827" cy="2628826"/>
            </a:xfrm>
            <a:prstGeom prst="rect">
              <a:avLst/>
            </a:prstGeom>
            <a:effectLst/>
          </p:spPr>
        </p:pic>
      </p:grpSp>
      <p:grpSp>
        <p:nvGrpSpPr>
          <p:cNvPr id="260" name="Image"/>
          <p:cNvGrpSpPr/>
          <p:nvPr/>
        </p:nvGrpSpPr>
        <p:grpSpPr>
          <a:xfrm>
            <a:off x="12748965" y="4831547"/>
            <a:ext cx="2618187" cy="2618187"/>
            <a:chOff x="0" y="0"/>
            <a:chExt cx="2618185" cy="2618185"/>
          </a:xfrm>
        </p:grpSpPr>
        <p:pic>
          <p:nvPicPr>
            <p:cNvPr id="259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050" y="19050"/>
              <a:ext cx="2580086" cy="25800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8" name="Image" descr="Image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2618186" cy="2618186"/>
            </a:xfrm>
            <a:prstGeom prst="rect">
              <a:avLst/>
            </a:prstGeom>
            <a:effectLst/>
          </p:spPr>
        </p:pic>
      </p:grpSp>
      <p:grpSp>
        <p:nvGrpSpPr>
          <p:cNvPr id="263" name="Image"/>
          <p:cNvGrpSpPr/>
          <p:nvPr/>
        </p:nvGrpSpPr>
        <p:grpSpPr>
          <a:xfrm>
            <a:off x="20383583" y="4849445"/>
            <a:ext cx="2618185" cy="2618185"/>
            <a:chOff x="0" y="0"/>
            <a:chExt cx="2618184" cy="2618184"/>
          </a:xfrm>
        </p:grpSpPr>
        <p:pic>
          <p:nvPicPr>
            <p:cNvPr id="262" name="Image" descr="Image"/>
            <p:cNvPicPr>
              <a:picLocks noChangeAspect="1"/>
            </p:cNvPicPr>
            <p:nvPr/>
          </p:nvPicPr>
          <p:blipFill>
            <a:blip r:embed="rId12"/>
            <a:srcRect l="17783" r="26007"/>
            <a:stretch>
              <a:fillRect/>
            </a:stretch>
          </p:blipFill>
          <p:spPr>
            <a:xfrm>
              <a:off x="19050" y="19050"/>
              <a:ext cx="2580188" cy="25800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Image" descr="Image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2618185" cy="2618185"/>
            </a:xfrm>
            <a:prstGeom prst="rect">
              <a:avLst/>
            </a:prstGeom>
            <a:effectLst/>
          </p:spPr>
        </p:pic>
      </p:grpSp>
      <p:sp>
        <p:nvSpPr>
          <p:cNvPr id="264" name="Formation of nuclear  rings &amp; discs"/>
          <p:cNvSpPr txBox="1"/>
          <p:nvPr/>
        </p:nvSpPr>
        <p:spPr>
          <a:xfrm>
            <a:off x="12392580" y="3688280"/>
            <a:ext cx="3229357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7ED"/>
                </a:solidFill>
              </a:defRPr>
            </a:pPr>
            <a:r>
              <a:t>Formation of nuclear </a:t>
            </a:r>
            <a:br/>
            <a:r>
              <a:t>rings &amp; discs</a:t>
            </a:r>
          </a:p>
        </p:txBody>
      </p:sp>
      <p:sp>
        <p:nvSpPr>
          <p:cNvPr id="265" name="AGN outflows"/>
          <p:cNvSpPr txBox="1"/>
          <p:nvPr/>
        </p:nvSpPr>
        <p:spPr>
          <a:xfrm>
            <a:off x="20630905" y="3972385"/>
            <a:ext cx="2123542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7ED"/>
                </a:solidFill>
              </a:defRPr>
            </a:pPr>
            <a:br/>
            <a:r>
              <a:t>AGN outflows</a:t>
            </a:r>
          </a:p>
        </p:txBody>
      </p:sp>
      <p:sp>
        <p:nvSpPr>
          <p:cNvPr id="266" name="&lt;10pc"/>
          <p:cNvSpPr txBox="1"/>
          <p:nvPr/>
        </p:nvSpPr>
        <p:spPr>
          <a:xfrm>
            <a:off x="17532737" y="5633995"/>
            <a:ext cx="880428" cy="3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1">
                <a:solidFill>
                  <a:srgbClr val="000000"/>
                </a:solidFill>
              </a:defRPr>
            </a:lvl1pPr>
          </a:lstStyle>
          <a:p>
            <a:r>
              <a:t>&lt;10pc </a:t>
            </a:r>
          </a:p>
        </p:txBody>
      </p:sp>
      <p:pic>
        <p:nvPicPr>
          <p:cNvPr id="267" name="Circle Oval" descr="Circle Oval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 rot="21558999">
            <a:off x="17021886" y="5271431"/>
            <a:ext cx="1902129" cy="1903035"/>
          </a:xfrm>
          <a:prstGeom prst="rect">
            <a:avLst/>
          </a:prstGeom>
        </p:spPr>
      </p:pic>
      <p:pic>
        <p:nvPicPr>
          <p:cNvPr id="269" name="Oval Oval" descr="Oval Oval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 rot="21558999">
            <a:off x="17750000" y="5992264"/>
            <a:ext cx="438640" cy="451933"/>
          </a:xfrm>
          <a:prstGeom prst="rect">
            <a:avLst/>
          </a:prstGeom>
        </p:spPr>
      </p:pic>
      <p:pic>
        <p:nvPicPr>
          <p:cNvPr id="271" name="Line Line" descr="Line 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 rot="16794241">
            <a:off x="14434949" y="9102020"/>
            <a:ext cx="6074345" cy="203577"/>
          </a:xfrm>
          <a:prstGeom prst="rect">
            <a:avLst/>
          </a:prstGeom>
        </p:spPr>
      </p:pic>
      <p:sp>
        <p:nvSpPr>
          <p:cNvPr id="273" name="~1-10kpc"/>
          <p:cNvSpPr txBox="1"/>
          <p:nvPr/>
        </p:nvSpPr>
        <p:spPr>
          <a:xfrm>
            <a:off x="15419373" y="11534342"/>
            <a:ext cx="142677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7ED"/>
                </a:solidFill>
              </a:defRPr>
            </a:lvl1pPr>
          </a:lstStyle>
          <a:p>
            <a:r>
              <a:t>~1-10kpc</a:t>
            </a:r>
          </a:p>
        </p:txBody>
      </p:sp>
      <p:sp>
        <p:nvSpPr>
          <p:cNvPr id="274" name="~0.1-1kpc"/>
          <p:cNvSpPr txBox="1"/>
          <p:nvPr/>
        </p:nvSpPr>
        <p:spPr>
          <a:xfrm>
            <a:off x="15984012" y="6730806"/>
            <a:ext cx="1251307" cy="3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1">
                <a:solidFill>
                  <a:srgbClr val="000000"/>
                </a:solidFill>
              </a:defRPr>
            </a:lvl1pPr>
          </a:lstStyle>
          <a:p>
            <a:r>
              <a:t>~0.1-1kpc</a:t>
            </a:r>
          </a:p>
        </p:txBody>
      </p:sp>
      <p:pic>
        <p:nvPicPr>
          <p:cNvPr id="275" name="Line Line" descr="Line Line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17096888" y="6164169"/>
            <a:ext cx="893681" cy="148056"/>
          </a:xfrm>
          <a:prstGeom prst="rect">
            <a:avLst/>
          </a:prstGeom>
        </p:spPr>
      </p:pic>
      <p:pic>
        <p:nvPicPr>
          <p:cNvPr id="277" name="Line Line" descr="Line Line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 rot="13500000">
            <a:off x="17954912" y="6213275"/>
            <a:ext cx="170820" cy="148056"/>
          </a:xfrm>
          <a:prstGeom prst="rect">
            <a:avLst/>
          </a:prstGeom>
        </p:spPr>
      </p:pic>
      <p:pic>
        <p:nvPicPr>
          <p:cNvPr id="279" name="Line Line" descr="Line Line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 rot="13027190">
            <a:off x="14791868" y="4847628"/>
            <a:ext cx="2675997" cy="165906"/>
          </a:xfrm>
          <a:prstGeom prst="rect">
            <a:avLst/>
          </a:prstGeom>
        </p:spPr>
      </p:pic>
      <p:pic>
        <p:nvPicPr>
          <p:cNvPr id="281" name="Line Line" descr="Line Line"/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 rot="20686395">
            <a:off x="18133467" y="5846169"/>
            <a:ext cx="2218483" cy="165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" descr="Image"/>
          <p:cNvPicPr>
            <a:picLocks noChangeAspect="1"/>
          </p:cNvPicPr>
          <p:nvPr/>
        </p:nvPicPr>
        <p:blipFill>
          <a:blip r:embed="rId2">
            <a:alphaModFix amt="6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287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63025">
                <a:srgbClr val="FFF7ED">
                  <a:alpha val="50000"/>
                </a:srgbClr>
              </a:gs>
              <a:gs pos="100000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8" name="Instrumental limitations of former generation IFUs prevented  resolving coherent kinematic structures"/>
          <p:cNvSpPr txBox="1"/>
          <p:nvPr/>
        </p:nvSpPr>
        <p:spPr>
          <a:xfrm>
            <a:off x="256393" y="574996"/>
            <a:ext cx="17815729" cy="12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sz="3700">
                <a:solidFill>
                  <a:srgbClr val="2B2C4C"/>
                </a:solidFill>
              </a:defRPr>
            </a:pPr>
            <a:r>
              <a:t>Instrumental limitations of former generation IFUs prevented </a:t>
            </a:r>
            <a:br/>
            <a:r>
              <a:t>resolving coherent kinematic structures</a:t>
            </a:r>
          </a:p>
        </p:txBody>
      </p:sp>
      <p:grpSp>
        <p:nvGrpSpPr>
          <p:cNvPr id="291" name="Group"/>
          <p:cNvGrpSpPr/>
          <p:nvPr/>
        </p:nvGrpSpPr>
        <p:grpSpPr>
          <a:xfrm>
            <a:off x="11691667" y="-243375"/>
            <a:ext cx="13764192" cy="13764077"/>
            <a:chOff x="-1122662" y="-1122606"/>
            <a:chExt cx="13764190" cy="13764076"/>
          </a:xfrm>
        </p:grpSpPr>
        <p:sp>
          <p:nvSpPr>
            <p:cNvPr id="289" name="Circle"/>
            <p:cNvSpPr/>
            <p:nvPr/>
          </p:nvSpPr>
          <p:spPr>
            <a:xfrm>
              <a:off x="0" y="0"/>
              <a:ext cx="11518900" cy="11518900"/>
            </a:xfrm>
            <a:prstGeom prst="ellipse">
              <a:avLst/>
            </a:prstGeom>
            <a:solidFill>
              <a:srgbClr val="FFE9D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90" name="5248.jpeg" descr="5248.jpeg"/>
            <p:cNvPicPr>
              <a:picLocks noChangeAspect="1"/>
            </p:cNvPicPr>
            <p:nvPr/>
          </p:nvPicPr>
          <p:blipFill>
            <a:blip r:embed="rId3">
              <a:alphaModFix amt="84759"/>
            </a:blip>
            <a:srcRect l="2062" t="2037" r="4205" b="10904"/>
            <a:stretch>
              <a:fillRect/>
            </a:stretch>
          </p:blipFill>
          <p:spPr>
            <a:xfrm rot="759047">
              <a:off x="-953" y="-877"/>
              <a:ext cx="11520772" cy="11520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5" h="19891" extrusionOk="0">
                  <a:moveTo>
                    <a:pt x="7398" y="242"/>
                  </a:moveTo>
                  <a:cubicBezTo>
                    <a:pt x="5033" y="800"/>
                    <a:pt x="2870" y="2304"/>
                    <a:pt x="1471" y="4624"/>
                  </a:cubicBezTo>
                  <a:cubicBezTo>
                    <a:pt x="-1328" y="9264"/>
                    <a:pt x="-15" y="15408"/>
                    <a:pt x="4404" y="18346"/>
                  </a:cubicBezTo>
                  <a:cubicBezTo>
                    <a:pt x="8823" y="21285"/>
                    <a:pt x="14675" y="19906"/>
                    <a:pt x="17473" y="15266"/>
                  </a:cubicBezTo>
                  <a:cubicBezTo>
                    <a:pt x="20272" y="10627"/>
                    <a:pt x="18959" y="4483"/>
                    <a:pt x="14540" y="1544"/>
                  </a:cubicBezTo>
                  <a:cubicBezTo>
                    <a:pt x="12330" y="75"/>
                    <a:pt x="9763" y="-315"/>
                    <a:pt x="7398" y="24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92" name="Oval Oval" descr="Oval 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786767" y="835961"/>
            <a:ext cx="11543075" cy="11605629"/>
          </a:xfrm>
          <a:prstGeom prst="rect">
            <a:avLst/>
          </a:prstGeom>
        </p:spPr>
      </p:pic>
      <p:grpSp>
        <p:nvGrpSpPr>
          <p:cNvPr id="307" name="Group"/>
          <p:cNvGrpSpPr/>
          <p:nvPr/>
        </p:nvGrpSpPr>
        <p:grpSpPr>
          <a:xfrm>
            <a:off x="927314" y="1877495"/>
            <a:ext cx="19349817" cy="5666169"/>
            <a:chOff x="0" y="0"/>
            <a:chExt cx="19349815" cy="5666168"/>
          </a:xfrm>
        </p:grpSpPr>
        <p:grpSp>
          <p:nvGrpSpPr>
            <p:cNvPr id="303" name="Group"/>
            <p:cNvGrpSpPr/>
            <p:nvPr/>
          </p:nvGrpSpPr>
          <p:grpSpPr>
            <a:xfrm>
              <a:off x="-1" y="0"/>
              <a:ext cx="9053647" cy="4267126"/>
              <a:chOff x="0" y="0"/>
              <a:chExt cx="9053645" cy="4267125"/>
            </a:xfrm>
          </p:grpSpPr>
          <p:grpSp>
            <p:nvGrpSpPr>
              <p:cNvPr id="301" name="Group"/>
              <p:cNvGrpSpPr/>
              <p:nvPr/>
            </p:nvGrpSpPr>
            <p:grpSpPr>
              <a:xfrm>
                <a:off x="-1" y="0"/>
                <a:ext cx="9053647" cy="4267126"/>
                <a:chOff x="0" y="0"/>
                <a:chExt cx="9053644" cy="4267125"/>
              </a:xfrm>
            </p:grpSpPr>
            <p:grpSp>
              <p:nvGrpSpPr>
                <p:cNvPr id="299" name="Group"/>
                <p:cNvGrpSpPr/>
                <p:nvPr/>
              </p:nvGrpSpPr>
              <p:grpSpPr>
                <a:xfrm>
                  <a:off x="4206519" y="0"/>
                  <a:ext cx="4847126" cy="4267126"/>
                  <a:chOff x="0" y="0"/>
                  <a:chExt cx="4847125" cy="4267125"/>
                </a:xfrm>
              </p:grpSpPr>
              <p:sp>
                <p:nvSpPr>
                  <p:cNvPr id="294" name="Rectangle"/>
                  <p:cNvSpPr/>
                  <p:nvPr/>
                </p:nvSpPr>
                <p:spPr>
                  <a:xfrm>
                    <a:off x="20302" y="116635"/>
                    <a:ext cx="4691426" cy="414229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pic>
                <p:nvPicPr>
                  <p:cNvPr id="295" name="Screenshot 2023-06-22 at 17.56.13.png" descr="Screenshot 2023-06-22 at 17.56.13.png"/>
                  <p:cNvPicPr>
                    <a:picLocks noChangeAspect="1"/>
                  </p:cNvPicPr>
                  <p:nvPr/>
                </p:nvPicPr>
                <p:blipFill>
                  <a:blip r:embed="rId5"/>
                  <a:srcRect t="12569" r="48103"/>
                  <a:stretch>
                    <a:fillRect/>
                  </a:stretch>
                </p:blipFill>
                <p:spPr>
                  <a:xfrm>
                    <a:off x="0" y="666960"/>
                    <a:ext cx="4026200" cy="360016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96" name="NGC 5248"/>
                  <p:cNvSpPr txBox="1"/>
                  <p:nvPr/>
                </p:nvSpPr>
                <p:spPr>
                  <a:xfrm>
                    <a:off x="867404" y="0"/>
                    <a:ext cx="3228147" cy="92303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2500">
                        <a:solidFill>
                          <a:srgbClr val="2B2C4C"/>
                        </a:solidFill>
                        <a:latin typeface="STIX Two Text Regular"/>
                        <a:ea typeface="STIX Two Text Regular"/>
                        <a:cs typeface="STIX Two Text Regular"/>
                        <a:sym typeface="STIX Two Text Regular"/>
                      </a:defRPr>
                    </a:lvl1pPr>
                  </a:lstStyle>
                  <a:p>
                    <a:r>
                      <a:t>NGC 5248</a:t>
                    </a:r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297" name="Rectangle"/>
                      <p:cNvSpPr txBox="1"/>
                      <p:nvPr/>
                    </p:nvSpPr>
                    <p:spPr>
                      <a:xfrm rot="5400000">
                        <a:off x="3291373" y="1856061"/>
                        <a:ext cx="2338630" cy="679087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m="http://schemas.openxmlformats.org/officeDocument/2006/math" xmlns="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defRPr sz="4200">
                            <a:solidFill>
                              <a:srgbClr val="2B2C4C"/>
                            </a:solidFill>
                          </a:defRPr>
                        </a:lvl1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sz="2650">
                                      <a:solidFill>
                                        <a:srgbClr val="2B2B4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650" i="1">
                                      <a:solidFill>
                                        <a:srgbClr val="2B2B4B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sz="2650" i="1">
                                      <a:solidFill>
                                        <a:srgbClr val="2B2B4B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sz="2650" i="1">
                                      <a:solidFill>
                                        <a:srgbClr val="2B2B4B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  <m:r>
                                <a:rPr sz="2650" i="1">
                                  <a:solidFill>
                                    <a:srgbClr val="2B2B4B"/>
                                  </a:solidFill>
                                  <a:latin typeface="Cambria Math" panose="02040503050406030204" pitchFamily="18" charset="0"/>
                                </a:rPr>
                                <m:t>−140/140</m:t>
                              </m:r>
                            </m:oMath>
                          </m:oMathPara>
                        </a14:m>
                        <a:endParaRPr/>
                      </a:p>
                    </p:txBody>
                  </p:sp>
                </mc:Choice>
                <mc:Fallback>
                  <p:sp>
                    <p:nvSpPr>
                      <p:cNvPr id="297" name="Rectangle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5400000">
                        <a:off x="3291373" y="1856061"/>
                        <a:ext cx="2338630" cy="679087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t="-4324" b="-541"/>
                        </a:stretch>
                      </a:blipFill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98" name="Dumas+07"/>
                  <p:cNvSpPr txBox="1"/>
                  <p:nvPr/>
                </p:nvSpPr>
                <p:spPr>
                  <a:xfrm>
                    <a:off x="2893996" y="3812878"/>
                    <a:ext cx="1953130" cy="45415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2000">
                        <a:solidFill>
                          <a:srgbClr val="929191"/>
                        </a:solidFill>
                      </a:defRPr>
                    </a:lvl1pPr>
                  </a:lstStyle>
                  <a:p>
                    <a:r>
                      <a:t>Dumas+07</a:t>
                    </a:r>
                  </a:p>
                </p:txBody>
              </p:sp>
            </p:grpSp>
            <p:sp>
              <p:nvSpPr>
                <p:cNvPr id="300" name="spatial sampling: ~0.8″/px…"/>
                <p:cNvSpPr txBox="1"/>
                <p:nvPr/>
              </p:nvSpPr>
              <p:spPr>
                <a:xfrm>
                  <a:off x="0" y="668353"/>
                  <a:ext cx="4054321" cy="13525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rmAutofit/>
                </a:bodyPr>
                <a:lstStyle/>
                <a:p>
                  <a:pPr defTabSz="577850">
                    <a:lnSpc>
                      <a:spcPct val="120000"/>
                    </a:lnSpc>
                    <a:defRPr sz="2450">
                      <a:solidFill>
                        <a:srgbClr val="1A3653"/>
                      </a:solidFill>
                    </a:defRPr>
                  </a:pPr>
                  <a:br/>
                  <a:r>
                    <a:t>spatial sampling: ~0.8″/px</a:t>
                  </a:r>
                </a:p>
                <a:p>
                  <a:pPr defTabSz="577850">
                    <a:lnSpc>
                      <a:spcPct val="120000"/>
                    </a:lnSpc>
                    <a:defRPr sz="2450">
                      <a:solidFill>
                        <a:srgbClr val="1A3653"/>
                      </a:solidFill>
                    </a:defRPr>
                  </a:pPr>
                  <a:r>
                    <a:t> FoV: 33″x41″</a:t>
                  </a:r>
                </a:p>
              </p:txBody>
            </p:sp>
          </p:grpSp>
          <p:sp>
            <p:nvSpPr>
              <p:cNvPr id="302" name="SAURON"/>
              <p:cNvSpPr/>
              <p:nvPr/>
            </p:nvSpPr>
            <p:spPr>
              <a:xfrm>
                <a:off x="14190" y="582356"/>
                <a:ext cx="351495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blurRad="254000" dist="25400" dir="5400000" rotWithShape="0">
                  <a:srgbClr val="FFFB00">
                    <a:alpha val="8085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buClr>
                    <a:srgbClr val="4D99B5"/>
                  </a:buClr>
                  <a:defRPr sz="3500">
                    <a:solidFill>
                      <a:srgbClr val="011993"/>
                    </a:solidFill>
                  </a:defRPr>
                </a:lvl1pPr>
              </a:lstStyle>
              <a:p>
                <a:r>
                  <a:t>SAURON</a:t>
                </a:r>
              </a:p>
            </p:txBody>
          </p:sp>
        </p:grpSp>
        <p:grpSp>
          <p:nvGrpSpPr>
            <p:cNvPr id="306" name="Group"/>
            <p:cNvGrpSpPr/>
            <p:nvPr/>
          </p:nvGrpSpPr>
          <p:grpSpPr>
            <a:xfrm>
              <a:off x="16274535" y="3148475"/>
              <a:ext cx="3075281" cy="2517694"/>
              <a:chOff x="0" y="0"/>
              <a:chExt cx="3075279" cy="2517692"/>
            </a:xfrm>
          </p:grpSpPr>
          <p:sp>
            <p:nvSpPr>
              <p:cNvPr id="304" name="Rectangle"/>
              <p:cNvSpPr/>
              <p:nvPr/>
            </p:nvSpPr>
            <p:spPr>
              <a:xfrm rot="5400000">
                <a:off x="313029" y="-298450"/>
                <a:ext cx="2463801" cy="3060700"/>
              </a:xfrm>
              <a:prstGeom prst="rect">
                <a:avLst/>
              </a:prstGeom>
              <a:noFill/>
              <a:ln w="25400" cap="flat">
                <a:solidFill>
                  <a:srgbClr val="01199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5" name="SAURON"/>
              <p:cNvSpPr txBox="1"/>
              <p:nvPr/>
            </p:nvSpPr>
            <p:spPr>
              <a:xfrm>
                <a:off x="0" y="2205526"/>
                <a:ext cx="911543" cy="3121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500">
                    <a:solidFill>
                      <a:srgbClr val="07188D"/>
                    </a:solidFill>
                  </a:defRPr>
                </a:lvl1pPr>
              </a:lstStyle>
              <a:p>
                <a:r>
                  <a:t>SAURON</a:t>
                </a:r>
              </a:p>
            </p:txBody>
          </p:sp>
        </p:grpSp>
      </p:grpSp>
      <p:sp>
        <p:nvSpPr>
          <p:cNvPr id="308" name="NGC 5248"/>
          <p:cNvSpPr txBox="1"/>
          <p:nvPr/>
        </p:nvSpPr>
        <p:spPr>
          <a:xfrm>
            <a:off x="21095207" y="11948473"/>
            <a:ext cx="154838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E9DF"/>
                </a:solidFill>
              </a:defRPr>
            </a:lvl1pPr>
          </a:lstStyle>
          <a:p>
            <a:r>
              <a:t>NGC 5248</a:t>
            </a:r>
          </a:p>
        </p:txBody>
      </p:sp>
      <p:grpSp>
        <p:nvGrpSpPr>
          <p:cNvPr id="324" name="Group"/>
          <p:cNvGrpSpPr/>
          <p:nvPr/>
        </p:nvGrpSpPr>
        <p:grpSpPr>
          <a:xfrm>
            <a:off x="16009033" y="3498139"/>
            <a:ext cx="5473613" cy="5273104"/>
            <a:chOff x="0" y="0"/>
            <a:chExt cx="5473612" cy="5273103"/>
          </a:xfrm>
        </p:grpSpPr>
        <p:grpSp>
          <p:nvGrpSpPr>
            <p:cNvPr id="311" name="Group"/>
            <p:cNvGrpSpPr/>
            <p:nvPr/>
          </p:nvGrpSpPr>
          <p:grpSpPr>
            <a:xfrm>
              <a:off x="2404409" y="2331160"/>
              <a:ext cx="615875" cy="639669"/>
              <a:chOff x="0" y="0"/>
              <a:chExt cx="615873" cy="639668"/>
            </a:xfrm>
          </p:grpSpPr>
          <p:sp>
            <p:nvSpPr>
              <p:cNvPr id="309" name="Rectangle"/>
              <p:cNvSpPr/>
              <p:nvPr/>
            </p:nvSpPr>
            <p:spPr>
              <a:xfrm>
                <a:off x="72045" y="258668"/>
                <a:ext cx="520701" cy="381001"/>
              </a:xfrm>
              <a:prstGeom prst="rect">
                <a:avLst/>
              </a:prstGeom>
              <a:noFill/>
              <a:ln w="25400" cap="flat">
                <a:solidFill>
                  <a:srgbClr val="C900B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10" name="GMOS"/>
              <p:cNvSpPr txBox="1"/>
              <p:nvPr/>
            </p:nvSpPr>
            <p:spPr>
              <a:xfrm>
                <a:off x="0" y="-1"/>
                <a:ext cx="615874" cy="287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300">
                    <a:solidFill>
                      <a:srgbClr val="C900BC"/>
                    </a:solidFill>
                  </a:defRPr>
                </a:lvl1pPr>
              </a:lstStyle>
              <a:p>
                <a:r>
                  <a:t>GMOS</a:t>
                </a:r>
              </a:p>
            </p:txBody>
          </p:sp>
        </p:grpSp>
        <p:grpSp>
          <p:nvGrpSpPr>
            <p:cNvPr id="320" name="Group"/>
            <p:cNvGrpSpPr/>
            <p:nvPr/>
          </p:nvGrpSpPr>
          <p:grpSpPr>
            <a:xfrm>
              <a:off x="-1" y="-1"/>
              <a:ext cx="5473614" cy="5273105"/>
              <a:chOff x="0" y="0"/>
              <a:chExt cx="5473612" cy="5273103"/>
            </a:xfrm>
          </p:grpSpPr>
          <p:sp>
            <p:nvSpPr>
              <p:cNvPr id="312" name="CALIFA"/>
              <p:cNvSpPr txBox="1"/>
              <p:nvPr/>
            </p:nvSpPr>
            <p:spPr>
              <a:xfrm>
                <a:off x="1399225" y="-1"/>
                <a:ext cx="1192379" cy="461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rgbClr val="62D4D9"/>
                    </a:solidFill>
                  </a:defRPr>
                </a:lvl1pPr>
              </a:lstStyle>
              <a:p>
                <a:r>
                  <a:t>CALIFA</a:t>
                </a:r>
              </a:p>
            </p:txBody>
          </p:sp>
          <p:grpSp>
            <p:nvGrpSpPr>
              <p:cNvPr id="319" name="Group"/>
              <p:cNvGrpSpPr/>
              <p:nvPr/>
            </p:nvGrpSpPr>
            <p:grpSpPr>
              <a:xfrm>
                <a:off x="-1" y="528268"/>
                <a:ext cx="5473614" cy="4744836"/>
                <a:chOff x="0" y="0"/>
                <a:chExt cx="5473612" cy="4744834"/>
              </a:xfrm>
            </p:grpSpPr>
            <p:sp>
              <p:nvSpPr>
                <p:cNvPr id="313" name="Line"/>
                <p:cNvSpPr/>
                <p:nvPr/>
              </p:nvSpPr>
              <p:spPr>
                <a:xfrm flipV="1">
                  <a:off x="149" y="-1"/>
                  <a:ext cx="1397568" cy="2387037"/>
                </a:xfrm>
                <a:prstGeom prst="line">
                  <a:avLst/>
                </a:prstGeom>
                <a:noFill/>
                <a:ln w="63500" cap="flat">
                  <a:solidFill>
                    <a:srgbClr val="00FD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4" name="Line"/>
                <p:cNvSpPr/>
                <p:nvPr/>
              </p:nvSpPr>
              <p:spPr>
                <a:xfrm>
                  <a:off x="-1" y="2388524"/>
                  <a:ext cx="1365211" cy="2356311"/>
                </a:xfrm>
                <a:prstGeom prst="line">
                  <a:avLst/>
                </a:prstGeom>
                <a:noFill/>
                <a:ln w="63500" cap="flat">
                  <a:solidFill>
                    <a:srgbClr val="00FD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5" name="Line"/>
                <p:cNvSpPr/>
                <p:nvPr/>
              </p:nvSpPr>
              <p:spPr>
                <a:xfrm>
                  <a:off x="1356630" y="4738005"/>
                  <a:ext cx="272323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FD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" name="Line"/>
                <p:cNvSpPr/>
                <p:nvPr/>
              </p:nvSpPr>
              <p:spPr>
                <a:xfrm flipV="1">
                  <a:off x="4076045" y="2347761"/>
                  <a:ext cx="1397568" cy="2387037"/>
                </a:xfrm>
                <a:prstGeom prst="line">
                  <a:avLst/>
                </a:prstGeom>
                <a:noFill/>
                <a:ln w="63500" cap="flat">
                  <a:solidFill>
                    <a:srgbClr val="00FD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" name="Line"/>
                <p:cNvSpPr/>
                <p:nvPr/>
              </p:nvSpPr>
              <p:spPr>
                <a:xfrm>
                  <a:off x="4101473" y="15362"/>
                  <a:ext cx="1365211" cy="2356311"/>
                </a:xfrm>
                <a:prstGeom prst="line">
                  <a:avLst/>
                </a:prstGeom>
                <a:noFill/>
                <a:ln w="63500" cap="flat">
                  <a:solidFill>
                    <a:srgbClr val="00FD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" name="Line"/>
                <p:cNvSpPr/>
                <p:nvPr/>
              </p:nvSpPr>
              <p:spPr>
                <a:xfrm>
                  <a:off x="1382030" y="10199"/>
                  <a:ext cx="272323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FD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323" name="Group"/>
            <p:cNvGrpSpPr/>
            <p:nvPr/>
          </p:nvGrpSpPr>
          <p:grpSpPr>
            <a:xfrm>
              <a:off x="1487752" y="1367770"/>
              <a:ext cx="2499988" cy="2733123"/>
              <a:chOff x="0" y="0"/>
              <a:chExt cx="2499987" cy="2733122"/>
            </a:xfrm>
          </p:grpSpPr>
          <p:pic>
            <p:nvPicPr>
              <p:cNvPr id="321" name="Image" descr="Image"/>
              <p:cNvPicPr>
                <a:picLocks/>
              </p:cNvPicPr>
              <p:nvPr/>
            </p:nvPicPr>
            <p:blipFill>
              <a:blip r:embed="rId7">
                <a:alphaModFix amt="70422"/>
              </a:blip>
              <a:srcRect/>
              <a:stretch>
                <a:fillRect/>
              </a:stretch>
            </p:blipFill>
            <p:spPr>
              <a:xfrm>
                <a:off x="0" y="233135"/>
                <a:ext cx="2499988" cy="24999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2" name="MaNGA"/>
              <p:cNvSpPr txBox="1"/>
              <p:nvPr/>
            </p:nvSpPr>
            <p:spPr>
              <a:xfrm>
                <a:off x="518211" y="0"/>
                <a:ext cx="1463924" cy="602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900">
                    <a:solidFill>
                      <a:srgbClr val="000000"/>
                    </a:solidFill>
                  </a:defRPr>
                </a:lvl1pPr>
              </a:lstStyle>
              <a:p>
                <a:r>
                  <a:t>MaNGA</a:t>
                </a:r>
              </a:p>
            </p:txBody>
          </p:sp>
        </p:grpSp>
      </p:grpSp>
      <p:grpSp>
        <p:nvGrpSpPr>
          <p:cNvPr id="364" name="Group"/>
          <p:cNvGrpSpPr/>
          <p:nvPr/>
        </p:nvGrpSpPr>
        <p:grpSpPr>
          <a:xfrm>
            <a:off x="731462" y="6540696"/>
            <a:ext cx="13702546" cy="6557000"/>
            <a:chOff x="62507" y="0"/>
            <a:chExt cx="13702545" cy="6556998"/>
          </a:xfrm>
        </p:grpSpPr>
        <p:grpSp>
          <p:nvGrpSpPr>
            <p:cNvPr id="362" name="Group"/>
            <p:cNvGrpSpPr/>
            <p:nvPr/>
          </p:nvGrpSpPr>
          <p:grpSpPr>
            <a:xfrm>
              <a:off x="62507" y="0"/>
              <a:ext cx="13702546" cy="6557000"/>
              <a:chOff x="62507" y="0"/>
              <a:chExt cx="13702544" cy="6556998"/>
            </a:xfrm>
          </p:grpSpPr>
          <p:grpSp>
            <p:nvGrpSpPr>
              <p:cNvPr id="341" name="Group"/>
              <p:cNvGrpSpPr/>
              <p:nvPr/>
            </p:nvGrpSpPr>
            <p:grpSpPr>
              <a:xfrm>
                <a:off x="62507" y="447831"/>
                <a:ext cx="4153836" cy="5661338"/>
                <a:chOff x="354697" y="-762000"/>
                <a:chExt cx="4153834" cy="5661337"/>
              </a:xfrm>
            </p:grpSpPr>
            <p:grpSp>
              <p:nvGrpSpPr>
                <p:cNvPr id="327" name="Group"/>
                <p:cNvGrpSpPr/>
                <p:nvPr/>
              </p:nvGrpSpPr>
              <p:grpSpPr>
                <a:xfrm>
                  <a:off x="982192" y="-762001"/>
                  <a:ext cx="3266234" cy="1506054"/>
                  <a:chOff x="0" y="0"/>
                  <a:chExt cx="3266233" cy="1506052"/>
                </a:xfrm>
              </p:grpSpPr>
              <p:sp>
                <p:nvSpPr>
                  <p:cNvPr id="325" name="spatial sampling: ~1″/px…"/>
                  <p:cNvSpPr txBox="1"/>
                  <p:nvPr/>
                </p:nvSpPr>
                <p:spPr>
                  <a:xfrm>
                    <a:off x="-1" y="342139"/>
                    <a:ext cx="3266235" cy="116391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000">
                        <a:solidFill>
                          <a:srgbClr val="1A3653"/>
                        </a:solidFill>
                      </a:defRPr>
                    </a:pPr>
                    <a:br/>
                    <a:r>
                      <a:t>spatial sampling: ~1″/px</a:t>
                    </a:r>
                  </a:p>
                  <a:p>
                    <a:pPr>
                      <a:defRPr sz="2000">
                        <a:solidFill>
                          <a:srgbClr val="1A3653"/>
                        </a:solidFill>
                      </a:defRPr>
                    </a:pPr>
                    <a:r>
                      <a:t> FoV: 74″x62″</a:t>
                    </a:r>
                  </a:p>
                </p:txBody>
              </p:sp>
              <p:sp>
                <p:nvSpPr>
                  <p:cNvPr id="326" name="CALIFA"/>
                  <p:cNvSpPr txBox="1"/>
                  <p:nvPr/>
                </p:nvSpPr>
                <p:spPr>
                  <a:xfrm>
                    <a:off x="312770" y="-1"/>
                    <a:ext cx="2219999" cy="78720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>
                    <a:outerShdw blurRad="63500" dist="25400" dir="5400000" rotWithShape="0">
                      <a:srgbClr val="FFF7ED">
                        <a:alpha val="80850"/>
                      </a:srgbClr>
                    </a:outerShdw>
                  </a:effectLst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buClr>
                        <a:srgbClr val="4D99B5"/>
                      </a:buClr>
                      <a:defRPr sz="3400">
                        <a:solidFill>
                          <a:srgbClr val="469A9E"/>
                        </a:solidFill>
                      </a:defRPr>
                    </a:lvl1pPr>
                  </a:lstStyle>
                  <a:p>
                    <a:r>
                      <a:t>CALIFA</a:t>
                    </a:r>
                  </a:p>
                </p:txBody>
              </p:sp>
            </p:grpSp>
            <p:grpSp>
              <p:nvGrpSpPr>
                <p:cNvPr id="339" name="Group"/>
                <p:cNvGrpSpPr/>
                <p:nvPr/>
              </p:nvGrpSpPr>
              <p:grpSpPr>
                <a:xfrm>
                  <a:off x="354697" y="661669"/>
                  <a:ext cx="4153836" cy="4237669"/>
                  <a:chOff x="162513" y="-636864"/>
                  <a:chExt cx="4153834" cy="4237667"/>
                </a:xfrm>
              </p:grpSpPr>
              <p:sp>
                <p:nvSpPr>
                  <p:cNvPr id="328" name="arcsec"/>
                  <p:cNvSpPr txBox="1"/>
                  <p:nvPr/>
                </p:nvSpPr>
                <p:spPr>
                  <a:xfrm>
                    <a:off x="1317629" y="2522940"/>
                    <a:ext cx="1202223" cy="43802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1500">
                        <a:latin typeface="STIX Two Text Regular"/>
                        <a:ea typeface="STIX Two Text Regular"/>
                        <a:cs typeface="STIX Two Text Regular"/>
                        <a:sym typeface="STIX Two Text Regular"/>
                      </a:defRPr>
                    </a:lvl1pPr>
                  </a:lstStyle>
                  <a:p>
                    <a:r>
                      <a:t>arcsec</a:t>
                    </a:r>
                  </a:p>
                </p:txBody>
              </p:sp>
              <p:sp>
                <p:nvSpPr>
                  <p:cNvPr id="329" name="Rounded Rectangle"/>
                  <p:cNvSpPr/>
                  <p:nvPr/>
                </p:nvSpPr>
                <p:spPr>
                  <a:xfrm>
                    <a:off x="950920" y="453466"/>
                    <a:ext cx="443101" cy="329731"/>
                  </a:xfrm>
                  <a:prstGeom prst="roundRect">
                    <a:avLst>
                      <a:gd name="adj" fmla="val 15000"/>
                    </a:avLst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grpSp>
                <p:nvGrpSpPr>
                  <p:cNvPr id="334" name="Group"/>
                  <p:cNvGrpSpPr/>
                  <p:nvPr/>
                </p:nvGrpSpPr>
                <p:grpSpPr>
                  <a:xfrm>
                    <a:off x="1122376" y="2331894"/>
                    <a:ext cx="2234110" cy="517626"/>
                    <a:chOff x="0" y="0"/>
                    <a:chExt cx="2234109" cy="517624"/>
                  </a:xfrm>
                </p:grpSpPr>
                <p:sp>
                  <p:nvSpPr>
                    <p:cNvPr id="330" name="-40"/>
                    <p:cNvSpPr txBox="1"/>
                    <p:nvPr/>
                  </p:nvSpPr>
                  <p:spPr>
                    <a:xfrm>
                      <a:off x="1658555" y="0"/>
                      <a:ext cx="575555" cy="51762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1500">
                          <a:latin typeface="STIX Two Text Regular"/>
                          <a:ea typeface="STIX Two Text Regular"/>
                          <a:cs typeface="STIX Two Text Regular"/>
                          <a:sym typeface="STIX Two Text Regular"/>
                        </a:defRPr>
                      </a:lvl1pPr>
                    </a:lstStyle>
                    <a:p>
                      <a:r>
                        <a:t>-40</a:t>
                      </a:r>
                    </a:p>
                  </p:txBody>
                </p:sp>
                <p:sp>
                  <p:nvSpPr>
                    <p:cNvPr id="331" name="-20"/>
                    <p:cNvSpPr txBox="1"/>
                    <p:nvPr/>
                  </p:nvSpPr>
                  <p:spPr>
                    <a:xfrm>
                      <a:off x="1159426" y="81132"/>
                      <a:ext cx="496864" cy="35536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1500">
                          <a:latin typeface="STIX Two Text Regular"/>
                          <a:ea typeface="STIX Two Text Regular"/>
                          <a:cs typeface="STIX Two Text Regular"/>
                          <a:sym typeface="STIX Two Text Regular"/>
                        </a:defRPr>
                      </a:lvl1pPr>
                    </a:lstStyle>
                    <a:p>
                      <a:r>
                        <a:t>-20</a:t>
                      </a:r>
                    </a:p>
                  </p:txBody>
                </p:sp>
                <p:sp>
                  <p:nvSpPr>
                    <p:cNvPr id="332" name="20"/>
                    <p:cNvSpPr txBox="1"/>
                    <p:nvPr/>
                  </p:nvSpPr>
                  <p:spPr>
                    <a:xfrm>
                      <a:off x="0" y="87412"/>
                      <a:ext cx="486114" cy="35649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1500">
                          <a:latin typeface="STIX Two Text Regular"/>
                          <a:ea typeface="STIX Two Text Regular"/>
                          <a:cs typeface="STIX Two Text Regular"/>
                          <a:sym typeface="STIX Two Text Regular"/>
                        </a:defRPr>
                      </a:lvl1pPr>
                    </a:lstStyle>
                    <a:p>
                      <a:r>
                        <a:t>20</a:t>
                      </a:r>
                    </a:p>
                  </p:txBody>
                </p:sp>
                <p:sp>
                  <p:nvSpPr>
                    <p:cNvPr id="333" name="0"/>
                    <p:cNvSpPr txBox="1"/>
                    <p:nvPr/>
                  </p:nvSpPr>
                  <p:spPr>
                    <a:xfrm>
                      <a:off x="665202" y="83347"/>
                      <a:ext cx="315136" cy="35093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1500">
                          <a:latin typeface="STIX Two Text Regular"/>
                          <a:ea typeface="STIX Two Text Regular"/>
                          <a:cs typeface="STIX Two Text Regular"/>
                          <a:sym typeface="STIX Two Text Regular"/>
                        </a:defRPr>
                      </a:lvl1pPr>
                    </a:lstStyle>
                    <a:p>
                      <a:r>
                        <a:t>0</a:t>
                      </a:r>
                    </a:p>
                  </p:txBody>
                </p:sp>
              </p:grpSp>
              <p:grpSp>
                <p:nvGrpSpPr>
                  <p:cNvPr id="337" name="Group"/>
                  <p:cNvGrpSpPr/>
                  <p:nvPr/>
                </p:nvGrpSpPr>
                <p:grpSpPr>
                  <a:xfrm>
                    <a:off x="162513" y="-636865"/>
                    <a:ext cx="4153836" cy="3780831"/>
                    <a:chOff x="0" y="0"/>
                    <a:chExt cx="4153834" cy="3780829"/>
                  </a:xfrm>
                </p:grpSpPr>
                <p:pic>
                  <p:nvPicPr>
                    <p:cNvPr id="335" name="Screenshot 2023-06-28 at 23.36.24.png" descr="Screenshot 2023-06-28 at 23.36.24.png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r="51000" b="9082"/>
                    <a:stretch>
                      <a:fillRect/>
                    </a:stretch>
                  </p:blipFill>
                  <p:spPr>
                    <a:xfrm>
                      <a:off x="0" y="0"/>
                      <a:ext cx="4153835" cy="3607513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6" name="Screenshot 2023-06-28 at 23.36.24.png" descr="Screenshot 2023-06-28 at 23.36.24.png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t="93004" r="51000"/>
                    <a:stretch>
                      <a:fillRect/>
                    </a:stretch>
                  </p:blipFill>
                  <p:spPr>
                    <a:xfrm>
                      <a:off x="0" y="3503261"/>
                      <a:ext cx="4153835" cy="277569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338" name="Sánchez+15"/>
                  <p:cNvSpPr txBox="1"/>
                  <p:nvPr/>
                </p:nvSpPr>
                <p:spPr>
                  <a:xfrm>
                    <a:off x="2585766" y="3027239"/>
                    <a:ext cx="1689804" cy="57356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2000">
                        <a:solidFill>
                          <a:srgbClr val="929191"/>
                        </a:solidFill>
                      </a:defRPr>
                    </a:lvl1pPr>
                  </a:lstStyle>
                  <a:p>
                    <a:pPr>
                      <a:defRPr>
                        <a:solidFill>
                          <a:srgbClr val="8D2F52"/>
                        </a:solidFill>
                      </a:defRPr>
                    </a:pPr>
                    <a:r>
                      <a:rPr>
                        <a:solidFill>
                          <a:srgbClr val="929191"/>
                        </a:solidFill>
                      </a:rPr>
                      <a:t>Sánchez+15</a:t>
                    </a:r>
                  </a:p>
                </p:txBody>
              </p:sp>
            </p:grpSp>
            <p:sp>
              <p:nvSpPr>
                <p:cNvPr id="340" name="Rectangle"/>
                <p:cNvSpPr/>
                <p:nvPr/>
              </p:nvSpPr>
              <p:spPr>
                <a:xfrm>
                  <a:off x="1088894" y="836357"/>
                  <a:ext cx="646783" cy="250445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grpSp>
            <p:nvGrpSpPr>
              <p:cNvPr id="351" name="Group"/>
              <p:cNvGrpSpPr/>
              <p:nvPr/>
            </p:nvGrpSpPr>
            <p:grpSpPr>
              <a:xfrm>
                <a:off x="7122986" y="0"/>
                <a:ext cx="6642067" cy="6557000"/>
                <a:chOff x="0" y="0"/>
                <a:chExt cx="6642065" cy="6556999"/>
              </a:xfrm>
            </p:grpSpPr>
            <p:sp>
              <p:nvSpPr>
                <p:cNvPr id="342" name="spatial sampling: ~0.2″/px,  FoV: 7″x5″"/>
                <p:cNvSpPr txBox="1"/>
                <p:nvPr/>
              </p:nvSpPr>
              <p:spPr>
                <a:xfrm>
                  <a:off x="0" y="0"/>
                  <a:ext cx="6642066" cy="16400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000">
                      <a:solidFill>
                        <a:srgbClr val="1A3653"/>
                      </a:solidFill>
                    </a:defRPr>
                  </a:pPr>
                  <a:br/>
                  <a:r>
                    <a:t>spatial sampling: ~0.2″/px, </a:t>
                  </a:r>
                  <a:br/>
                  <a:r>
                    <a:t>FoV: 7″x5″</a:t>
                  </a:r>
                </a:p>
              </p:txBody>
            </p:sp>
            <p:sp>
              <p:nvSpPr>
                <p:cNvPr id="343" name="GMOS"/>
                <p:cNvSpPr/>
                <p:nvPr/>
              </p:nvSpPr>
              <p:spPr>
                <a:xfrm>
                  <a:off x="1341659" y="333656"/>
                  <a:ext cx="3514954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FFF7ED">
                      <a:alpha val="8085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buClr>
                      <a:srgbClr val="4D99B5"/>
                    </a:buClr>
                    <a:defRPr sz="3400">
                      <a:solidFill>
                        <a:srgbClr val="93008B"/>
                      </a:solidFill>
                    </a:defRPr>
                  </a:lvl1pPr>
                </a:lstStyle>
                <a:p>
                  <a:r>
                    <a:t>GMOS</a:t>
                  </a:r>
                </a:p>
              </p:txBody>
            </p:sp>
            <p:grpSp>
              <p:nvGrpSpPr>
                <p:cNvPr id="350" name="Group"/>
                <p:cNvGrpSpPr/>
                <p:nvPr/>
              </p:nvGrpSpPr>
              <p:grpSpPr>
                <a:xfrm>
                  <a:off x="1999453" y="1369974"/>
                  <a:ext cx="2933955" cy="5187026"/>
                  <a:chOff x="0" y="0"/>
                  <a:chExt cx="2933954" cy="5187025"/>
                </a:xfrm>
              </p:grpSpPr>
              <p:grpSp>
                <p:nvGrpSpPr>
                  <p:cNvPr id="348" name="Group"/>
                  <p:cNvGrpSpPr/>
                  <p:nvPr/>
                </p:nvGrpSpPr>
                <p:grpSpPr>
                  <a:xfrm>
                    <a:off x="0" y="0"/>
                    <a:ext cx="2643160" cy="4862721"/>
                    <a:chOff x="0" y="0"/>
                    <a:chExt cx="2643159" cy="4862720"/>
                  </a:xfrm>
                </p:grpSpPr>
                <p:grpSp>
                  <p:nvGrpSpPr>
                    <p:cNvPr id="346" name="Group"/>
                    <p:cNvGrpSpPr/>
                    <p:nvPr/>
                  </p:nvGrpSpPr>
                  <p:grpSpPr>
                    <a:xfrm>
                      <a:off x="0" y="14915"/>
                      <a:ext cx="2643160" cy="4847806"/>
                      <a:chOff x="0" y="0"/>
                      <a:chExt cx="2643159" cy="4847804"/>
                    </a:xfrm>
                  </p:grpSpPr>
                  <p:sp>
                    <p:nvSpPr>
                      <p:cNvPr id="344" name="Rectangle"/>
                      <p:cNvSpPr/>
                      <p:nvPr/>
                    </p:nvSpPr>
                    <p:spPr>
                      <a:xfrm>
                        <a:off x="0" y="0"/>
                        <a:ext cx="2643160" cy="484780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 defTabSz="825500">
                          <a:defRPr sz="32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pic>
                    <p:nvPicPr>
                      <p:cNvPr id="345" name="Image" descr="Image"/>
                      <p:cNvPicPr>
                        <a:picLocks noChangeAspect="1"/>
                      </p:cNvPicPr>
                      <p:nvPr/>
                    </p:nvPicPr>
                    <p:blipFill>
                      <a:blip r:embed="rId9"/>
                      <a:srcRect r="69718"/>
                      <a:stretch>
                        <a:fillRect/>
                      </a:stretch>
                    </p:blipFill>
                    <p:spPr>
                      <a:xfrm>
                        <a:off x="112698" y="255603"/>
                        <a:ext cx="2417902" cy="4580373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  <p:sp>
                  <p:nvSpPr>
                    <p:cNvPr id="347" name="NGC 1097"/>
                    <p:cNvSpPr txBox="1"/>
                    <p:nvPr/>
                  </p:nvSpPr>
                  <p:spPr>
                    <a:xfrm>
                      <a:off x="475478" y="0"/>
                      <a:ext cx="1692203" cy="39348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>
                        <a:defRPr sz="2000">
                          <a:solidFill>
                            <a:srgbClr val="555554"/>
                          </a:solidFill>
                          <a:latin typeface="STIX Two Text Regular"/>
                          <a:ea typeface="STIX Two Text Regular"/>
                          <a:cs typeface="STIX Two Text Regular"/>
                          <a:sym typeface="STIX Two Text Regular"/>
                        </a:defRPr>
                      </a:lvl1pPr>
                    </a:lstStyle>
                    <a:p>
                      <a:r>
                        <a:t>NGC 1097</a:t>
                      </a:r>
                    </a:p>
                  </p:txBody>
                </p:sp>
              </p:grpSp>
              <p:sp>
                <p:nvSpPr>
                  <p:cNvPr id="349" name="Fathi+06"/>
                  <p:cNvSpPr txBox="1"/>
                  <p:nvPr/>
                </p:nvSpPr>
                <p:spPr>
                  <a:xfrm>
                    <a:off x="1241752" y="4793543"/>
                    <a:ext cx="1692203" cy="39348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2000">
                        <a:solidFill>
                          <a:srgbClr val="929191"/>
                        </a:solidFill>
                      </a:defRPr>
                    </a:lvl1pPr>
                  </a:lstStyle>
                  <a:p>
                    <a:r>
                      <a:t>Fathi+06</a:t>
                    </a:r>
                  </a:p>
                </p:txBody>
              </p:sp>
            </p:grpSp>
          </p:grpSp>
          <p:grpSp>
            <p:nvGrpSpPr>
              <p:cNvPr id="361" name="Group"/>
              <p:cNvGrpSpPr/>
              <p:nvPr/>
            </p:nvGrpSpPr>
            <p:grpSpPr>
              <a:xfrm>
                <a:off x="5027542" y="394259"/>
                <a:ext cx="3628023" cy="5119097"/>
                <a:chOff x="0" y="0"/>
                <a:chExt cx="3628021" cy="5119096"/>
              </a:xfrm>
            </p:grpSpPr>
            <p:grpSp>
              <p:nvGrpSpPr>
                <p:cNvPr id="359" name="Group"/>
                <p:cNvGrpSpPr/>
                <p:nvPr/>
              </p:nvGrpSpPr>
              <p:grpSpPr>
                <a:xfrm>
                  <a:off x="-1" y="0"/>
                  <a:ext cx="3628023" cy="5119097"/>
                  <a:chOff x="0" y="0"/>
                  <a:chExt cx="3628021" cy="5119096"/>
                </a:xfrm>
              </p:grpSpPr>
              <p:grpSp>
                <p:nvGrpSpPr>
                  <p:cNvPr id="357" name="Group"/>
                  <p:cNvGrpSpPr/>
                  <p:nvPr/>
                </p:nvGrpSpPr>
                <p:grpSpPr>
                  <a:xfrm>
                    <a:off x="0" y="0"/>
                    <a:ext cx="3392398" cy="4788307"/>
                    <a:chOff x="0" y="0"/>
                    <a:chExt cx="3392397" cy="4788306"/>
                  </a:xfrm>
                </p:grpSpPr>
                <p:grpSp>
                  <p:nvGrpSpPr>
                    <p:cNvPr id="355" name="Group"/>
                    <p:cNvGrpSpPr/>
                    <p:nvPr/>
                  </p:nvGrpSpPr>
                  <p:grpSpPr>
                    <a:xfrm>
                      <a:off x="0" y="0"/>
                      <a:ext cx="3392398" cy="1707141"/>
                      <a:chOff x="0" y="0"/>
                      <a:chExt cx="3392397" cy="1707140"/>
                    </a:xfrm>
                  </p:grpSpPr>
                  <p:sp>
                    <p:nvSpPr>
                      <p:cNvPr id="352" name="MaNGA"/>
                      <p:cNvSpPr txBox="1"/>
                      <p:nvPr/>
                    </p:nvSpPr>
                    <p:spPr>
                      <a:xfrm>
                        <a:off x="462526" y="0"/>
                        <a:ext cx="2195473" cy="775219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>
                        <a:outerShdw blurRad="63500" dist="25400" dir="5400000" rotWithShape="0">
                          <a:srgbClr val="FFF7ED">
                            <a:alpha val="80850"/>
                          </a:srgbClr>
                        </a:outerShdw>
                      </a:effectLst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>
                        <a:lvl1pPr>
                          <a:buClr>
                            <a:srgbClr val="4D99B5"/>
                          </a:buClr>
                          <a:defRPr sz="3400">
                            <a:solidFill>
                              <a:srgbClr val="000000"/>
                            </a:solidFill>
                          </a:defRPr>
                        </a:lvl1pPr>
                      </a:lstStyle>
                      <a:p>
                        <a:r>
                          <a:t>MaNGA</a:t>
                        </a:r>
                      </a:p>
                    </p:txBody>
                  </p:sp>
                  <p:sp>
                    <p:nvSpPr>
                      <p:cNvPr id="353" name="spatial sampling: ~1-2″/px"/>
                      <p:cNvSpPr txBox="1"/>
                      <p:nvPr/>
                    </p:nvSpPr>
                    <p:spPr>
                      <a:xfrm>
                        <a:off x="0" y="325979"/>
                        <a:ext cx="3392398" cy="1092389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 sz="2000">
                            <a:solidFill>
                              <a:srgbClr val="1A3653"/>
                            </a:solidFill>
                          </a:defRPr>
                        </a:pPr>
                        <a:br/>
                        <a:r>
                          <a:t>spatial sampling: ~1-2″/px</a:t>
                        </a:r>
                      </a:p>
                    </p:txBody>
                  </p:sp>
                  <p:sp>
                    <p:nvSpPr>
                      <p:cNvPr id="354" name="DFOV: 12″— 32″"/>
                      <p:cNvSpPr txBox="1"/>
                      <p:nvPr/>
                    </p:nvSpPr>
                    <p:spPr>
                      <a:xfrm>
                        <a:off x="657348" y="614752"/>
                        <a:ext cx="2077702" cy="1092389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  </a:ext>
                      </a:extLst>
                    </p:spPr>
                    <p:txBody>
                      <a:bodyPr wrap="square" lIns="50800" tIns="50800" rIns="50800" bIns="50800" numCol="1" anchor="ctr">
                        <a:noAutofit/>
                      </a:bodyPr>
                      <a:lstStyle/>
                      <a:p>
                        <a:pPr>
                          <a:defRPr sz="2000">
                            <a:solidFill>
                              <a:srgbClr val="1A3653"/>
                            </a:solidFill>
                          </a:defRPr>
                        </a:pPr>
                        <a:br/>
                        <a:r>
                          <a:t>D</a:t>
                        </a:r>
                        <a:r>
                          <a:rPr baseline="-5999"/>
                          <a:t>FOV</a:t>
                        </a:r>
                        <a:r>
                          <a:t>: 12″— 32″</a:t>
                        </a:r>
                      </a:p>
                    </p:txBody>
                  </p:sp>
                </p:grpSp>
                <p:pic>
                  <p:nvPicPr>
                    <p:cNvPr id="356" name="Image" descr="Image"/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rcRect l="49805"/>
                    <a:stretch>
                      <a:fillRect/>
                    </a:stretch>
                  </p:blipFill>
                  <p:spPr>
                    <a:xfrm>
                      <a:off x="25439" y="1543533"/>
                      <a:ext cx="3341329" cy="3244774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358" name="Feng+22"/>
                  <p:cNvSpPr txBox="1"/>
                  <p:nvPr/>
                </p:nvSpPr>
                <p:spPr>
                  <a:xfrm>
                    <a:off x="1795765" y="4693048"/>
                    <a:ext cx="1832257" cy="4260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2000">
                        <a:solidFill>
                          <a:srgbClr val="929191"/>
                        </a:solidFill>
                      </a:defRPr>
                    </a:lvl1pPr>
                  </a:lstStyle>
                  <a:p>
                    <a:r>
                      <a:t>Feng+22</a:t>
                    </a:r>
                  </a:p>
                </p:txBody>
              </p:sp>
            </p:grpSp>
            <p:sp>
              <p:nvSpPr>
                <p:cNvPr id="360" name="10839–9101"/>
                <p:cNvSpPr txBox="1"/>
                <p:nvPr/>
              </p:nvSpPr>
              <p:spPr>
                <a:xfrm>
                  <a:off x="196712" y="1635407"/>
                  <a:ext cx="948827" cy="30252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 defTabSz="457200">
                    <a:defRPr sz="1200">
                      <a:solidFill>
                        <a:srgbClr val="000000"/>
                      </a:solidFill>
                      <a:latin typeface="Times Roman"/>
                      <a:ea typeface="Times Roman"/>
                      <a:cs typeface="Times Roman"/>
                      <a:sym typeface="Times Roman"/>
                    </a:defRPr>
                  </a:lvl1pPr>
                </a:lstStyle>
                <a:p>
                  <a:r>
                    <a:t>10839–9101</a:t>
                  </a:r>
                </a:p>
              </p:txBody>
            </p:sp>
          </p:grpSp>
        </p:grpSp>
        <p:sp>
          <p:nvSpPr>
            <p:cNvPr id="363" name="NGC 2916"/>
            <p:cNvSpPr txBox="1"/>
            <p:nvPr/>
          </p:nvSpPr>
          <p:spPr>
            <a:xfrm>
              <a:off x="729438" y="2066507"/>
              <a:ext cx="733731" cy="244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100">
                  <a:solidFill>
                    <a:srgbClr val="000000"/>
                  </a:solidFill>
                  <a:latin typeface="STIX Two Text Bold"/>
                  <a:ea typeface="STIX Two Text Bold"/>
                  <a:cs typeface="STIX Two Text Bold"/>
                  <a:sym typeface="STIX Two Text Bold"/>
                </a:defRPr>
              </a:lvl1pPr>
            </a:lstStyle>
            <a:p>
              <a:r>
                <a:t>NGC 2916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65" name="Text"/>
              <p:cNvSpPr txBox="1"/>
              <p:nvPr/>
            </p:nvSpPr>
            <p:spPr>
              <a:xfrm>
                <a:off x="21096446" y="12266206"/>
                <a:ext cx="1545908" cy="5305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>
                    <a:solidFill>
                      <a:srgbClr val="FFE9DF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850" i="1">
                          <a:solidFill>
                            <a:srgbClr val="FFE9DE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850" i="1">
                          <a:solidFill>
                            <a:srgbClr val="FFE9DE"/>
                          </a:solidFill>
                          <a:latin typeface="Cambria Math" panose="02040503050406030204" pitchFamily="18" charset="0"/>
                        </a:rPr>
                        <m:t>=0.003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6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6446" y="12266206"/>
                <a:ext cx="1545908" cy="530530"/>
              </a:xfrm>
              <a:prstGeom prst="rect">
                <a:avLst/>
              </a:prstGeom>
              <a:blipFill>
                <a:blip r:embed="rId11"/>
                <a:stretch>
                  <a:fillRect l="-8197" r="-491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1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366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69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367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368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370" name="Text"/>
            <p:cNvSpPr txBox="1"/>
            <p:nvPr/>
          </p:nvSpPr>
          <p:spPr>
            <a:xfrm>
              <a:off x="23668639" y="98414"/>
              <a:ext cx="2667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4</a:t>
              </a:fld>
              <a:endParaRPr/>
            </a:p>
          </p:txBody>
        </p:sp>
      </p:grpSp>
      <p:grpSp>
        <p:nvGrpSpPr>
          <p:cNvPr id="381" name="Group"/>
          <p:cNvGrpSpPr/>
          <p:nvPr/>
        </p:nvGrpSpPr>
        <p:grpSpPr>
          <a:xfrm>
            <a:off x="139684" y="4080673"/>
            <a:ext cx="20841368" cy="8951507"/>
            <a:chOff x="0" y="0"/>
            <a:chExt cx="20841366" cy="8951506"/>
          </a:xfrm>
        </p:grpSpPr>
        <p:grpSp>
          <p:nvGrpSpPr>
            <p:cNvPr id="374" name="Group"/>
            <p:cNvGrpSpPr/>
            <p:nvPr/>
          </p:nvGrpSpPr>
          <p:grpSpPr>
            <a:xfrm>
              <a:off x="16359685" y="0"/>
              <a:ext cx="4481682" cy="4515264"/>
              <a:chOff x="0" y="0"/>
              <a:chExt cx="4481681" cy="4515263"/>
            </a:xfrm>
          </p:grpSpPr>
          <p:sp>
            <p:nvSpPr>
              <p:cNvPr id="372" name="Square"/>
              <p:cNvSpPr/>
              <p:nvPr/>
            </p:nvSpPr>
            <p:spPr>
              <a:xfrm>
                <a:off x="11258" y="44840"/>
                <a:ext cx="4470424" cy="4470424"/>
              </a:xfrm>
              <a:prstGeom prst="rect">
                <a:avLst/>
              </a:prstGeom>
              <a:noFill/>
              <a:ln w="50800" cap="flat">
                <a:solidFill>
                  <a:srgbClr val="BA0002">
                    <a:alpha val="70951"/>
                  </a:srgbClr>
                </a:solidFill>
                <a:prstDash val="solid"/>
                <a:miter lim="400000"/>
              </a:ln>
              <a:effectLst>
                <a:outerShdw blurRad="50800" dist="63500" dir="2700000" rotWithShape="0">
                  <a:srgbClr val="FFF7ED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73" name="MUSE"/>
              <p:cNvSpPr txBox="1"/>
              <p:nvPr/>
            </p:nvSpPr>
            <p:spPr>
              <a:xfrm>
                <a:off x="-1" y="-1"/>
                <a:ext cx="1011937" cy="461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rgbClr val="920000"/>
                    </a:solidFill>
                  </a:defRPr>
                </a:lvl1pPr>
              </a:lstStyle>
              <a:p>
                <a:r>
                  <a:t>MUSE</a:t>
                </a:r>
              </a:p>
            </p:txBody>
          </p:sp>
        </p:grpSp>
        <p:grpSp>
          <p:nvGrpSpPr>
            <p:cNvPr id="380" name="Group"/>
            <p:cNvGrpSpPr/>
            <p:nvPr/>
          </p:nvGrpSpPr>
          <p:grpSpPr>
            <a:xfrm>
              <a:off x="-1" y="2442971"/>
              <a:ext cx="11596316" cy="6508536"/>
              <a:chOff x="0" y="0"/>
              <a:chExt cx="11596314" cy="6508534"/>
            </a:xfrm>
          </p:grpSpPr>
          <p:grpSp>
            <p:nvGrpSpPr>
              <p:cNvPr id="377" name="Group"/>
              <p:cNvGrpSpPr/>
              <p:nvPr/>
            </p:nvGrpSpPr>
            <p:grpSpPr>
              <a:xfrm>
                <a:off x="0" y="2119130"/>
                <a:ext cx="4727215" cy="1825139"/>
                <a:chOff x="0" y="0"/>
                <a:chExt cx="4727214" cy="1825137"/>
              </a:xfrm>
            </p:grpSpPr>
            <p:sp>
              <p:nvSpPr>
                <p:cNvPr id="375" name="spatial sampling: 0.2″/px…"/>
                <p:cNvSpPr txBox="1"/>
                <p:nvPr/>
              </p:nvSpPr>
              <p:spPr>
                <a:xfrm>
                  <a:off x="0" y="242119"/>
                  <a:ext cx="4727215" cy="15830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000">
                      <a:solidFill>
                        <a:srgbClr val="1A3653"/>
                      </a:solidFill>
                    </a:defRPr>
                  </a:pPr>
                  <a:br/>
                  <a:r>
                    <a:rPr sz="2500"/>
                    <a:t>spatial sampling: 0.2″/px</a:t>
                  </a:r>
                </a:p>
                <a:p>
                  <a:pPr>
                    <a:defRPr sz="2500">
                      <a:solidFill>
                        <a:srgbClr val="1A3653"/>
                      </a:solidFill>
                    </a:defRPr>
                  </a:pPr>
                  <a:r>
                    <a:t> FoV: 60″x60″</a:t>
                  </a:r>
                </a:p>
              </p:txBody>
            </p:sp>
            <p:sp>
              <p:nvSpPr>
                <p:cNvPr id="376" name="MUSE"/>
                <p:cNvSpPr txBox="1"/>
                <p:nvPr/>
              </p:nvSpPr>
              <p:spPr>
                <a:xfrm>
                  <a:off x="214560" y="0"/>
                  <a:ext cx="3222914" cy="73078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>
                  <a:outerShdw blurRad="254000" dist="25400" dir="5400000" rotWithShape="0">
                    <a:srgbClr val="FFFB00">
                      <a:alpha val="8085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buClr>
                      <a:srgbClr val="4D99B5"/>
                    </a:buClr>
                    <a:defRPr sz="3400">
                      <a:solidFill>
                        <a:srgbClr val="920000"/>
                      </a:solidFill>
                    </a:defRPr>
                  </a:lvl1pPr>
                </a:lstStyle>
                <a:p>
                  <a:r>
                    <a:t>MUSE</a:t>
                  </a:r>
                </a:p>
              </p:txBody>
            </p:sp>
          </p:grpSp>
          <p:pic>
            <p:nvPicPr>
              <p:cNvPr id="378" name="NGC5248_Vha.png" descr="NGC5248_Vha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93688" y="292917"/>
                <a:ext cx="7602627" cy="62156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9" name="NGC 5248"/>
              <p:cNvSpPr txBox="1"/>
              <p:nvPr/>
            </p:nvSpPr>
            <p:spPr>
              <a:xfrm>
                <a:off x="6065208" y="0"/>
                <a:ext cx="2796886" cy="7997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500">
                    <a:solidFill>
                      <a:srgbClr val="2B2C4C"/>
                    </a:solidFill>
                    <a:latin typeface="STIX Two Text Regular"/>
                    <a:ea typeface="STIX Two Text Regular"/>
                    <a:cs typeface="STIX Two Text Regular"/>
                    <a:sym typeface="STIX Two Text Regular"/>
                  </a:defRPr>
                </a:lvl1pPr>
              </a:lstStyle>
              <a:p>
                <a:r>
                  <a:t>NGC 5248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1" animBg="1" advAuto="0"/>
      <p:bldP spid="324" grpId="2" animBg="1" advAuto="0"/>
      <p:bldP spid="364" grpId="3" animBg="1" advAuto="0"/>
      <p:bldP spid="364" grpId="4" animBg="1" advAuto="0"/>
      <p:bldP spid="381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Image" descr="Image"/>
          <p:cNvPicPr>
            <a:picLocks noChangeAspect="1"/>
          </p:cNvPicPr>
          <p:nvPr/>
        </p:nvPicPr>
        <p:blipFill>
          <a:blip r:embed="rId2">
            <a:alphaModFix amt="2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384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5" name="Extraction of the kinematic data"/>
          <p:cNvSpPr txBox="1"/>
          <p:nvPr/>
        </p:nvSpPr>
        <p:spPr>
          <a:xfrm>
            <a:off x="-8365652" y="83563"/>
            <a:ext cx="22108022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2500">
                <a:solidFill>
                  <a:srgbClr val="6F144D"/>
                </a:solidFill>
              </a:defRPr>
            </a:lvl1pPr>
          </a:lstStyle>
          <a:p>
            <a:r>
              <a:t>Extraction of the kinematic data</a:t>
            </a:r>
          </a:p>
        </p:txBody>
      </p:sp>
      <p:sp>
        <p:nvSpPr>
          <p:cNvPr id="386" name="Extracting flux and LOSVD moment maps from the data analysis pipeline (DAP)"/>
          <p:cNvSpPr txBox="1"/>
          <p:nvPr/>
        </p:nvSpPr>
        <p:spPr>
          <a:xfrm>
            <a:off x="338521" y="1035639"/>
            <a:ext cx="15807818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3500">
                <a:solidFill>
                  <a:srgbClr val="2B2C4C"/>
                </a:solidFill>
              </a:defRPr>
            </a:pPr>
            <a:r>
              <a:t>Extracting flux and LOSVD moment maps from the </a:t>
            </a:r>
            <a:r>
              <a:rPr u="sng"/>
              <a:t>d</a:t>
            </a:r>
            <a:r>
              <a:t>ata </a:t>
            </a:r>
            <a:r>
              <a:rPr u="sng"/>
              <a:t>a</a:t>
            </a:r>
            <a:r>
              <a:t>nalysis </a:t>
            </a:r>
            <a:r>
              <a:rPr u="sng"/>
              <a:t>p</a:t>
            </a:r>
            <a:r>
              <a:t>ipeline (DAP)</a:t>
            </a:r>
          </a:p>
        </p:txBody>
      </p:sp>
      <p:pic>
        <p:nvPicPr>
          <p:cNvPr id="387" name="representative_spectra.png" descr="representative_spect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929" y="2716252"/>
            <a:ext cx="18938518" cy="5586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R25_NGC1097_Ha6562.pdf" descr="R25_NGC1097_Ha6562.pdf"/>
          <p:cNvPicPr>
            <a:picLocks noChangeAspect="1"/>
          </p:cNvPicPr>
          <p:nvPr/>
        </p:nvPicPr>
        <p:blipFill>
          <a:blip r:embed="rId4"/>
          <a:srcRect t="5636" b="5636"/>
          <a:stretch>
            <a:fillRect/>
          </a:stretch>
        </p:blipFill>
        <p:spPr>
          <a:xfrm>
            <a:off x="2730622" y="7914965"/>
            <a:ext cx="19603023" cy="4964339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Implementation of  GIST pipeline (Bittner et al. 2019)"/>
          <p:cNvSpPr txBox="1"/>
          <p:nvPr/>
        </p:nvSpPr>
        <p:spPr>
          <a:xfrm>
            <a:off x="18810622" y="364322"/>
            <a:ext cx="5433282" cy="990601"/>
          </a:xfrm>
          <a:prstGeom prst="rect">
            <a:avLst/>
          </a:prstGeom>
          <a:ln w="12700">
            <a:miter lim="400000"/>
          </a:ln>
          <a:effectLst>
            <a:outerShdw blurRad="254000" dist="25400" dir="5400000" rotWithShape="0">
              <a:srgbClr val="FFFFFF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sz="3000">
                <a:solidFill>
                  <a:srgbClr val="6F144D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Implementation of </a:t>
            </a:r>
            <a:br/>
            <a:r>
              <a:t>GIST pipeline (Bittner et al. 2019)</a:t>
            </a:r>
          </a:p>
        </p:txBody>
      </p:sp>
      <p:pic>
        <p:nvPicPr>
          <p:cNvPr id="390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20832361">
            <a:off x="16827783" y="969328"/>
            <a:ext cx="1362968" cy="401377"/>
          </a:xfrm>
          <a:prstGeom prst="rect">
            <a:avLst/>
          </a:prstGeom>
        </p:spPr>
      </p:pic>
      <p:sp>
        <p:nvSpPr>
          <p:cNvPr id="392" name="We used multi-Gaussian approach to improve the quality of derived kinematics and fluxes."/>
          <p:cNvSpPr txBox="1"/>
          <p:nvPr/>
        </p:nvSpPr>
        <p:spPr>
          <a:xfrm>
            <a:off x="388745" y="1728055"/>
            <a:ext cx="18348971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3500">
                <a:solidFill>
                  <a:srgbClr val="2B2C4C"/>
                </a:solidFill>
              </a:defRPr>
            </a:lvl1pPr>
          </a:lstStyle>
          <a:p>
            <a:r>
              <a:t>We used multi-Gaussian approach to improve the quality of derived kinematics and fluxes.</a:t>
            </a:r>
          </a:p>
        </p:txBody>
      </p:sp>
      <p:grpSp>
        <p:nvGrpSpPr>
          <p:cNvPr id="398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393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96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394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395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397" name="Text"/>
            <p:cNvSpPr txBox="1"/>
            <p:nvPr/>
          </p:nvSpPr>
          <p:spPr>
            <a:xfrm>
              <a:off x="23668639" y="98414"/>
              <a:ext cx="2667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5</a:t>
              </a:fld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99" name="Text"/>
              <p:cNvSpPr txBox="1"/>
              <p:nvPr/>
            </p:nvSpPr>
            <p:spPr>
              <a:xfrm>
                <a:off x="16744757" y="2984142"/>
                <a:ext cx="1467446" cy="423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1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NII</m:t>
                      </m:r>
                      <m: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9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4757" y="2984142"/>
                <a:ext cx="1467446" cy="423298"/>
              </a:xfrm>
              <a:prstGeom prst="rect">
                <a:avLst/>
              </a:prstGeom>
              <a:blipFill>
                <a:blip r:embed="rId6"/>
                <a:stretch>
                  <a:fillRect b="-2058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0" name="Text"/>
              <p:cNvSpPr txBox="1"/>
              <p:nvPr/>
            </p:nvSpPr>
            <p:spPr>
              <a:xfrm>
                <a:off x="18142663" y="4423295"/>
                <a:ext cx="727599" cy="423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1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SII</m:t>
                      </m:r>
                      <m: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40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2663" y="4423295"/>
                <a:ext cx="727599" cy="423298"/>
              </a:xfrm>
              <a:prstGeom prst="rect">
                <a:avLst/>
              </a:prstGeom>
              <a:blipFill>
                <a:blip r:embed="rId7"/>
                <a:stretch>
                  <a:fillRect l="-6780" b="-2058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1" name="Text"/>
              <p:cNvSpPr txBox="1"/>
              <p:nvPr/>
            </p:nvSpPr>
            <p:spPr>
              <a:xfrm>
                <a:off x="5506063" y="4914789"/>
                <a:ext cx="865391" cy="4232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1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OIII</m:t>
                      </m:r>
                      <m: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40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063" y="4914789"/>
                <a:ext cx="865391" cy="423297"/>
              </a:xfrm>
              <a:prstGeom prst="rect">
                <a:avLst/>
              </a:prstGeom>
              <a:blipFill>
                <a:blip r:embed="rId8"/>
                <a:stretch>
                  <a:fillRect l="-5797" b="-2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2" name="Text"/>
              <p:cNvSpPr txBox="1"/>
              <p:nvPr/>
            </p:nvSpPr>
            <p:spPr>
              <a:xfrm>
                <a:off x="4610973" y="4913960"/>
                <a:ext cx="457027" cy="4249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1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sz="215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40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973" y="4913960"/>
                <a:ext cx="457027" cy="424955"/>
              </a:xfrm>
              <a:prstGeom prst="rect">
                <a:avLst/>
              </a:prstGeom>
              <a:blipFill>
                <a:blip r:embed="rId9"/>
                <a:stretch>
                  <a:fillRect l="-24324" r="-8108" b="-2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age" descr="Image"/>
          <p:cNvPicPr>
            <a:picLocks noChangeAspect="1"/>
          </p:cNvPicPr>
          <p:nvPr/>
        </p:nvPicPr>
        <p:blipFill>
          <a:blip r:embed="rId3">
            <a:alphaModFix amt="2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447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48" name="Galaxies from the Composite Bulges Survey (PI: P. Erwin) &amp; TIMER (PI: D. Gadotti)"/>
          <p:cNvSpPr txBox="1"/>
          <p:nvPr/>
        </p:nvSpPr>
        <p:spPr>
          <a:xfrm>
            <a:off x="501002" y="829545"/>
            <a:ext cx="18773680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4000">
                <a:solidFill>
                  <a:srgbClr val="2B2C4C"/>
                </a:solidFill>
              </a:defRPr>
            </a:pPr>
            <a:r>
              <a:t>Galaxies from the </a:t>
            </a:r>
            <a:r>
              <a:rPr i="1"/>
              <a:t>Composite Bulges Survey </a:t>
            </a:r>
            <a:r>
              <a:t>(PI: P. Erwin) &amp; </a:t>
            </a:r>
            <a:r>
              <a:rPr i="1"/>
              <a:t>TIMER</a:t>
            </a:r>
            <a:r>
              <a:t> (PI: D. Gadotti)</a:t>
            </a:r>
          </a:p>
        </p:txBody>
      </p:sp>
      <p:grpSp>
        <p:nvGrpSpPr>
          <p:cNvPr id="451" name="Group"/>
          <p:cNvGrpSpPr/>
          <p:nvPr/>
        </p:nvGrpSpPr>
        <p:grpSpPr>
          <a:xfrm>
            <a:off x="163062" y="1358773"/>
            <a:ext cx="16125508" cy="1651255"/>
            <a:chOff x="-1" y="0"/>
            <a:chExt cx="16125507" cy="1651254"/>
          </a:xfrm>
        </p:grpSpPr>
        <p:sp>
          <p:nvSpPr>
            <p:cNvPr id="449" name="~20 galaxies with diverse characteristics with             and HST observations"/>
            <p:cNvSpPr txBox="1"/>
            <p:nvPr/>
          </p:nvSpPr>
          <p:spPr>
            <a:xfrm>
              <a:off x="-1" y="0"/>
              <a:ext cx="16125507" cy="165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500">
                  <a:solidFill>
                    <a:srgbClr val="2B2C4C"/>
                  </a:solidFill>
                </a:defRPr>
              </a:pPr>
              <a:r>
                <a:t>~20 galaxies with diverse characteristics with             and HST observations</a:t>
              </a:r>
              <a:br/>
              <a:endParaRPr/>
            </a:p>
          </p:txBody>
        </p:sp>
        <p:sp>
          <p:nvSpPr>
            <p:cNvPr id="450" name="MUSE"/>
            <p:cNvSpPr txBox="1"/>
            <p:nvPr/>
          </p:nvSpPr>
          <p:spPr>
            <a:xfrm>
              <a:off x="9661138" y="246741"/>
              <a:ext cx="4666461" cy="60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55600" dist="25400" dir="5400000" rotWithShape="0">
                <a:srgbClr val="FFFB00">
                  <a:alpha val="8085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825500">
                <a:spcBef>
                  <a:spcPts val="6100"/>
                </a:spcBef>
                <a:buClr>
                  <a:srgbClr val="4D99B5"/>
                </a:buClr>
                <a:defRPr sz="3500">
                  <a:solidFill>
                    <a:srgbClr val="2B2C4C"/>
                  </a:solidFill>
                </a:defRPr>
              </a:lvl1pPr>
            </a:lstStyle>
            <a:p>
              <a:r>
                <a:rPr dirty="0"/>
                <a:t>MUSE</a:t>
              </a:r>
            </a:p>
          </p:txBody>
        </p:sp>
      </p:grpSp>
      <p:sp>
        <p:nvSpPr>
          <p:cNvPr id="452" name="Rectangle"/>
          <p:cNvSpPr/>
          <p:nvPr/>
        </p:nvSpPr>
        <p:spPr>
          <a:xfrm>
            <a:off x="2775336" y="2445851"/>
            <a:ext cx="19242759" cy="9778943"/>
          </a:xfrm>
          <a:prstGeom prst="rect">
            <a:avLst/>
          </a:prstGeom>
          <a:solidFill>
            <a:srgbClr val="1A365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3" name="D&lt;20 Mpc"/>
          <p:cNvSpPr txBox="1"/>
          <p:nvPr/>
        </p:nvSpPr>
        <p:spPr>
          <a:xfrm>
            <a:off x="19767873" y="1867545"/>
            <a:ext cx="2201229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DCDEDE"/>
                </a:solidFill>
              </a:defRPr>
            </a:lvl1pPr>
          </a:lstStyle>
          <a:p>
            <a:r>
              <a:t>D&lt;20 Mpc</a:t>
            </a:r>
          </a:p>
        </p:txBody>
      </p:sp>
      <p:grpSp>
        <p:nvGrpSpPr>
          <p:cNvPr id="476" name="Group"/>
          <p:cNvGrpSpPr/>
          <p:nvPr/>
        </p:nvGrpSpPr>
        <p:grpSpPr>
          <a:xfrm>
            <a:off x="2896750" y="2540322"/>
            <a:ext cx="18999931" cy="9590002"/>
            <a:chOff x="0" y="0"/>
            <a:chExt cx="18999930" cy="9590001"/>
          </a:xfrm>
        </p:grpSpPr>
        <p:pic>
          <p:nvPicPr>
            <p:cNvPr id="454" name="NGC289_color.pdf" descr="NGC289_color.pdf"/>
            <p:cNvPicPr>
              <a:picLocks noChangeAspect="1"/>
            </p:cNvPicPr>
            <p:nvPr/>
          </p:nvPicPr>
          <p:blipFill>
            <a:blip r:embed="rId4">
              <a:alphaModFix amt="20000"/>
            </a:blip>
            <a:srcRect/>
            <a:stretch>
              <a:fillRect/>
            </a:stretch>
          </p:blipFill>
          <p:spPr>
            <a:xfrm>
              <a:off x="3156092" y="0"/>
              <a:ext cx="3162242" cy="3162242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55" name="NGC613_color.pdf" descr="NGC613_color.pdf"/>
            <p:cNvPicPr>
              <a:picLocks noChangeAspect="1"/>
            </p:cNvPicPr>
            <p:nvPr/>
          </p:nvPicPr>
          <p:blipFill>
            <a:blip r:embed="rId5">
              <a:alphaModFix amt="20000"/>
            </a:blip>
            <a:stretch>
              <a:fillRect/>
            </a:stretch>
          </p:blipFill>
          <p:spPr>
            <a:xfrm>
              <a:off x="6360482" y="15201"/>
              <a:ext cx="3144198" cy="3144197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56" name="NGC1300_color.pdf" descr="NGC1300_color.pdf"/>
            <p:cNvPicPr>
              <a:picLocks noChangeAspect="1"/>
            </p:cNvPicPr>
            <p:nvPr/>
          </p:nvPicPr>
          <p:blipFill>
            <a:blip r:embed="rId6">
              <a:alphaModFix amt="20000"/>
            </a:blip>
            <a:srcRect/>
            <a:stretch>
              <a:fillRect/>
            </a:stretch>
          </p:blipFill>
          <p:spPr>
            <a:xfrm>
              <a:off x="9526088" y="12740"/>
              <a:ext cx="3147953" cy="3147953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57" name="NGC1433_color.pdf" descr="NGC1433_color.pdf"/>
            <p:cNvPicPr>
              <a:picLocks noChangeAspect="1"/>
            </p:cNvPicPr>
            <p:nvPr/>
          </p:nvPicPr>
          <p:blipFill>
            <a:blip r:embed="rId7">
              <a:alphaModFix amt="20000"/>
            </a:blip>
            <a:stretch>
              <a:fillRect/>
            </a:stretch>
          </p:blipFill>
          <p:spPr>
            <a:xfrm>
              <a:off x="12687410" y="12700"/>
              <a:ext cx="3139688" cy="3139687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58" name="NGC1566_color.pdf" descr="NGC1566_color.pdf"/>
            <p:cNvPicPr>
              <a:picLocks noChangeAspect="1"/>
            </p:cNvPicPr>
            <p:nvPr/>
          </p:nvPicPr>
          <p:blipFill>
            <a:blip r:embed="rId8">
              <a:alphaModFix amt="20000"/>
            </a:blip>
            <a:stretch>
              <a:fillRect/>
            </a:stretch>
          </p:blipFill>
          <p:spPr>
            <a:xfrm>
              <a:off x="15850999" y="12740"/>
              <a:ext cx="3141966" cy="3141966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59" name="NGC4941_color.pdf" descr="NGC4941_color.pdf"/>
            <p:cNvPicPr>
              <a:picLocks noChangeAspect="1"/>
            </p:cNvPicPr>
            <p:nvPr/>
          </p:nvPicPr>
          <p:blipFill>
            <a:blip r:embed="rId9">
              <a:alphaModFix amt="20000"/>
            </a:blip>
            <a:stretch>
              <a:fillRect/>
            </a:stretch>
          </p:blipFill>
          <p:spPr>
            <a:xfrm>
              <a:off x="6368109" y="6418754"/>
              <a:ext cx="3149751" cy="3149751"/>
            </a:xfrm>
            <a:prstGeom prst="rect">
              <a:avLst/>
            </a:prstGeom>
            <a:ln w="381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60" name="NGC4321_sdss_color.pdf" descr="NGC4321_sdss_color.pdf"/>
            <p:cNvPicPr>
              <a:picLocks noChangeAspect="1"/>
            </p:cNvPicPr>
            <p:nvPr/>
          </p:nvPicPr>
          <p:blipFill>
            <a:blip r:embed="rId10">
              <a:alphaModFix amt="20000"/>
            </a:blip>
            <a:stretch>
              <a:fillRect/>
            </a:stretch>
          </p:blipFill>
          <p:spPr>
            <a:xfrm>
              <a:off x="15856596" y="3207325"/>
              <a:ext cx="3143335" cy="3162242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61" name="NGC5248_sdss_color.pdf" descr="NGC5248_sdss_color.pdf"/>
            <p:cNvPicPr>
              <a:picLocks noChangeAspect="1"/>
            </p:cNvPicPr>
            <p:nvPr/>
          </p:nvPicPr>
          <p:blipFill>
            <a:blip r:embed="rId11">
              <a:alphaModFix amt="20000"/>
            </a:blip>
            <a:stretch>
              <a:fillRect/>
            </a:stretch>
          </p:blipFill>
          <p:spPr>
            <a:xfrm>
              <a:off x="9565340" y="6427278"/>
              <a:ext cx="3109657" cy="3121875"/>
            </a:xfrm>
            <a:prstGeom prst="rect">
              <a:avLst/>
            </a:prstGeom>
            <a:ln w="381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62" name="NGC4643_sdss_color.pdf" descr="NGC4643_sdss_color.pdf"/>
            <p:cNvPicPr>
              <a:picLocks noChangeAspect="1"/>
            </p:cNvPicPr>
            <p:nvPr/>
          </p:nvPicPr>
          <p:blipFill>
            <a:blip r:embed="rId12">
              <a:alphaModFix amt="20000"/>
            </a:blip>
            <a:stretch>
              <a:fillRect/>
            </a:stretch>
          </p:blipFill>
          <p:spPr>
            <a:xfrm>
              <a:off x="3194650" y="6427278"/>
              <a:ext cx="3126389" cy="3145194"/>
            </a:xfrm>
            <a:prstGeom prst="rect">
              <a:avLst/>
            </a:prstGeom>
            <a:ln w="381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63" name="NGC7177_sdss_color.pdf" descr="NGC7177_sdss_color.pdf"/>
            <p:cNvPicPr>
              <a:picLocks noChangeAspect="1"/>
            </p:cNvPicPr>
            <p:nvPr/>
          </p:nvPicPr>
          <p:blipFill>
            <a:blip r:embed="rId13">
              <a:alphaModFix amt="20000"/>
            </a:blip>
            <a:stretch>
              <a:fillRect/>
            </a:stretch>
          </p:blipFill>
          <p:spPr>
            <a:xfrm>
              <a:off x="12716599" y="6430329"/>
              <a:ext cx="3118487" cy="3130740"/>
            </a:xfrm>
            <a:prstGeom prst="rect">
              <a:avLst/>
            </a:prstGeom>
            <a:ln w="381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64" name="NGC3351_sdss_color.pdf" descr="NGC3351_sdss_color.pdf"/>
            <p:cNvPicPr>
              <a:picLocks noChangeAspect="1"/>
            </p:cNvPicPr>
            <p:nvPr/>
          </p:nvPicPr>
          <p:blipFill>
            <a:blip r:embed="rId14">
              <a:alphaModFix amt="20000"/>
            </a:blip>
            <a:srcRect/>
            <a:stretch>
              <a:fillRect/>
            </a:stretch>
          </p:blipFill>
          <p:spPr>
            <a:xfrm>
              <a:off x="5213" y="3205708"/>
              <a:ext cx="3146600" cy="3165527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65" name="NGC3368_sdss_color.pdf" descr="NGC3368_sdss_color.pdf"/>
            <p:cNvPicPr>
              <a:picLocks noChangeAspect="1"/>
            </p:cNvPicPr>
            <p:nvPr/>
          </p:nvPicPr>
          <p:blipFill>
            <a:blip r:embed="rId15">
              <a:alphaModFix amt="20000"/>
            </a:blip>
            <a:stretch>
              <a:fillRect/>
            </a:stretch>
          </p:blipFill>
          <p:spPr>
            <a:xfrm>
              <a:off x="3176072" y="3215145"/>
              <a:ext cx="3146600" cy="3146601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66" name="NGC3489_sdss_color.pdf" descr="NGC3489_sdss_color.pdf"/>
            <p:cNvPicPr>
              <a:picLocks noChangeAspect="1"/>
            </p:cNvPicPr>
            <p:nvPr/>
          </p:nvPicPr>
          <p:blipFill>
            <a:blip r:embed="rId16">
              <a:alphaModFix amt="20000"/>
            </a:blip>
            <a:stretch>
              <a:fillRect/>
            </a:stretch>
          </p:blipFill>
          <p:spPr>
            <a:xfrm>
              <a:off x="6360812" y="3208964"/>
              <a:ext cx="3151854" cy="3158964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67" name="NGC3626_sdss_color.pdf" descr="NGC3626_sdss_color.pdf"/>
            <p:cNvPicPr>
              <a:picLocks noChangeAspect="1"/>
            </p:cNvPicPr>
            <p:nvPr/>
          </p:nvPicPr>
          <p:blipFill>
            <a:blip r:embed="rId17">
              <a:alphaModFix amt="20000"/>
            </a:blip>
            <a:srcRect/>
            <a:stretch>
              <a:fillRect/>
            </a:stretch>
          </p:blipFill>
          <p:spPr>
            <a:xfrm>
              <a:off x="9540940" y="3215145"/>
              <a:ext cx="3132708" cy="3146601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68" name="NGC4303_sdss_color.pdf" descr="NGC4303_sdss_color.pdf"/>
            <p:cNvPicPr>
              <a:picLocks noChangeAspect="1"/>
            </p:cNvPicPr>
            <p:nvPr/>
          </p:nvPicPr>
          <p:blipFill>
            <a:blip r:embed="rId18">
              <a:alphaModFix amt="20000"/>
            </a:blip>
            <a:stretch>
              <a:fillRect/>
            </a:stretch>
          </p:blipFill>
          <p:spPr>
            <a:xfrm>
              <a:off x="12699301" y="3212670"/>
              <a:ext cx="3132708" cy="3151551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pic>
          <p:nvPicPr>
            <p:cNvPr id="469" name="ngc4457_sdss_color.pdf" descr="ngc4457_sdss_color.pdf"/>
            <p:cNvPicPr>
              <a:picLocks noChangeAspect="1"/>
            </p:cNvPicPr>
            <p:nvPr/>
          </p:nvPicPr>
          <p:blipFill>
            <a:blip r:embed="rId19">
              <a:alphaModFix amt="20000"/>
            </a:blip>
            <a:stretch>
              <a:fillRect/>
            </a:stretch>
          </p:blipFill>
          <p:spPr>
            <a:xfrm>
              <a:off x="15219" y="6426796"/>
              <a:ext cx="3144293" cy="3163206"/>
            </a:xfrm>
            <a:prstGeom prst="rect">
              <a:avLst/>
            </a:prstGeom>
            <a:ln w="381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grpSp>
          <p:nvGrpSpPr>
            <p:cNvPr id="472" name="Group"/>
            <p:cNvGrpSpPr/>
            <p:nvPr/>
          </p:nvGrpSpPr>
          <p:grpSpPr>
            <a:xfrm>
              <a:off x="0" y="10089"/>
              <a:ext cx="3150117" cy="3150118"/>
              <a:chOff x="0" y="0"/>
              <a:chExt cx="3150116" cy="3150116"/>
            </a:xfrm>
          </p:grpSpPr>
          <p:pic>
            <p:nvPicPr>
              <p:cNvPr id="470" name="IC2051_color.jpeg" descr="IC2051_color.jpeg"/>
              <p:cNvPicPr>
                <a:picLocks noChangeAspect="1"/>
              </p:cNvPicPr>
              <p:nvPr/>
            </p:nvPicPr>
            <p:blipFill>
              <a:blip r:embed="rId20">
                <a:alphaModFix amt="20000"/>
              </a:blip>
              <a:srcRect/>
              <a:stretch>
                <a:fillRect/>
              </a:stretch>
            </p:blipFill>
            <p:spPr>
              <a:xfrm>
                <a:off x="0" y="0"/>
                <a:ext cx="3150117" cy="3150117"/>
              </a:xfrm>
              <a:prstGeom prst="rect">
                <a:avLst/>
              </a:prstGeom>
              <a:ln w="50800" cap="flat">
                <a:solidFill>
                  <a:srgbClr val="1A3653"/>
                </a:solidFill>
                <a:prstDash val="solid"/>
                <a:miter lim="400000"/>
              </a:ln>
              <a:effectLst/>
            </p:spPr>
          </p:pic>
          <p:sp>
            <p:nvSpPr>
              <p:cNvPr id="471" name="Square"/>
              <p:cNvSpPr/>
              <p:nvPr/>
            </p:nvSpPr>
            <p:spPr>
              <a:xfrm>
                <a:off x="1188373" y="1169916"/>
                <a:ext cx="828046" cy="828421"/>
              </a:xfrm>
              <a:prstGeom prst="rect">
                <a:avLst/>
              </a:prstGeom>
              <a:noFill/>
              <a:ln w="25400" cap="flat">
                <a:solidFill>
                  <a:srgbClr val="B73D4C">
                    <a:alpha val="2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475" name="Group"/>
            <p:cNvGrpSpPr/>
            <p:nvPr/>
          </p:nvGrpSpPr>
          <p:grpSpPr>
            <a:xfrm>
              <a:off x="15864079" y="6429890"/>
              <a:ext cx="3128715" cy="3128715"/>
              <a:chOff x="0" y="0"/>
              <a:chExt cx="3128713" cy="3128713"/>
            </a:xfrm>
          </p:grpSpPr>
          <p:pic>
            <p:nvPicPr>
              <p:cNvPr id="473" name="NGC7513_color.jpeg" descr="NGC7513_color.jpeg"/>
              <p:cNvPicPr>
                <a:picLocks noChangeAspect="1"/>
              </p:cNvPicPr>
              <p:nvPr/>
            </p:nvPicPr>
            <p:blipFill>
              <a:blip r:embed="rId21">
                <a:alphaModFix amt="20000"/>
              </a:blip>
              <a:stretch>
                <a:fillRect/>
              </a:stretch>
            </p:blipFill>
            <p:spPr>
              <a:xfrm>
                <a:off x="0" y="0"/>
                <a:ext cx="3128714" cy="3128714"/>
              </a:xfrm>
              <a:prstGeom prst="rect">
                <a:avLst/>
              </a:prstGeom>
              <a:ln w="50800" cap="flat">
                <a:solidFill>
                  <a:srgbClr val="1A3653"/>
                </a:solidFill>
                <a:prstDash val="solid"/>
                <a:miter lim="400000"/>
              </a:ln>
              <a:effectLst/>
            </p:spPr>
          </p:pic>
          <p:sp>
            <p:nvSpPr>
              <p:cNvPr id="474" name="Square"/>
              <p:cNvSpPr/>
              <p:nvPr/>
            </p:nvSpPr>
            <p:spPr>
              <a:xfrm>
                <a:off x="1148239" y="1165965"/>
                <a:ext cx="796785" cy="796784"/>
              </a:xfrm>
              <a:prstGeom prst="rect">
                <a:avLst/>
              </a:prstGeom>
              <a:noFill/>
              <a:ln w="25400" cap="flat">
                <a:solidFill>
                  <a:srgbClr val="B73D4C">
                    <a:alpha val="2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</p:grpSp>
      <p:pic>
        <p:nvPicPr>
          <p:cNvPr id="477" name="NGC289_color.pdf" descr="NGC289_color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065" y="2546877"/>
            <a:ext cx="3162243" cy="3162242"/>
          </a:xfrm>
          <a:prstGeom prst="rect">
            <a:avLst/>
          </a:prstGeom>
          <a:ln w="50800">
            <a:solidFill>
              <a:srgbClr val="1A3653"/>
            </a:solidFill>
            <a:miter lim="400000"/>
          </a:ln>
        </p:spPr>
      </p:pic>
      <p:pic>
        <p:nvPicPr>
          <p:cNvPr id="478" name="NGC613_color.pdf" descr="NGC613_color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456" y="2562078"/>
            <a:ext cx="3144198" cy="3144197"/>
          </a:xfrm>
          <a:prstGeom prst="rect">
            <a:avLst/>
          </a:prstGeom>
          <a:ln w="50800">
            <a:solidFill>
              <a:srgbClr val="1A3653"/>
            </a:solidFill>
            <a:miter lim="400000"/>
          </a:ln>
        </p:spPr>
      </p:pic>
      <p:pic>
        <p:nvPicPr>
          <p:cNvPr id="479" name="NGC1300_color.pdf" descr="NGC1300_color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3062" y="2559617"/>
            <a:ext cx="3147953" cy="3147953"/>
          </a:xfrm>
          <a:prstGeom prst="rect">
            <a:avLst/>
          </a:prstGeom>
          <a:ln w="50800">
            <a:solidFill>
              <a:srgbClr val="1A3653"/>
            </a:solidFill>
            <a:miter lim="400000"/>
          </a:ln>
        </p:spPr>
      </p:pic>
      <p:pic>
        <p:nvPicPr>
          <p:cNvPr id="480" name="NGC1433_color.pdf" descr="NGC1433_color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4384" y="2559577"/>
            <a:ext cx="3139687" cy="3139687"/>
          </a:xfrm>
          <a:prstGeom prst="rect">
            <a:avLst/>
          </a:prstGeom>
          <a:ln w="50800">
            <a:solidFill>
              <a:srgbClr val="1A3653"/>
            </a:solidFill>
            <a:miter lim="400000"/>
          </a:ln>
        </p:spPr>
      </p:pic>
      <p:pic>
        <p:nvPicPr>
          <p:cNvPr id="481" name="NGC1566_color.pdf" descr="NGC1566_color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57972" y="2559617"/>
            <a:ext cx="3141966" cy="3141966"/>
          </a:xfrm>
          <a:prstGeom prst="rect">
            <a:avLst/>
          </a:prstGeom>
          <a:ln w="50800">
            <a:solidFill>
              <a:srgbClr val="1A3653"/>
            </a:solidFill>
            <a:miter lim="400000"/>
          </a:ln>
        </p:spPr>
      </p:pic>
      <p:pic>
        <p:nvPicPr>
          <p:cNvPr id="482" name="NGC4941_color.pdf" descr="NGC4941_color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5083" y="8965631"/>
            <a:ext cx="3149751" cy="3149751"/>
          </a:xfrm>
          <a:prstGeom prst="rect">
            <a:avLst/>
          </a:prstGeom>
          <a:ln w="38100">
            <a:solidFill>
              <a:srgbClr val="1A3653"/>
            </a:solidFill>
            <a:miter lim="400000"/>
          </a:ln>
        </p:spPr>
      </p:pic>
      <p:pic>
        <p:nvPicPr>
          <p:cNvPr id="483" name="NGC4321_sdss_color.pdf" descr="NGC4321_sdss_color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63569" y="5754202"/>
            <a:ext cx="3143335" cy="3162242"/>
          </a:xfrm>
          <a:prstGeom prst="rect">
            <a:avLst/>
          </a:prstGeom>
          <a:ln w="50800">
            <a:solidFill>
              <a:srgbClr val="1A3653"/>
            </a:solidFill>
            <a:miter lim="400000"/>
          </a:ln>
        </p:spPr>
      </p:pic>
      <p:pic>
        <p:nvPicPr>
          <p:cNvPr id="484" name="NGC5248_sdss_color.pdf" descr="NGC5248_sdss_color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72313" y="8974155"/>
            <a:ext cx="3109657" cy="3121876"/>
          </a:xfrm>
          <a:prstGeom prst="rect">
            <a:avLst/>
          </a:prstGeom>
          <a:ln w="38100">
            <a:solidFill>
              <a:srgbClr val="1A3653"/>
            </a:solidFill>
            <a:miter lim="400000"/>
          </a:ln>
        </p:spPr>
      </p:pic>
      <p:pic>
        <p:nvPicPr>
          <p:cNvPr id="485" name="NGC4643_sdss_color.pdf" descr="NGC4643_sdss_color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1624" y="8974155"/>
            <a:ext cx="3126389" cy="3145195"/>
          </a:xfrm>
          <a:prstGeom prst="rect">
            <a:avLst/>
          </a:prstGeom>
          <a:ln w="38100">
            <a:solidFill>
              <a:srgbClr val="1A3653"/>
            </a:solidFill>
            <a:miter lim="400000"/>
          </a:ln>
        </p:spPr>
      </p:pic>
      <p:pic>
        <p:nvPicPr>
          <p:cNvPr id="486" name="NGC7177_sdss_color.pdf" descr="NGC7177_sdss_color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23573" y="8977206"/>
            <a:ext cx="3118487" cy="3130740"/>
          </a:xfrm>
          <a:prstGeom prst="rect">
            <a:avLst/>
          </a:prstGeom>
          <a:ln w="38100">
            <a:solidFill>
              <a:srgbClr val="1A3653"/>
            </a:solidFill>
            <a:miter lim="400000"/>
          </a:ln>
        </p:spPr>
      </p:pic>
      <p:pic>
        <p:nvPicPr>
          <p:cNvPr id="487" name="NGC3351_sdss_color.pdf" descr="NGC3351_sdss_color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2187" y="5752585"/>
            <a:ext cx="3146600" cy="3165527"/>
          </a:xfrm>
          <a:prstGeom prst="rect">
            <a:avLst/>
          </a:prstGeom>
          <a:ln w="50800">
            <a:solidFill>
              <a:srgbClr val="1A3653"/>
            </a:solidFill>
            <a:miter lim="400000"/>
          </a:ln>
        </p:spPr>
      </p:pic>
      <p:pic>
        <p:nvPicPr>
          <p:cNvPr id="488" name="NGC3368_sdss_color.pdf" descr="NGC3368_sdss_color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3045" y="5762023"/>
            <a:ext cx="3146600" cy="3146600"/>
          </a:xfrm>
          <a:prstGeom prst="rect">
            <a:avLst/>
          </a:prstGeom>
          <a:ln w="50800">
            <a:solidFill>
              <a:srgbClr val="1A3653"/>
            </a:solidFill>
            <a:miter lim="400000"/>
          </a:ln>
        </p:spPr>
      </p:pic>
      <p:pic>
        <p:nvPicPr>
          <p:cNvPr id="489" name="NGC3489_sdss_color.pdf" descr="NGC3489_sdss_color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7786" y="5755841"/>
            <a:ext cx="3151854" cy="3158964"/>
          </a:xfrm>
          <a:prstGeom prst="rect">
            <a:avLst/>
          </a:prstGeom>
          <a:ln w="50800">
            <a:solidFill>
              <a:srgbClr val="1A3653"/>
            </a:solidFill>
            <a:miter lim="400000"/>
          </a:ln>
        </p:spPr>
      </p:pic>
      <p:pic>
        <p:nvPicPr>
          <p:cNvPr id="490" name="NGC3626_sdss_color.pdf" descr="NGC3626_sdss_color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47914" y="5762023"/>
            <a:ext cx="3132708" cy="3146600"/>
          </a:xfrm>
          <a:prstGeom prst="rect">
            <a:avLst/>
          </a:prstGeom>
          <a:ln w="50800">
            <a:solidFill>
              <a:srgbClr val="1A3653"/>
            </a:solidFill>
            <a:miter lim="400000"/>
          </a:ln>
        </p:spPr>
      </p:pic>
      <p:pic>
        <p:nvPicPr>
          <p:cNvPr id="491" name="NGC4303_sdss_color.pdf" descr="NGC4303_sdss_color.pd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06275" y="5759547"/>
            <a:ext cx="3132708" cy="3151551"/>
          </a:xfrm>
          <a:prstGeom prst="rect">
            <a:avLst/>
          </a:prstGeom>
          <a:ln w="50800">
            <a:solidFill>
              <a:srgbClr val="1A3653"/>
            </a:solidFill>
            <a:miter lim="400000"/>
          </a:ln>
        </p:spPr>
      </p:pic>
      <p:pic>
        <p:nvPicPr>
          <p:cNvPr id="492" name="ngc4457_sdss_color.pdf" descr="ngc4457_sdss_color.pd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22193" y="8973673"/>
            <a:ext cx="3144292" cy="3163206"/>
          </a:xfrm>
          <a:prstGeom prst="rect">
            <a:avLst/>
          </a:prstGeom>
          <a:ln w="38100">
            <a:solidFill>
              <a:srgbClr val="1A3653"/>
            </a:solidFill>
            <a:miter lim="400000"/>
          </a:ln>
        </p:spPr>
      </p:pic>
      <p:grpSp>
        <p:nvGrpSpPr>
          <p:cNvPr id="495" name="Group"/>
          <p:cNvGrpSpPr/>
          <p:nvPr/>
        </p:nvGrpSpPr>
        <p:grpSpPr>
          <a:xfrm>
            <a:off x="2881573" y="2556966"/>
            <a:ext cx="3150118" cy="3150118"/>
            <a:chOff x="0" y="0"/>
            <a:chExt cx="3150116" cy="3150116"/>
          </a:xfrm>
        </p:grpSpPr>
        <p:pic>
          <p:nvPicPr>
            <p:cNvPr id="493" name="IC2051_color.jpeg" descr="IC2051_color.jpe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0" y="0"/>
              <a:ext cx="3150117" cy="3150117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sp>
          <p:nvSpPr>
            <p:cNvPr id="494" name="Square"/>
            <p:cNvSpPr/>
            <p:nvPr/>
          </p:nvSpPr>
          <p:spPr>
            <a:xfrm>
              <a:off x="1188373" y="1169916"/>
              <a:ext cx="828046" cy="828421"/>
            </a:xfrm>
            <a:prstGeom prst="rect">
              <a:avLst/>
            </a:prstGeom>
            <a:noFill/>
            <a:ln w="25400" cap="flat">
              <a:solidFill>
                <a:srgbClr val="B73D4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98" name="Group"/>
          <p:cNvGrpSpPr/>
          <p:nvPr/>
        </p:nvGrpSpPr>
        <p:grpSpPr>
          <a:xfrm>
            <a:off x="18771052" y="8976767"/>
            <a:ext cx="3128715" cy="3128715"/>
            <a:chOff x="0" y="0"/>
            <a:chExt cx="3128713" cy="3128713"/>
          </a:xfrm>
        </p:grpSpPr>
        <p:pic>
          <p:nvPicPr>
            <p:cNvPr id="496" name="NGC7513_color.jpeg" descr="NGC7513_color.jpe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0" y="0"/>
              <a:ext cx="3128714" cy="3128714"/>
            </a:xfrm>
            <a:prstGeom prst="rect">
              <a:avLst/>
            </a:prstGeom>
            <a:ln w="50800" cap="flat">
              <a:solidFill>
                <a:srgbClr val="1A3653"/>
              </a:solidFill>
              <a:prstDash val="solid"/>
              <a:miter lim="400000"/>
            </a:ln>
            <a:effectLst/>
          </p:spPr>
        </p:pic>
        <p:sp>
          <p:nvSpPr>
            <p:cNvPr id="497" name="Square"/>
            <p:cNvSpPr/>
            <p:nvPr/>
          </p:nvSpPr>
          <p:spPr>
            <a:xfrm>
              <a:off x="1148239" y="1165965"/>
              <a:ext cx="796785" cy="796784"/>
            </a:xfrm>
            <a:prstGeom prst="rect">
              <a:avLst/>
            </a:prstGeom>
            <a:noFill/>
            <a:ln w="25400" cap="flat">
              <a:solidFill>
                <a:srgbClr val="B73D4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99" name="Large scale images: Carnegie-Irvine &amp; SDSS"/>
          <p:cNvSpPr txBox="1"/>
          <p:nvPr/>
        </p:nvSpPr>
        <p:spPr>
          <a:xfrm>
            <a:off x="2715206" y="12191628"/>
            <a:ext cx="616244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Large scale images: Carnegie-Irvine &amp; SDSS</a:t>
            </a:r>
          </a:p>
        </p:txBody>
      </p:sp>
      <p:sp>
        <p:nvSpPr>
          <p:cNvPr id="500" name="Group"/>
          <p:cNvSpPr txBox="1"/>
          <p:nvPr/>
        </p:nvSpPr>
        <p:spPr>
          <a:xfrm>
            <a:off x="17766955" y="12007545"/>
            <a:ext cx="4479987" cy="1105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buClr>
                <a:srgbClr val="4D99B5"/>
              </a:buClr>
              <a:defRPr sz="3400">
                <a:solidFill>
                  <a:srgbClr val="6F144D"/>
                </a:solidFill>
              </a:defRPr>
            </a:lvl1pPr>
          </a:lstStyle>
          <a:p>
            <a:r>
              <a:t>Kolcu et al. (in prep)</a:t>
            </a:r>
          </a:p>
        </p:txBody>
      </p:sp>
      <p:grpSp>
        <p:nvGrpSpPr>
          <p:cNvPr id="503" name="Group"/>
          <p:cNvGrpSpPr/>
          <p:nvPr/>
        </p:nvGrpSpPr>
        <p:grpSpPr>
          <a:xfrm rot="1924677">
            <a:off x="18410139" y="770986"/>
            <a:ext cx="5662614" cy="5659390"/>
            <a:chOff x="-509381" y="-3011332"/>
            <a:chExt cx="5662612" cy="5659389"/>
          </a:xfrm>
        </p:grpSpPr>
        <p:pic>
          <p:nvPicPr>
            <p:cNvPr id="501" name="Image" descr="Image"/>
            <p:cNvPicPr>
              <a:picLocks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-509382" y="-3011333"/>
              <a:ext cx="5662613" cy="5659391"/>
            </a:xfrm>
            <a:prstGeom prst="rect">
              <a:avLst/>
            </a:prstGeom>
            <a:effectLst>
              <a:outerShdw blurRad="457200" dist="25400" dir="5619984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502" name="NGC1097  as Pilot Target"/>
            <p:cNvSpPr txBox="1"/>
            <p:nvPr/>
          </p:nvSpPr>
          <p:spPr>
            <a:xfrm rot="20820000">
              <a:off x="22279" y="-2220014"/>
              <a:ext cx="4379268" cy="3725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4500"/>
                </a:spcBef>
                <a:defRPr sz="4000">
                  <a:solidFill>
                    <a:srgbClr val="FFF7ED"/>
                  </a:solidFill>
                </a:defRPr>
              </a:pPr>
              <a:r>
                <a:rPr b="1"/>
                <a:t>NGC1097</a:t>
              </a:r>
              <a:r>
                <a:t> </a:t>
              </a:r>
              <a:br/>
              <a:r>
                <a:t>as Pilot Target</a:t>
              </a:r>
            </a:p>
          </p:txBody>
        </p:sp>
      </p:grpSp>
      <p:grpSp>
        <p:nvGrpSpPr>
          <p:cNvPr id="509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504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07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505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506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508" name="Text"/>
            <p:cNvSpPr txBox="1"/>
            <p:nvPr/>
          </p:nvSpPr>
          <p:spPr>
            <a:xfrm>
              <a:off x="23668639" y="98414"/>
              <a:ext cx="2667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6</a:t>
              </a:fld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Image" descr="Image"/>
          <p:cNvPicPr>
            <a:picLocks noChangeAspect="1"/>
          </p:cNvPicPr>
          <p:nvPr/>
        </p:nvPicPr>
        <p:blipFill>
          <a:blip r:embed="rId3">
            <a:alphaModFix amt="2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514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15" name="Group"/>
          <p:cNvSpPr txBox="1"/>
          <p:nvPr/>
        </p:nvSpPr>
        <p:spPr>
          <a:xfrm>
            <a:off x="-2168458" y="429175"/>
            <a:ext cx="17423471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000">
                <a:solidFill>
                  <a:srgbClr val="2B2C4C"/>
                </a:solidFill>
              </a:defRPr>
            </a:lvl1pPr>
          </a:lstStyle>
          <a:p>
            <a:r>
              <a:t>How to identify the large scale shocks in kinematics?               </a:t>
            </a:r>
          </a:p>
        </p:txBody>
      </p:sp>
      <p:sp>
        <p:nvSpPr>
          <p:cNvPr id="516" name="Van Der Kruit - Allen 1978"/>
          <p:cNvSpPr txBox="1"/>
          <p:nvPr/>
        </p:nvSpPr>
        <p:spPr>
          <a:xfrm>
            <a:off x="6047279" y="5827304"/>
            <a:ext cx="371232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600">
                <a:solidFill>
                  <a:srgbClr val="2B2C4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Van Der Kruit - Allen 1978</a:t>
            </a:r>
          </a:p>
        </p:txBody>
      </p:sp>
      <p:grpSp>
        <p:nvGrpSpPr>
          <p:cNvPr id="523" name="Group"/>
          <p:cNvGrpSpPr/>
          <p:nvPr/>
        </p:nvGrpSpPr>
        <p:grpSpPr>
          <a:xfrm>
            <a:off x="836636" y="7314795"/>
            <a:ext cx="12102559" cy="5749297"/>
            <a:chOff x="0" y="-37389"/>
            <a:chExt cx="12102557" cy="574929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7" name="Residual Velocity Maps ( )"/>
                <p:cNvSpPr txBox="1"/>
                <p:nvPr/>
              </p:nvSpPr>
              <p:spPr>
                <a:xfrm>
                  <a:off x="2424099" y="-37390"/>
                  <a:ext cx="6589774" cy="5971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 defTabSz="825500">
                    <a:defRPr sz="3400">
                      <a:solidFill>
                        <a:srgbClr val="1A3653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r>
                    <a:t>Residual Velocity Maps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3000">
                              <a:solidFill>
                                <a:srgbClr val="1936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193653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193653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sz="3000" i="1">
                              <a:solidFill>
                                <a:srgbClr val="193653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sz="3000" i="1">
                          <a:solidFill>
                            <a:srgbClr val="193653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sz="3000" i="1">
                              <a:solidFill>
                                <a:srgbClr val="1936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193653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000" i="1">
                              <a:solidFill>
                                <a:srgbClr val="193653"/>
                              </a:solidFill>
                              <a:latin typeface="Cambria Math" panose="02040503050406030204" pitchFamily="18" charset="0"/>
                            </a:rPr>
                            <m:t>circluar</m:t>
                          </m:r>
                        </m:sub>
                      </m:sSub>
                    </m:oMath>
                  </a14:m>
                  <a:r>
                    <a:t>)</a:t>
                  </a:r>
                  <a:endParaRPr sz="2900"/>
                </a:p>
              </p:txBody>
            </p:sp>
          </mc:Choice>
          <mc:Fallback>
            <p:sp>
              <p:nvSpPr>
                <p:cNvPr id="517" name="Residual Velocity Maps ( )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4099" y="-37390"/>
                  <a:ext cx="6589774" cy="597151"/>
                </a:xfrm>
                <a:prstGeom prst="rect">
                  <a:avLst/>
                </a:prstGeom>
                <a:blipFill>
                  <a:blip r:embed="rId4"/>
                  <a:stretch>
                    <a:fillRect l="-5192" t="-16667" r="-5192" b="-35417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2" name="Group"/>
            <p:cNvGrpSpPr/>
            <p:nvPr/>
          </p:nvGrpSpPr>
          <p:grpSpPr>
            <a:xfrm>
              <a:off x="-1" y="531876"/>
              <a:ext cx="12102559" cy="5180030"/>
              <a:chOff x="0" y="0"/>
              <a:chExt cx="12102557" cy="5180029"/>
            </a:xfrm>
          </p:grpSpPr>
          <p:pic>
            <p:nvPicPr>
              <p:cNvPr id="518" name="NGC1097_PPXF_VcircRes_Ha_PA_-42_q_0.6_.pdf" descr="NGC1097_PPXF_VcircRes_Ha_PA_-42_q_0.6_.pdf"/>
              <p:cNvPicPr>
                <a:picLocks noChangeAspect="1"/>
              </p:cNvPicPr>
              <p:nvPr/>
            </p:nvPicPr>
            <p:blipFill>
              <a:blip r:embed="rId5"/>
              <a:srcRect l="3696" t="10347" r="3696" b="4302"/>
              <a:stretch>
                <a:fillRect/>
              </a:stretch>
            </p:blipFill>
            <p:spPr>
              <a:xfrm>
                <a:off x="0" y="442137"/>
                <a:ext cx="5727170" cy="47378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19" name="NGC1097_PPXF_VcircRes_Ha_PA_-42.69_q_0.82_.pdf" descr="NGC1097_PPXF_VcircRes_Ha_PA_-42.69_q_0.82_.pdf"/>
              <p:cNvPicPr>
                <a:picLocks noChangeAspect="1"/>
              </p:cNvPicPr>
              <p:nvPr/>
            </p:nvPicPr>
            <p:blipFill>
              <a:blip r:embed="rId6"/>
              <a:srcRect l="2571" t="10553" r="2571" b="5050"/>
              <a:stretch>
                <a:fillRect/>
              </a:stretch>
            </p:blipFill>
            <p:spPr>
              <a:xfrm>
                <a:off x="6236262" y="468530"/>
                <a:ext cx="5866296" cy="46849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20" name="Text"/>
                  <p:cNvSpPr txBox="1"/>
                  <p:nvPr/>
                </p:nvSpPr>
                <p:spPr>
                  <a:xfrm>
                    <a:off x="574747" y="-1"/>
                    <a:ext cx="2818522" cy="48472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 defTabSz="825500">
                      <a:defRPr sz="2500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PA</m:t>
                          </m:r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137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53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sup>
                          </m:sSup>
                        </m:oMath>
                      </m:oMathPara>
                    </a14:m>
                    <a:endParaRPr/>
                  </a:p>
                </p:txBody>
              </p:sp>
            </mc:Choice>
            <mc:Fallback>
              <p:sp>
                <p:nvSpPr>
                  <p:cNvPr id="520" name="Text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747" y="-1"/>
                    <a:ext cx="2818522" cy="48472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587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21" name="Text"/>
                  <p:cNvSpPr txBox="1"/>
                  <p:nvPr/>
                </p:nvSpPr>
                <p:spPr>
                  <a:xfrm>
                    <a:off x="6885134" y="-1"/>
                    <a:ext cx="2818522" cy="48472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 defTabSz="825500">
                      <a:defRPr sz="2500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PA</m:t>
                          </m:r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137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sup>
                          </m:sSup>
                        </m:oMath>
                      </m:oMathPara>
                    </a14:m>
                    <a:endParaRPr/>
                  </a:p>
                </p:txBody>
              </p:sp>
            </mc:Choice>
            <mc:Fallback>
              <p:sp>
                <p:nvSpPr>
                  <p:cNvPr id="521" name="Text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85134" y="-1"/>
                    <a:ext cx="2818522" cy="48472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604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24" name="1) Classical approach: removing the circular rotation of a modelled disk"/>
          <p:cNvSpPr txBox="1"/>
          <p:nvPr/>
        </p:nvSpPr>
        <p:spPr>
          <a:xfrm>
            <a:off x="221473" y="1338253"/>
            <a:ext cx="14497230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buClr>
                <a:srgbClr val="4D99B5"/>
              </a:buClr>
              <a:defRPr sz="3500">
                <a:solidFill>
                  <a:srgbClr val="6F144D"/>
                </a:solidFill>
              </a:defRPr>
            </a:lvl1pPr>
          </a:lstStyle>
          <a:p>
            <a:r>
              <a:t>1) Classical approach: removing the circular rotation of a modelled disk</a:t>
            </a:r>
          </a:p>
        </p:txBody>
      </p:sp>
      <p:grpSp>
        <p:nvGrpSpPr>
          <p:cNvPr id="530" name="Group"/>
          <p:cNvGrpSpPr/>
          <p:nvPr/>
        </p:nvGrpSpPr>
        <p:grpSpPr>
          <a:xfrm>
            <a:off x="520087" y="2097103"/>
            <a:ext cx="12283120" cy="5043673"/>
            <a:chOff x="0" y="0"/>
            <a:chExt cx="12283119" cy="5043672"/>
          </a:xfrm>
        </p:grpSpPr>
        <p:grpSp>
          <p:nvGrpSpPr>
            <p:cNvPr id="528" name="Group"/>
            <p:cNvGrpSpPr/>
            <p:nvPr/>
          </p:nvGrpSpPr>
          <p:grpSpPr>
            <a:xfrm>
              <a:off x="0" y="323926"/>
              <a:ext cx="12283120" cy="4719747"/>
              <a:chOff x="0" y="0"/>
              <a:chExt cx="12283119" cy="4719746"/>
            </a:xfrm>
          </p:grpSpPr>
          <p:pic>
            <p:nvPicPr>
              <p:cNvPr id="525" name="PPXF_VHa_PA_-42_q_0.6_Vcirc_Res.pdf" descr="PPXF_VHa_PA_-42_q_0.6_Vcirc_Res.pdf"/>
              <p:cNvPicPr>
                <a:picLocks noChangeAspect="1"/>
              </p:cNvPicPr>
              <p:nvPr/>
            </p:nvPicPr>
            <p:blipFill>
              <a:blip r:embed="rId9"/>
              <a:srcRect l="1388" t="10749" r="34428" b="5955"/>
              <a:stretch>
                <a:fillRect/>
              </a:stretch>
            </p:blipFill>
            <p:spPr>
              <a:xfrm>
                <a:off x="0" y="0"/>
                <a:ext cx="12283120" cy="47197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6" name="VHα"/>
              <p:cNvSpPr/>
              <p:nvPr/>
            </p:nvSpPr>
            <p:spPr>
              <a:xfrm>
                <a:off x="1102598" y="43718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defTabSz="825500">
                  <a:defRPr sz="2300">
                    <a:solidFill>
                      <a:srgbClr val="2B2C4C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V</a:t>
                </a:r>
                <a:r>
                  <a:rPr baseline="-5999"/>
                  <a:t>Hα</a:t>
                </a:r>
              </a:p>
            </p:txBody>
          </p:sp>
          <p:sp>
            <p:nvSpPr>
              <p:cNvPr id="527" name="Vcircular"/>
              <p:cNvSpPr/>
              <p:nvPr/>
            </p:nvSpPr>
            <p:spPr>
              <a:xfrm>
                <a:off x="7638865" y="43718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defTabSz="825500">
                  <a:defRPr sz="2300">
                    <a:solidFill>
                      <a:srgbClr val="2B2C4C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V</a:t>
                </a:r>
                <a:r>
                  <a:rPr baseline="-5999"/>
                  <a:t>circular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9" name="Equation"/>
                <p:cNvSpPr txBox="1"/>
                <p:nvPr/>
              </p:nvSpPr>
              <p:spPr>
                <a:xfrm>
                  <a:off x="7831823" y="0"/>
                  <a:ext cx="2787471" cy="3084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PA</m:t>
                        </m:r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137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sup>
                        </m:sSup>
                      </m:oMath>
                    </m:oMathPara>
                  </a14:m>
                  <a:endParaRPr sz="2900"/>
                </a:p>
              </p:txBody>
            </p:sp>
          </mc:Choice>
          <mc:Fallback>
            <p:sp>
              <p:nvSpPr>
                <p:cNvPr id="52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1823" y="0"/>
                  <a:ext cx="2787471" cy="308489"/>
                </a:xfrm>
                <a:prstGeom prst="rect">
                  <a:avLst/>
                </a:prstGeom>
                <a:blipFill>
                  <a:blip r:embed="rId10"/>
                  <a:stretch>
                    <a:fillRect l="-4545" r="-10000" b="-56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5" name="Group"/>
          <p:cNvGrpSpPr/>
          <p:nvPr/>
        </p:nvGrpSpPr>
        <p:grpSpPr>
          <a:xfrm>
            <a:off x="13768931" y="446946"/>
            <a:ext cx="10584906" cy="7358529"/>
            <a:chOff x="-63499" y="0"/>
            <a:chExt cx="10584905" cy="7358527"/>
          </a:xfrm>
        </p:grpSpPr>
        <p:pic>
          <p:nvPicPr>
            <p:cNvPr id="531" name="Artefacts of the fit obscure the real features in the centre! Artefacts of the fit obscure the real features in the centre!" descr="Artefacts of the fit obscure the real features in the centre! Artefacts of the fit obscure the real features in the centre!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63500" y="6510347"/>
              <a:ext cx="10584906" cy="848181"/>
            </a:xfrm>
            <a:prstGeom prst="rect">
              <a:avLst/>
            </a:prstGeom>
            <a:effectLst>
              <a:outerShdw blurRad="279400" dist="25400" dir="5400000" rotWithShape="0">
                <a:srgbClr val="D4FFD1"/>
              </a:outerShdw>
            </a:effectLst>
          </p:spPr>
        </p:pic>
        <p:grpSp>
          <p:nvGrpSpPr>
            <p:cNvPr id="534" name="Group"/>
            <p:cNvGrpSpPr/>
            <p:nvPr/>
          </p:nvGrpSpPr>
          <p:grpSpPr>
            <a:xfrm>
              <a:off x="1109366" y="0"/>
              <a:ext cx="9406089" cy="6325426"/>
              <a:chOff x="0" y="0"/>
              <a:chExt cx="9406087" cy="6325425"/>
            </a:xfrm>
          </p:grpSpPr>
          <p:pic>
            <p:nvPicPr>
              <p:cNvPr id="532" name="Image" descr="Image"/>
              <p:cNvPicPr>
                <a:picLocks noChangeAspect="1"/>
              </p:cNvPicPr>
              <p:nvPr/>
            </p:nvPicPr>
            <p:blipFill>
              <a:blip r:embed="rId12"/>
              <a:srcRect l="9177" t="37908" r="7061"/>
              <a:stretch>
                <a:fillRect/>
              </a:stretch>
            </p:blipFill>
            <p:spPr>
              <a:xfrm>
                <a:off x="0" y="0"/>
                <a:ext cx="8977122" cy="63254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33" name="Van Der Kruit - Allen 1978"/>
              <p:cNvSpPr txBox="1"/>
              <p:nvPr/>
            </p:nvSpPr>
            <p:spPr>
              <a:xfrm>
                <a:off x="4502618" y="18336"/>
                <a:ext cx="4903470" cy="5577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700">
                    <a:latin typeface="STIX Two Text Regular"/>
                    <a:ea typeface="STIX Two Text Regular"/>
                    <a:cs typeface="STIX Two Text Regular"/>
                    <a:sym typeface="STIX Two Text Regular"/>
                  </a:defRPr>
                </a:lvl1pPr>
              </a:lstStyle>
              <a:p>
                <a:r>
                  <a:t>Van Der Kruit - Allen 1978</a:t>
                </a:r>
              </a:p>
            </p:txBody>
          </p:sp>
        </p:grpSp>
      </p:grpSp>
      <p:grpSp>
        <p:nvGrpSpPr>
          <p:cNvPr id="538" name="Group"/>
          <p:cNvGrpSpPr/>
          <p:nvPr/>
        </p:nvGrpSpPr>
        <p:grpSpPr>
          <a:xfrm>
            <a:off x="787585" y="8369899"/>
            <a:ext cx="12099061" cy="4712471"/>
            <a:chOff x="0" y="0"/>
            <a:chExt cx="12099059" cy="4712469"/>
          </a:xfrm>
        </p:grpSpPr>
        <p:pic>
          <p:nvPicPr>
            <p:cNvPr id="536" name="NGC1097_PPXF_VcircRes_Ha_PA_-42_q_0.6_.pdf" descr="NGC1097_PPXF_VcircRes_Ha_PA_-42_q_0.6_.pdf"/>
            <p:cNvPicPr>
              <a:picLocks noChangeAspect="1"/>
            </p:cNvPicPr>
            <p:nvPr/>
          </p:nvPicPr>
          <p:blipFill>
            <a:blip r:embed="rId13"/>
            <a:srcRect l="3749" t="10627" r="2017" b="4648"/>
            <a:stretch>
              <a:fillRect/>
            </a:stretch>
          </p:blipFill>
          <p:spPr>
            <a:xfrm>
              <a:off x="0" y="9306"/>
              <a:ext cx="5827665" cy="4703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7" name="NGC1097_PPXF_VcircRes_Ha_PA_-42.69_q_0.82_.pdf" descr="NGC1097_PPXF_VcircRes_Ha_PA_-42.69_q_0.82_.pdf"/>
            <p:cNvPicPr>
              <a:picLocks noChangeAspect="1"/>
            </p:cNvPicPr>
            <p:nvPr/>
          </p:nvPicPr>
          <p:blipFill>
            <a:blip r:embed="rId14"/>
            <a:srcRect l="3899" t="10529" r="3899" b="4610"/>
            <a:stretch>
              <a:fillRect/>
            </a:stretch>
          </p:blipFill>
          <p:spPr>
            <a:xfrm>
              <a:off x="6397009" y="0"/>
              <a:ext cx="5702051" cy="4710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8" name="Group"/>
          <p:cNvGrpSpPr/>
          <p:nvPr/>
        </p:nvGrpSpPr>
        <p:grpSpPr>
          <a:xfrm>
            <a:off x="13153451" y="8157352"/>
            <a:ext cx="5576769" cy="4939662"/>
            <a:chOff x="0" y="0"/>
            <a:chExt cx="5576767" cy="4939660"/>
          </a:xfrm>
        </p:grpSpPr>
        <p:grpSp>
          <p:nvGrpSpPr>
            <p:cNvPr id="546" name="Group"/>
            <p:cNvGrpSpPr/>
            <p:nvPr/>
          </p:nvGrpSpPr>
          <p:grpSpPr>
            <a:xfrm>
              <a:off x="0" y="2859"/>
              <a:ext cx="5576768" cy="4936802"/>
              <a:chOff x="0" y="0"/>
              <a:chExt cx="5576767" cy="4936800"/>
            </a:xfrm>
          </p:grpSpPr>
          <p:grpSp>
            <p:nvGrpSpPr>
              <p:cNvPr id="544" name="Group"/>
              <p:cNvGrpSpPr/>
              <p:nvPr/>
            </p:nvGrpSpPr>
            <p:grpSpPr>
              <a:xfrm>
                <a:off x="0" y="0"/>
                <a:ext cx="5576768" cy="4936801"/>
                <a:chOff x="0" y="0"/>
                <a:chExt cx="5576767" cy="4936800"/>
              </a:xfrm>
            </p:grpSpPr>
            <p:sp>
              <p:nvSpPr>
                <p:cNvPr id="539" name="Rectangle"/>
                <p:cNvSpPr/>
                <p:nvPr/>
              </p:nvSpPr>
              <p:spPr>
                <a:xfrm>
                  <a:off x="0" y="0"/>
                  <a:ext cx="5576768" cy="493680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grpSp>
              <p:nvGrpSpPr>
                <p:cNvPr id="542" name="Group"/>
                <p:cNvGrpSpPr/>
                <p:nvPr/>
              </p:nvGrpSpPr>
              <p:grpSpPr>
                <a:xfrm>
                  <a:off x="22021" y="462324"/>
                  <a:ext cx="5450042" cy="4406541"/>
                  <a:chOff x="0" y="0"/>
                  <a:chExt cx="5450040" cy="4406539"/>
                </a:xfrm>
              </p:grpSpPr>
              <p:pic>
                <p:nvPicPr>
                  <p:cNvPr id="540" name="Image" descr="Image"/>
                  <p:cNvPicPr>
                    <a:picLocks noChangeAspect="1"/>
                  </p:cNvPicPr>
                  <p:nvPr/>
                </p:nvPicPr>
                <p:blipFill>
                  <a:blip r:embed="rId15"/>
                  <a:srcRect t="4935" r="48496" b="49696"/>
                  <a:stretch>
                    <a:fillRect/>
                  </a:stretch>
                </p:blipFill>
                <p:spPr>
                  <a:xfrm>
                    <a:off x="0" y="38990"/>
                    <a:ext cx="5047570" cy="436755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541" name="NGC1097_PPXF_VcircRes_Ha_PA_-42.69_q_0.82_.pdf" descr="NGC1097_PPXF_VcircRes_Ha_PA_-42.69_q_0.82_.pdf"/>
                  <p:cNvPicPr>
                    <a:picLocks noChangeAspect="1"/>
                  </p:cNvPicPr>
                  <p:nvPr/>
                </p:nvPicPr>
                <p:blipFill>
                  <a:blip r:embed="rId14"/>
                  <a:srcRect l="81365" t="10529" r="3899" b="12478"/>
                  <a:stretch>
                    <a:fillRect/>
                  </a:stretch>
                </p:blipFill>
                <p:spPr>
                  <a:xfrm>
                    <a:off x="4618993" y="0"/>
                    <a:ext cx="831048" cy="389766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543" name="Rectangle"/>
                <p:cNvSpPr/>
                <p:nvPr/>
              </p:nvSpPr>
              <p:spPr>
                <a:xfrm>
                  <a:off x="4923382" y="4187232"/>
                  <a:ext cx="475350" cy="627087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pic>
            <p:nvPicPr>
              <p:cNvPr id="545" name="NGC1097_PPXF_VcircRes_Ha_PA_-42.69_q_0.82_.pdf" descr="NGC1097_PPXF_VcircRes_Ha_PA_-42.69_q_0.82_.pdf"/>
              <p:cNvPicPr>
                <a:picLocks noChangeAspect="1"/>
              </p:cNvPicPr>
              <p:nvPr/>
            </p:nvPicPr>
            <p:blipFill>
              <a:blip r:embed="rId14"/>
              <a:srcRect l="86050" t="84679" r="3899" b="4610"/>
              <a:stretch>
                <a:fillRect/>
              </a:stretch>
            </p:blipFill>
            <p:spPr>
              <a:xfrm>
                <a:off x="4906706" y="4072292"/>
                <a:ext cx="595919" cy="5700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7" name="Rectangle"/>
                <p:cNvSpPr txBox="1"/>
                <p:nvPr/>
              </p:nvSpPr>
              <p:spPr>
                <a:xfrm>
                  <a:off x="867229" y="0"/>
                  <a:ext cx="2702406" cy="4647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825500">
                    <a:defRPr sz="2500">
                      <a:solidFill>
                        <a:srgbClr val="0000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PA</m:t>
                        </m:r>
                        <m: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sSup>
                          <m:sSupPr>
                            <m:ctrlPr>
                              <a:rPr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sz="2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sup>
                        </m:sSup>
                      </m:oMath>
                    </m:oMathPara>
                  </a14:m>
                  <a:endParaRPr/>
                </a:p>
              </p:txBody>
            </p:sp>
          </mc:Choice>
          <mc:Fallback>
            <p:sp>
              <p:nvSpPr>
                <p:cNvPr id="547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229" y="0"/>
                  <a:ext cx="2702406" cy="464753"/>
                </a:xfrm>
                <a:prstGeom prst="rect">
                  <a:avLst/>
                </a:prstGeom>
                <a:blipFill>
                  <a:blip r:embed="rId16"/>
                  <a:stretch>
                    <a:fillRect l="-4225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4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549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52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550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551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553" name="Text"/>
            <p:cNvSpPr txBox="1"/>
            <p:nvPr/>
          </p:nvSpPr>
          <p:spPr>
            <a:xfrm>
              <a:off x="23668639" y="98414"/>
              <a:ext cx="2667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7</a:t>
              </a:fld>
              <a:endParaRPr/>
            </a:p>
          </p:txBody>
        </p:sp>
      </p:grpSp>
      <p:grpSp>
        <p:nvGrpSpPr>
          <p:cNvPr id="557" name="Group"/>
          <p:cNvGrpSpPr/>
          <p:nvPr/>
        </p:nvGrpSpPr>
        <p:grpSpPr>
          <a:xfrm>
            <a:off x="18683746" y="11828686"/>
            <a:ext cx="5678832" cy="981679"/>
            <a:chOff x="0" y="0"/>
            <a:chExt cx="5678830" cy="981677"/>
          </a:xfrm>
        </p:grpSpPr>
        <p:sp>
          <p:nvSpPr>
            <p:cNvPr id="555" name="Kolcu et al. 2023"/>
            <p:cNvSpPr txBox="1"/>
            <p:nvPr/>
          </p:nvSpPr>
          <p:spPr>
            <a:xfrm>
              <a:off x="920944" y="437780"/>
              <a:ext cx="4184997" cy="543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457200" dist="23611" dir="748844" rotWithShape="0">
                <a:srgbClr val="FFFFFF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buClr>
                  <a:srgbClr val="4D99B5"/>
                </a:buClr>
                <a:defRPr sz="3200">
                  <a:solidFill>
                    <a:srgbClr val="2B2C4C"/>
                  </a:solidFill>
                </a:defRPr>
              </a:pPr>
              <a:r>
                <a:rPr b="1"/>
                <a:t>Kolcu</a:t>
              </a:r>
              <a:r>
                <a:t> et al. 2023</a:t>
              </a:r>
            </a:p>
          </p:txBody>
        </p:sp>
        <p:sp>
          <p:nvSpPr>
            <p:cNvPr id="556" name="Pilot Study with NGC 1097"/>
            <p:cNvSpPr txBox="1"/>
            <p:nvPr/>
          </p:nvSpPr>
          <p:spPr>
            <a:xfrm>
              <a:off x="0" y="0"/>
              <a:ext cx="5678831" cy="572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457200" dist="23611" dir="748844" rotWithShape="0">
                <a:srgbClr val="FFFFFF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buClr>
                  <a:srgbClr val="4D99B5"/>
                </a:buClr>
                <a:defRPr sz="3200">
                  <a:solidFill>
                    <a:srgbClr val="2B2C4C"/>
                  </a:solidFill>
                </a:defRPr>
              </a:lvl1pPr>
            </a:lstStyle>
            <a:p>
              <a:r>
                <a:t>Pilot Study with NGC 1097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1" animBg="1" advAuto="0"/>
      <p:bldP spid="535" grpId="4" animBg="1" advAuto="0"/>
      <p:bldP spid="538" grpId="2" animBg="1" advAuto="0"/>
      <p:bldP spid="548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Image" descr="Image"/>
          <p:cNvPicPr>
            <a:picLocks noChangeAspect="1"/>
          </p:cNvPicPr>
          <p:nvPr/>
        </p:nvPicPr>
        <p:blipFill>
          <a:blip r:embed="rId3">
            <a:alphaModFix amt="2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562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63" name="Limitations: central physical activity (star formation, AGN)"/>
          <p:cNvSpPr txBox="1"/>
          <p:nvPr/>
        </p:nvSpPr>
        <p:spPr>
          <a:xfrm>
            <a:off x="8787095" y="9923412"/>
            <a:ext cx="7303697" cy="2782770"/>
          </a:xfrm>
          <a:prstGeom prst="rect">
            <a:avLst/>
          </a:prstGeom>
          <a:ln w="12700">
            <a:miter lim="400000"/>
          </a:ln>
          <a:effectLst>
            <a:outerShdw blurRad="190500" dist="25400" dir="1470989" rotWithShape="0">
              <a:srgbClr val="FFFFFF">
                <a:alpha val="8703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buClr>
                <a:srgbClr val="4D99B5"/>
              </a:buClr>
              <a:defRPr sz="3500">
                <a:solidFill>
                  <a:srgbClr val="2B2C4C"/>
                </a:solidFill>
              </a:defRPr>
            </a:lvl1pPr>
          </a:lstStyle>
          <a:p>
            <a:r>
              <a:t>Limitations: central physical activity (star formation, AGN)</a:t>
            </a:r>
          </a:p>
        </p:txBody>
      </p:sp>
      <p:grpSp>
        <p:nvGrpSpPr>
          <p:cNvPr id="571" name="Group"/>
          <p:cNvGrpSpPr/>
          <p:nvPr/>
        </p:nvGrpSpPr>
        <p:grpSpPr>
          <a:xfrm>
            <a:off x="1111764" y="2097103"/>
            <a:ext cx="21434460" cy="6956202"/>
            <a:chOff x="0" y="0"/>
            <a:chExt cx="21434459" cy="6956200"/>
          </a:xfrm>
        </p:grpSpPr>
        <p:grpSp>
          <p:nvGrpSpPr>
            <p:cNvPr id="569" name="Group"/>
            <p:cNvGrpSpPr/>
            <p:nvPr/>
          </p:nvGrpSpPr>
          <p:grpSpPr>
            <a:xfrm>
              <a:off x="0" y="-1"/>
              <a:ext cx="21434460" cy="6956202"/>
              <a:chOff x="0" y="0"/>
              <a:chExt cx="21434459" cy="6956200"/>
            </a:xfrm>
          </p:grpSpPr>
          <p:pic>
            <p:nvPicPr>
              <p:cNvPr id="564" name="NGC1097_Vnii-Vha_15.png" descr="NGC1097_Vnii-Vha_15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302647"/>
                <a:ext cx="7956822" cy="6624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68" name="Group"/>
              <p:cNvGrpSpPr/>
              <p:nvPr/>
            </p:nvGrpSpPr>
            <p:grpSpPr>
              <a:xfrm>
                <a:off x="7875474" y="-1"/>
                <a:ext cx="13558986" cy="6956202"/>
                <a:chOff x="0" y="-307426"/>
                <a:chExt cx="13558984" cy="6956200"/>
              </a:xfrm>
            </p:grpSpPr>
            <p:pic>
              <p:nvPicPr>
                <p:cNvPr id="565" name="BPT_diagram_NGC1097_.png" descr="BPT_diagram_NGC1097_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7050514" cy="664877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66" name="BPT_spatial_NGC1097_.png" descr="BPT_spatial_NGC1097_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87844" y="87693"/>
                  <a:ext cx="6771141" cy="647338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67" name="BPT MAP"/>
                <p:cNvSpPr txBox="1"/>
                <p:nvPr/>
              </p:nvSpPr>
              <p:spPr>
                <a:xfrm>
                  <a:off x="5788126" y="-307427"/>
                  <a:ext cx="2651832" cy="72418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>
                  <a:outerShdw blurRad="165100" dist="63500" dir="2700000" rotWithShape="0">
                    <a:srgbClr val="FFF7ED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 defTabSz="2437764">
                    <a:defRPr sz="2800">
                      <a:solidFill>
                        <a:srgbClr val="2B2C4C"/>
                      </a:solidFill>
                    </a:defRPr>
                  </a:lvl1pPr>
                </a:lstStyle>
                <a:p>
                  <a:r>
                    <a:t>BPT MAP</a:t>
                  </a:r>
                </a:p>
              </p:txBody>
            </p:sp>
          </p:grpSp>
        </p:grpSp>
        <p:sp>
          <p:nvSpPr>
            <p:cNvPr id="570" name="Velocity Difference Map"/>
            <p:cNvSpPr txBox="1"/>
            <p:nvPr/>
          </p:nvSpPr>
          <p:spPr>
            <a:xfrm>
              <a:off x="1839718" y="55840"/>
              <a:ext cx="5067419" cy="724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63500" dir="2700000" rotWithShape="0">
                <a:srgbClr val="FFF7ED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2437764">
                <a:defRPr sz="2800">
                  <a:solidFill>
                    <a:srgbClr val="2B2C4C"/>
                  </a:solidFill>
                </a:defRPr>
              </a:lvl1pPr>
            </a:lstStyle>
            <a:p>
              <a:r>
                <a:t>Velocity Difference Map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72" name="2) Model independent new approach: kinematic differences between   and"/>
              <p:cNvSpPr txBox="1"/>
              <p:nvPr/>
            </p:nvSpPr>
            <p:spPr>
              <a:xfrm>
                <a:off x="527222" y="1301698"/>
                <a:ext cx="18393590" cy="619855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165100" dist="23611" dir="748844" rotWithShape="0">
                  <a:srgbClr val="FFFFFF">
                    <a:alpha val="91299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l">
                  <a:buClr>
                    <a:srgbClr val="4D99B5"/>
                  </a:buClr>
                  <a:defRPr sz="3500">
                    <a:solidFill>
                      <a:srgbClr val="6F144D"/>
                    </a:solidFill>
                  </a:defRPr>
                </a:pPr>
                <a:r>
                  <a:rPr dirty="0"/>
                  <a:t>2) Model independent new approach: kinematic differences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3500" i="1">
                        <a:solidFill>
                          <a:srgbClr val="6E134D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sz="3500" i="1">
                        <a:solidFill>
                          <a:srgbClr val="6E134D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dirty="0"/>
                  <a:t> and </a:t>
                </a:r>
                <a14:m>
                  <m:oMath xmlns:m="http://schemas.openxmlformats.org/officeDocument/2006/math">
                    <m:r>
                      <a:rPr sz="3500" i="1">
                        <a:solidFill>
                          <a:srgbClr val="6E134D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sz="3500" i="1">
                        <a:solidFill>
                          <a:srgbClr val="6E134D"/>
                        </a:solidFill>
                        <a:latin typeface="Cambria Math" panose="02040503050406030204" pitchFamily="18" charset="0"/>
                      </a:rPr>
                      <m:t>NII</m:t>
                    </m:r>
                    <m:r>
                      <a:rPr sz="3500" i="1">
                        <a:solidFill>
                          <a:srgbClr val="6E134D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sz="3500" i="1">
                        <a:solidFill>
                          <a:srgbClr val="6E134D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sz="3500" i="1">
                        <a:solidFill>
                          <a:srgbClr val="6E134D"/>
                        </a:solidFill>
                        <a:latin typeface="Cambria Math" panose="02040503050406030204" pitchFamily="18" charset="0"/>
                      </a:rPr>
                      <m:t>6583</m:t>
                    </m:r>
                  </m:oMath>
                </a14:m>
                <a:endParaRPr dirty="0"/>
              </a:p>
            </p:txBody>
          </p:sp>
        </mc:Choice>
        <mc:Fallback>
          <p:sp>
            <p:nvSpPr>
              <p:cNvPr id="572" name="2) Model independent new approach: kinematic differences between   and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22" y="1301698"/>
                <a:ext cx="18393590" cy="6198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165100" dist="23611" dir="748844" rotWithShape="0">
                  <a:srgbClr val="FFFFFF">
                    <a:alpha val="91299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8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573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76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574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575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577" name="Text"/>
            <p:cNvSpPr txBox="1"/>
            <p:nvPr/>
          </p:nvSpPr>
          <p:spPr>
            <a:xfrm>
              <a:off x="23668639" y="98414"/>
              <a:ext cx="2667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8</a:t>
              </a:fld>
              <a:endParaRPr/>
            </a:p>
          </p:txBody>
        </p:sp>
      </p:grpSp>
      <p:sp>
        <p:nvSpPr>
          <p:cNvPr id="579" name="How to identify the large scale shocks in kinematics?"/>
          <p:cNvSpPr txBox="1"/>
          <p:nvPr/>
        </p:nvSpPr>
        <p:spPr>
          <a:xfrm>
            <a:off x="-2168458" y="429175"/>
            <a:ext cx="17423471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000">
                <a:solidFill>
                  <a:srgbClr val="2B2C4C"/>
                </a:solidFill>
              </a:defRPr>
            </a:lvl1pPr>
          </a:lstStyle>
          <a:p>
            <a:r>
              <a:t>How to identify the large scale shocks in kinematics?               </a:t>
            </a:r>
          </a:p>
        </p:txBody>
      </p:sp>
      <p:grpSp>
        <p:nvGrpSpPr>
          <p:cNvPr id="582" name="Group"/>
          <p:cNvGrpSpPr/>
          <p:nvPr/>
        </p:nvGrpSpPr>
        <p:grpSpPr>
          <a:xfrm>
            <a:off x="18683746" y="11828686"/>
            <a:ext cx="5678832" cy="981679"/>
            <a:chOff x="0" y="0"/>
            <a:chExt cx="5678830" cy="981677"/>
          </a:xfrm>
        </p:grpSpPr>
        <p:sp>
          <p:nvSpPr>
            <p:cNvPr id="580" name="Kolcu et al. 2023"/>
            <p:cNvSpPr txBox="1"/>
            <p:nvPr/>
          </p:nvSpPr>
          <p:spPr>
            <a:xfrm>
              <a:off x="920944" y="437780"/>
              <a:ext cx="4184997" cy="543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457200" dist="23611" dir="748844" rotWithShape="0">
                <a:srgbClr val="FFFFFF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buClr>
                  <a:srgbClr val="4D99B5"/>
                </a:buClr>
                <a:defRPr sz="3200">
                  <a:solidFill>
                    <a:srgbClr val="2B2C4C"/>
                  </a:solidFill>
                </a:defRPr>
              </a:pPr>
              <a:r>
                <a:rPr b="1"/>
                <a:t>Kolcu</a:t>
              </a:r>
              <a:r>
                <a:t> et al. 2023</a:t>
              </a:r>
            </a:p>
          </p:txBody>
        </p:sp>
        <p:sp>
          <p:nvSpPr>
            <p:cNvPr id="581" name="Pilot Study with NGC 1097"/>
            <p:cNvSpPr txBox="1"/>
            <p:nvPr/>
          </p:nvSpPr>
          <p:spPr>
            <a:xfrm>
              <a:off x="0" y="0"/>
              <a:ext cx="5678831" cy="572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457200" dist="23611" dir="748844" rotWithShape="0">
                <a:srgbClr val="FFFFFF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buClr>
                  <a:srgbClr val="4D99B5"/>
                </a:buClr>
                <a:defRPr sz="3200">
                  <a:solidFill>
                    <a:srgbClr val="2B2C4C"/>
                  </a:solidFill>
                </a:defRPr>
              </a:lvl1pPr>
            </a:lstStyle>
            <a:p>
              <a:r>
                <a:t>Pilot Study with NGC 1097</a:t>
              </a:r>
            </a:p>
          </p:txBody>
        </p:sp>
      </p:grpSp>
      <p:grpSp>
        <p:nvGrpSpPr>
          <p:cNvPr id="587" name="Group"/>
          <p:cNvGrpSpPr/>
          <p:nvPr/>
        </p:nvGrpSpPr>
        <p:grpSpPr>
          <a:xfrm>
            <a:off x="8888180" y="9402723"/>
            <a:ext cx="7516460" cy="1333755"/>
            <a:chOff x="0" y="-50800"/>
            <a:chExt cx="7516459" cy="1333754"/>
          </a:xfrm>
        </p:grpSpPr>
        <p:grpSp>
          <p:nvGrpSpPr>
            <p:cNvPr id="585" name="Group"/>
            <p:cNvGrpSpPr/>
            <p:nvPr/>
          </p:nvGrpSpPr>
          <p:grpSpPr>
            <a:xfrm>
              <a:off x="54868" y="-50800"/>
              <a:ext cx="7461591" cy="1333755"/>
              <a:chOff x="0" y="0"/>
              <a:chExt cx="7461590" cy="1333754"/>
            </a:xfrm>
          </p:grpSpPr>
          <p:sp>
            <p:nvSpPr>
              <p:cNvPr id="584" name="Rectangle"/>
              <p:cNvSpPr txBox="1"/>
              <p:nvPr/>
            </p:nvSpPr>
            <p:spPr>
              <a:xfrm>
                <a:off x="50800" y="50800"/>
                <a:ext cx="7359991" cy="1232155"/>
              </a:xfrm>
              <a:prstGeom prst="rect">
                <a:avLst/>
              </a:prstGeom>
              <a:solidFill>
                <a:schemeClr val="accent4">
                  <a:hueOff val="348544"/>
                  <a:lumOff val="7139"/>
                  <a:alpha val="75000"/>
                </a:scheme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buClr>
                    <a:srgbClr val="4D99B5"/>
                  </a:buClr>
                  <a:defRPr sz="3500">
                    <a:solidFill>
                      <a:srgbClr val="2B2C4C"/>
                    </a:solidFill>
                  </a:defRPr>
                </a:pPr>
                <a:endParaRPr/>
              </a:p>
            </p:txBody>
          </p:sp>
          <p:pic>
            <p:nvPicPr>
              <p:cNvPr id="583" name="Rectangle Rectangle" descr="Rectangle Rectangle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7461591" cy="1333755"/>
              </a:xfrm>
              <a:prstGeom prst="rect">
                <a:avLst/>
              </a:prstGeom>
              <a:effectLst/>
            </p:spPr>
          </p:pic>
        </p:grpSp>
        <p:sp>
          <p:nvSpPr>
            <p:cNvPr id="586" name="Pre-shock region: Hα dominates Post-shock region: NII dominates"/>
            <p:cNvSpPr txBox="1"/>
            <p:nvPr/>
          </p:nvSpPr>
          <p:spPr>
            <a:xfrm>
              <a:off x="-1" y="50800"/>
              <a:ext cx="7194742" cy="1130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825500">
                <a:buClr>
                  <a:srgbClr val="4D99B5"/>
                </a:buClr>
                <a:defRPr sz="3500">
                  <a:solidFill>
                    <a:srgbClr val="2B2C4C"/>
                  </a:solidFill>
                </a:defRPr>
              </a:pPr>
              <a:r>
                <a:t>Pre-shock region: Hα dominates</a:t>
              </a:r>
              <a:br/>
              <a:r>
                <a:t>Post-shock region: NII dominates</a:t>
              </a:r>
            </a:p>
          </p:txBody>
        </p:sp>
      </p:grpSp>
      <p:sp>
        <p:nvSpPr>
          <p:cNvPr id="588" name="Line"/>
          <p:cNvSpPr/>
          <p:nvPr/>
        </p:nvSpPr>
        <p:spPr>
          <a:xfrm>
            <a:off x="4247623" y="5278004"/>
            <a:ext cx="1284572" cy="1463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6" h="20402" extrusionOk="0">
                <a:moveTo>
                  <a:pt x="10164" y="765"/>
                </a:moveTo>
                <a:cubicBezTo>
                  <a:pt x="8887" y="137"/>
                  <a:pt x="7380" y="-116"/>
                  <a:pt x="5898" y="50"/>
                </a:cubicBezTo>
                <a:cubicBezTo>
                  <a:pt x="4100" y="251"/>
                  <a:pt x="2487" y="1047"/>
                  <a:pt x="1445" y="2246"/>
                </a:cubicBezTo>
                <a:cubicBezTo>
                  <a:pt x="-874" y="6308"/>
                  <a:pt x="-376" y="11054"/>
                  <a:pt x="2757" y="14744"/>
                </a:cubicBezTo>
                <a:cubicBezTo>
                  <a:pt x="6728" y="19420"/>
                  <a:pt x="13998" y="21484"/>
                  <a:pt x="20726" y="19846"/>
                </a:cubicBezTo>
              </a:path>
            </a:pathLst>
          </a:custGeom>
          <a:ln w="63500">
            <a:solidFill>
              <a:srgbClr val="000000">
                <a:alpha val="85753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Image" descr="Image"/>
          <p:cNvPicPr>
            <a:picLocks noChangeAspect="1"/>
          </p:cNvPicPr>
          <p:nvPr/>
        </p:nvPicPr>
        <p:blipFill>
          <a:blip r:embed="rId3">
            <a:alphaModFix amt="20000"/>
          </a:blip>
          <a:srcRect l="20375" t="65" r="22616" b="66"/>
          <a:stretch>
            <a:fillRect/>
          </a:stretch>
        </p:blipFill>
        <p:spPr>
          <a:xfrm>
            <a:off x="7253793" y="-3174859"/>
            <a:ext cx="20077491" cy="20065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57200" dist="25400" dir="5619984" rotWithShape="0">
              <a:srgbClr val="000000">
                <a:alpha val="50000"/>
              </a:srgbClr>
            </a:outerShdw>
          </a:effectLst>
        </p:spPr>
      </p:pic>
      <p:sp>
        <p:nvSpPr>
          <p:cNvPr id="593" name="Rectangle"/>
          <p:cNvSpPr/>
          <p:nvPr/>
        </p:nvSpPr>
        <p:spPr>
          <a:xfrm>
            <a:off x="-41633" y="25400"/>
            <a:ext cx="24467266" cy="14094582"/>
          </a:xfrm>
          <a:prstGeom prst="rect">
            <a:avLst/>
          </a:prstGeom>
          <a:gradFill>
            <a:gsLst>
              <a:gs pos="0">
                <a:srgbClr val="FFFFFF"/>
              </a:gs>
              <a:gs pos="24761">
                <a:srgbClr val="FFFBF6"/>
              </a:gs>
              <a:gs pos="39664">
                <a:srgbClr val="FFF7ED"/>
              </a:gs>
              <a:gs pos="58129">
                <a:srgbClr val="FFF7ED">
                  <a:alpha val="50000"/>
                </a:srgbClr>
              </a:gs>
              <a:gs pos="87355">
                <a:srgbClr val="FFF7E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4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94" name="We need to combine various methodologies while searching for extended shocks!"/>
          <p:cNvSpPr txBox="1"/>
          <p:nvPr/>
        </p:nvSpPr>
        <p:spPr>
          <a:xfrm>
            <a:off x="497994" y="1901906"/>
            <a:ext cx="13188525" cy="1275623"/>
          </a:xfrm>
          <a:prstGeom prst="rect">
            <a:avLst/>
          </a:prstGeom>
          <a:ln w="12700">
            <a:miter lim="400000"/>
          </a:ln>
          <a:effectLst>
            <a:outerShdw blurRad="165100" dist="23611" dir="748844" rotWithShape="0">
              <a:srgbClr val="FFFFFF">
                <a:alpha val="912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buClr>
                <a:srgbClr val="4D99B5"/>
              </a:buClr>
              <a:defRPr sz="3500" b="1">
                <a:solidFill>
                  <a:srgbClr val="2B2C4C"/>
                </a:solidFill>
              </a:defRPr>
            </a:lvl1pPr>
          </a:lstStyle>
          <a:p>
            <a:r>
              <a:rPr dirty="0"/>
              <a:t>We need to combine various methodologies while searching for extended shocks!</a:t>
            </a:r>
          </a:p>
        </p:txBody>
      </p:sp>
      <p:grpSp>
        <p:nvGrpSpPr>
          <p:cNvPr id="597" name="Group"/>
          <p:cNvGrpSpPr/>
          <p:nvPr/>
        </p:nvGrpSpPr>
        <p:grpSpPr>
          <a:xfrm>
            <a:off x="68880" y="13204814"/>
            <a:ext cx="5273069" cy="461366"/>
            <a:chOff x="0" y="0"/>
            <a:chExt cx="5273067" cy="461365"/>
          </a:xfrm>
        </p:grpSpPr>
        <p:sp>
          <p:nvSpPr>
            <p:cNvPr id="595" name="T.Kolcu@2020.ljmu.ac.uk"/>
            <p:cNvSpPr txBox="1"/>
            <p:nvPr/>
          </p:nvSpPr>
          <p:spPr>
            <a:xfrm>
              <a:off x="1758114" y="0"/>
              <a:ext cx="3514954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7ED">
                      <a:alpha val="60000"/>
                    </a:srgbClr>
                  </a:solidFill>
                </a:defRPr>
              </a:lvl1pPr>
            </a:lstStyle>
            <a:p>
              <a:r>
                <a:t>T.Kolcu@2020.ljmu.ac.uk</a:t>
              </a:r>
            </a:p>
          </p:txBody>
        </p:sp>
        <p:sp>
          <p:nvSpPr>
            <p:cNvPr id="596" name="Tutku Kolcu/"/>
            <p:cNvSpPr txBox="1"/>
            <p:nvPr/>
          </p:nvSpPr>
          <p:spPr>
            <a:xfrm>
              <a:off x="-1" y="0"/>
              <a:ext cx="1819657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7ED">
                      <a:alpha val="60000"/>
                    </a:srgbClr>
                  </a:solidFill>
                </a:defRPr>
              </a:lvl1pPr>
            </a:lstStyle>
            <a:p>
              <a:r>
                <a:t>Tutku Kolcu/</a:t>
              </a:r>
            </a:p>
          </p:txBody>
        </p:sp>
      </p:grpSp>
      <p:grpSp>
        <p:nvGrpSpPr>
          <p:cNvPr id="605" name="Group"/>
          <p:cNvGrpSpPr/>
          <p:nvPr/>
        </p:nvGrpSpPr>
        <p:grpSpPr>
          <a:xfrm>
            <a:off x="6018001" y="3902715"/>
            <a:ext cx="6660987" cy="8667668"/>
            <a:chOff x="0" y="0"/>
            <a:chExt cx="6660985" cy="8667666"/>
          </a:xfrm>
        </p:grpSpPr>
        <p:grpSp>
          <p:nvGrpSpPr>
            <p:cNvPr id="600" name="Group"/>
            <p:cNvGrpSpPr/>
            <p:nvPr/>
          </p:nvGrpSpPr>
          <p:grpSpPr>
            <a:xfrm>
              <a:off x="0" y="0"/>
              <a:ext cx="6660986" cy="6353087"/>
              <a:chOff x="0" y="0"/>
              <a:chExt cx="6660985" cy="6353086"/>
            </a:xfrm>
          </p:grpSpPr>
          <p:pic>
            <p:nvPicPr>
              <p:cNvPr id="598" name="Ha_PA_-43_q_0.9_NGC1097_Vcirc_Res_2.png" descr="Ha_PA_-43_q_0.9_NGC1097_Vcirc_Res_2.png"/>
              <p:cNvPicPr>
                <a:picLocks noChangeAspect="1"/>
              </p:cNvPicPr>
              <p:nvPr/>
            </p:nvPicPr>
            <p:blipFill>
              <a:blip r:embed="rId4"/>
              <a:srcRect l="8541"/>
              <a:stretch>
                <a:fillRect/>
              </a:stretch>
            </p:blipFill>
            <p:spPr>
              <a:xfrm>
                <a:off x="0" y="311609"/>
                <a:ext cx="6660986" cy="60414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99" name="Velocity Residual Map"/>
              <p:cNvSpPr txBox="1"/>
              <p:nvPr/>
            </p:nvSpPr>
            <p:spPr>
              <a:xfrm>
                <a:off x="912719" y="0"/>
                <a:ext cx="4461464" cy="637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65100" dist="63500" dir="2700000" rotWithShape="0">
                  <a:srgbClr val="FFF7ED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2437764">
                  <a:defRPr sz="3200">
                    <a:solidFill>
                      <a:srgbClr val="6F144D"/>
                    </a:solidFill>
                  </a:defRPr>
                </a:lvl1pPr>
              </a:lstStyle>
              <a:p>
                <a:r>
                  <a:t>Velocity Residual Map</a:t>
                </a:r>
              </a:p>
            </p:txBody>
          </p:sp>
        </p:grpSp>
        <p:grpSp>
          <p:nvGrpSpPr>
            <p:cNvPr id="603" name="Rectangle"/>
            <p:cNvGrpSpPr/>
            <p:nvPr/>
          </p:nvGrpSpPr>
          <p:grpSpPr>
            <a:xfrm>
              <a:off x="452466" y="6510249"/>
              <a:ext cx="5205314" cy="2157418"/>
              <a:chOff x="0" y="0"/>
              <a:chExt cx="5205312" cy="2157417"/>
            </a:xfrm>
          </p:grpSpPr>
          <p:sp>
            <p:nvSpPr>
              <p:cNvPr id="602" name="Rectangle"/>
              <p:cNvSpPr txBox="1"/>
              <p:nvPr/>
            </p:nvSpPr>
            <p:spPr>
              <a:xfrm>
                <a:off x="50800" y="50800"/>
                <a:ext cx="5103713" cy="2055818"/>
              </a:xfrm>
              <a:prstGeom prst="rect">
                <a:avLst/>
              </a:prstGeom>
              <a:solidFill>
                <a:schemeClr val="accent4">
                  <a:hueOff val="348544"/>
                  <a:lumOff val="7139"/>
                  <a:alpha val="75000"/>
                </a:scheme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>
                    <a:srgbClr val="4D99B5"/>
                  </a:buClr>
                  <a:defRPr sz="3500">
                    <a:solidFill>
                      <a:srgbClr val="2B2C4C"/>
                    </a:solidFill>
                  </a:defRPr>
                </a:pPr>
                <a:endParaRPr/>
              </a:p>
            </p:txBody>
          </p:sp>
          <p:pic>
            <p:nvPicPr>
              <p:cNvPr id="601" name="Rectangle Rectangle" descr="Rectangle Rectangle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5205313" cy="2157418"/>
              </a:xfrm>
              <a:prstGeom prst="rect">
                <a:avLst/>
              </a:prstGeom>
              <a:effectLst/>
            </p:spPr>
          </p:pic>
        </p:grpSp>
        <p:sp>
          <p:nvSpPr>
            <p:cNvPr id="604" name="Limitations:…"/>
            <p:cNvSpPr txBox="1"/>
            <p:nvPr/>
          </p:nvSpPr>
          <p:spPr>
            <a:xfrm>
              <a:off x="465607" y="6763330"/>
              <a:ext cx="5179031" cy="165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2437764">
                <a:defRPr sz="3500">
                  <a:solidFill>
                    <a:srgbClr val="2B2C4C"/>
                  </a:solidFill>
                </a:defRPr>
              </a:pPr>
              <a:r>
                <a:t>Limitations: </a:t>
              </a:r>
            </a:p>
            <a:p>
              <a:pPr defTabSz="2437764">
                <a:defRPr sz="3500">
                  <a:solidFill>
                    <a:srgbClr val="2B2C4C"/>
                  </a:solidFill>
                </a:defRPr>
              </a:pPr>
              <a:r>
                <a:t>strong dependency on fitting the disk model</a:t>
              </a:r>
            </a:p>
          </p:txBody>
        </p:sp>
      </p:grpSp>
      <p:grpSp>
        <p:nvGrpSpPr>
          <p:cNvPr id="614" name="Group"/>
          <p:cNvGrpSpPr/>
          <p:nvPr/>
        </p:nvGrpSpPr>
        <p:grpSpPr>
          <a:xfrm>
            <a:off x="-164350" y="3902715"/>
            <a:ext cx="6213651" cy="8667667"/>
            <a:chOff x="0" y="0"/>
            <a:chExt cx="6213650" cy="8667665"/>
          </a:xfrm>
        </p:grpSpPr>
        <p:grpSp>
          <p:nvGrpSpPr>
            <p:cNvPr id="608" name="Group"/>
            <p:cNvGrpSpPr/>
            <p:nvPr/>
          </p:nvGrpSpPr>
          <p:grpSpPr>
            <a:xfrm>
              <a:off x="0" y="0"/>
              <a:ext cx="6213651" cy="6312192"/>
              <a:chOff x="0" y="0"/>
              <a:chExt cx="6213650" cy="6312191"/>
            </a:xfrm>
          </p:grpSpPr>
          <p:pic>
            <p:nvPicPr>
              <p:cNvPr id="606" name="NGC1097_unsharpened_image_20.png" descr="NGC1097_unsharpened_image_20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352504"/>
                <a:ext cx="6192893" cy="59596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07" name="Structure Maps"/>
              <p:cNvSpPr txBox="1"/>
              <p:nvPr/>
            </p:nvSpPr>
            <p:spPr>
              <a:xfrm>
                <a:off x="1752186" y="0"/>
                <a:ext cx="4461465" cy="637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65100" dist="63500" dir="2700000" rotWithShape="0">
                  <a:srgbClr val="FFF7ED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2437764">
                  <a:defRPr sz="3200">
                    <a:solidFill>
                      <a:srgbClr val="6F144D"/>
                    </a:solidFill>
                  </a:defRPr>
                </a:lvl1pPr>
              </a:lstStyle>
              <a:p>
                <a:r>
                  <a:t>Structure Maps</a:t>
                </a:r>
              </a:p>
            </p:txBody>
          </p:sp>
        </p:grpSp>
        <p:grpSp>
          <p:nvGrpSpPr>
            <p:cNvPr id="613" name="Group"/>
            <p:cNvGrpSpPr/>
            <p:nvPr/>
          </p:nvGrpSpPr>
          <p:grpSpPr>
            <a:xfrm>
              <a:off x="1000296" y="6510248"/>
              <a:ext cx="4674452" cy="2157418"/>
              <a:chOff x="-12443" y="-50800"/>
              <a:chExt cx="4674451" cy="2157417"/>
            </a:xfrm>
          </p:grpSpPr>
          <p:grpSp>
            <p:nvGrpSpPr>
              <p:cNvPr id="611" name="Rectangle"/>
              <p:cNvGrpSpPr/>
              <p:nvPr/>
            </p:nvGrpSpPr>
            <p:grpSpPr>
              <a:xfrm>
                <a:off x="-12444" y="-50801"/>
                <a:ext cx="4674452" cy="2157419"/>
                <a:chOff x="0" y="0"/>
                <a:chExt cx="4674451" cy="2157417"/>
              </a:xfrm>
            </p:grpSpPr>
            <p:sp>
              <p:nvSpPr>
                <p:cNvPr id="610" name="Rectangle"/>
                <p:cNvSpPr txBox="1"/>
                <p:nvPr/>
              </p:nvSpPr>
              <p:spPr>
                <a:xfrm>
                  <a:off x="50800" y="50800"/>
                  <a:ext cx="4572852" cy="2055818"/>
                </a:xfrm>
                <a:prstGeom prst="rect">
                  <a:avLst/>
                </a:prstGeom>
                <a:solidFill>
                  <a:schemeClr val="accent4">
                    <a:hueOff val="348544"/>
                    <a:lumOff val="7139"/>
                    <a:alpha val="75000"/>
                  </a:schemeClr>
                </a:solidFill>
                <a:ln>
                  <a:noFill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buClr>
                      <a:srgbClr val="4D99B5"/>
                    </a:buClr>
                    <a:defRPr sz="3500">
                      <a:solidFill>
                        <a:srgbClr val="2B2C4C"/>
                      </a:solidFill>
                    </a:defRPr>
                  </a:pPr>
                  <a:endParaRPr/>
                </a:p>
              </p:txBody>
            </p:sp>
            <p:pic>
              <p:nvPicPr>
                <p:cNvPr id="609" name="Rectangle Rectangle" descr="Rectangle Rectangle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4674452" cy="2157418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612" name="Limitations:…"/>
              <p:cNvSpPr txBox="1"/>
              <p:nvPr/>
            </p:nvSpPr>
            <p:spPr>
              <a:xfrm>
                <a:off x="0" y="202282"/>
                <a:ext cx="4649564" cy="1651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2437764">
                  <a:defRPr sz="3500">
                    <a:solidFill>
                      <a:srgbClr val="2B2C4C"/>
                    </a:solidFill>
                  </a:defRPr>
                </a:pPr>
                <a:r>
                  <a:t>Limitations: </a:t>
                </a:r>
              </a:p>
              <a:p>
                <a:pPr defTabSz="2437764">
                  <a:defRPr sz="3500">
                    <a:solidFill>
                      <a:srgbClr val="2B2C4C"/>
                    </a:solidFill>
                  </a:defRPr>
                </a:pPr>
                <a:r>
                  <a:t>There maybe not much dust to trace</a:t>
                </a:r>
              </a:p>
            </p:txBody>
          </p:sp>
        </p:grpSp>
      </p:grpSp>
      <p:grpSp>
        <p:nvGrpSpPr>
          <p:cNvPr id="620" name="Group"/>
          <p:cNvGrpSpPr/>
          <p:nvPr/>
        </p:nvGrpSpPr>
        <p:grpSpPr>
          <a:xfrm>
            <a:off x="-76200" y="13106400"/>
            <a:ext cx="24467265" cy="654030"/>
            <a:chOff x="0" y="0"/>
            <a:chExt cx="24467264" cy="654029"/>
          </a:xfrm>
        </p:grpSpPr>
        <p:sp>
          <p:nvSpPr>
            <p:cNvPr id="615" name="Rectangle"/>
            <p:cNvSpPr/>
            <p:nvPr/>
          </p:nvSpPr>
          <p:spPr>
            <a:xfrm>
              <a:off x="0" y="0"/>
              <a:ext cx="24467265" cy="654030"/>
            </a:xfrm>
            <a:prstGeom prst="rect">
              <a:avLst/>
            </a:prstGeom>
            <a:solidFill>
              <a:srgbClr val="FFFFFF">
                <a:alpha val="591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618" name="Group"/>
            <p:cNvGrpSpPr/>
            <p:nvPr/>
          </p:nvGrpSpPr>
          <p:grpSpPr>
            <a:xfrm>
              <a:off x="145080" y="98414"/>
              <a:ext cx="6064371" cy="461366"/>
              <a:chOff x="0" y="0"/>
              <a:chExt cx="6064369" cy="461365"/>
            </a:xfrm>
          </p:grpSpPr>
          <p:sp>
            <p:nvSpPr>
              <p:cNvPr id="616" name="Tutku.Kolcu@nottingham.ac.uk"/>
              <p:cNvSpPr txBox="1"/>
              <p:nvPr/>
            </p:nvSpPr>
            <p:spPr>
              <a:xfrm>
                <a:off x="1736209" y="0"/>
                <a:ext cx="4328161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Tutku.Kolcu@nottingham.ac.uk</a:t>
                </a:r>
              </a:p>
            </p:txBody>
          </p:sp>
          <p:sp>
            <p:nvSpPr>
              <p:cNvPr id="617" name="Tutku Kolcu/"/>
              <p:cNvSpPr txBox="1"/>
              <p:nvPr/>
            </p:nvSpPr>
            <p:spPr>
              <a:xfrm>
                <a:off x="-1" y="0"/>
                <a:ext cx="1819657" cy="461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6F144D"/>
                    </a:solidFill>
                  </a:defRPr>
                </a:lvl1pPr>
              </a:lstStyle>
              <a:p>
                <a:r>
                  <a:t>Tutku Kolcu/</a:t>
                </a:r>
              </a:p>
            </p:txBody>
          </p:sp>
        </p:grpSp>
        <p:sp>
          <p:nvSpPr>
            <p:cNvPr id="619" name="Text"/>
            <p:cNvSpPr txBox="1"/>
            <p:nvPr/>
          </p:nvSpPr>
          <p:spPr>
            <a:xfrm>
              <a:off x="23668639" y="98414"/>
              <a:ext cx="26670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defRPr>
                  <a:solidFill>
                    <a:srgbClr val="6F14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fld id="{86CB4B4D-7CA3-9044-876B-883B54F8677D}" type="slidenum">
                <a:rPr/>
                <a:t>9</a:t>
              </a:fld>
              <a:endParaRPr/>
            </a:p>
          </p:txBody>
        </p:sp>
      </p:grpSp>
      <p:grpSp>
        <p:nvGrpSpPr>
          <p:cNvPr id="623" name="Group"/>
          <p:cNvGrpSpPr/>
          <p:nvPr/>
        </p:nvGrpSpPr>
        <p:grpSpPr>
          <a:xfrm>
            <a:off x="18016827" y="286824"/>
            <a:ext cx="5678832" cy="981679"/>
            <a:chOff x="0" y="0"/>
            <a:chExt cx="5678830" cy="981677"/>
          </a:xfrm>
        </p:grpSpPr>
        <p:sp>
          <p:nvSpPr>
            <p:cNvPr id="621" name="Kolcu et al. 2023"/>
            <p:cNvSpPr txBox="1"/>
            <p:nvPr/>
          </p:nvSpPr>
          <p:spPr>
            <a:xfrm>
              <a:off x="920944" y="437780"/>
              <a:ext cx="4184997" cy="543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457200" dist="23611" dir="748844" rotWithShape="0">
                <a:srgbClr val="FFFFFF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buClr>
                  <a:srgbClr val="4D99B5"/>
                </a:buClr>
                <a:defRPr sz="3200">
                  <a:solidFill>
                    <a:srgbClr val="2B2C4C"/>
                  </a:solidFill>
                </a:defRPr>
              </a:pPr>
              <a:r>
                <a:rPr b="1"/>
                <a:t>Kolcu</a:t>
              </a:r>
              <a:r>
                <a:t> et al. 2023</a:t>
              </a:r>
            </a:p>
          </p:txBody>
        </p:sp>
        <p:sp>
          <p:nvSpPr>
            <p:cNvPr id="622" name="Pilot Study with NGC 1097"/>
            <p:cNvSpPr txBox="1"/>
            <p:nvPr/>
          </p:nvSpPr>
          <p:spPr>
            <a:xfrm>
              <a:off x="0" y="0"/>
              <a:ext cx="5678831" cy="572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457200" dist="23611" dir="748844" rotWithShape="0">
                <a:srgbClr val="FFFFFF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buClr>
                  <a:srgbClr val="4D99B5"/>
                </a:buClr>
                <a:defRPr sz="3200">
                  <a:solidFill>
                    <a:srgbClr val="2B2C4C"/>
                  </a:solidFill>
                </a:defRPr>
              </a:lvl1pPr>
            </a:lstStyle>
            <a:p>
              <a:r>
                <a:t>Pilot Study with NGC 1097</a:t>
              </a:r>
            </a:p>
          </p:txBody>
        </p:sp>
      </p:grpSp>
      <p:sp>
        <p:nvSpPr>
          <p:cNvPr id="624" name="How to identify the large scale shocks in kinematics?"/>
          <p:cNvSpPr txBox="1"/>
          <p:nvPr/>
        </p:nvSpPr>
        <p:spPr>
          <a:xfrm>
            <a:off x="-2181158" y="748109"/>
            <a:ext cx="17423471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000">
                <a:solidFill>
                  <a:srgbClr val="2B2C4C"/>
                </a:solidFill>
              </a:defRPr>
            </a:lvl1pPr>
          </a:lstStyle>
          <a:p>
            <a:r>
              <a:t>How to identify the large scale shocks in kinematics?               </a:t>
            </a:r>
          </a:p>
        </p:txBody>
      </p:sp>
      <p:grpSp>
        <p:nvGrpSpPr>
          <p:cNvPr id="637" name="Group"/>
          <p:cNvGrpSpPr/>
          <p:nvPr/>
        </p:nvGrpSpPr>
        <p:grpSpPr>
          <a:xfrm>
            <a:off x="12507143" y="3889579"/>
            <a:ext cx="11845072" cy="8642826"/>
            <a:chOff x="0" y="0"/>
            <a:chExt cx="11845070" cy="8642824"/>
          </a:xfrm>
        </p:grpSpPr>
        <p:grpSp>
          <p:nvGrpSpPr>
            <p:cNvPr id="635" name="Group"/>
            <p:cNvGrpSpPr/>
            <p:nvPr/>
          </p:nvGrpSpPr>
          <p:grpSpPr>
            <a:xfrm>
              <a:off x="-1" y="0"/>
              <a:ext cx="11845072" cy="8642825"/>
              <a:chOff x="0" y="0"/>
              <a:chExt cx="11845070" cy="8642824"/>
            </a:xfrm>
          </p:grpSpPr>
          <p:grpSp>
            <p:nvGrpSpPr>
              <p:cNvPr id="627" name="Group"/>
              <p:cNvGrpSpPr/>
              <p:nvPr/>
            </p:nvGrpSpPr>
            <p:grpSpPr>
              <a:xfrm>
                <a:off x="6402439" y="0"/>
                <a:ext cx="5442632" cy="6142757"/>
                <a:chOff x="0" y="0"/>
                <a:chExt cx="5442630" cy="6142756"/>
              </a:xfrm>
            </p:grpSpPr>
            <p:pic>
              <p:nvPicPr>
                <p:cNvPr id="625" name="BPT_spatial_NGC1097_.png" descr="BPT_spatial_NGC1097_.png"/>
                <p:cNvPicPr>
                  <a:picLocks noChangeAspect="1"/>
                </p:cNvPicPr>
                <p:nvPr/>
              </p:nvPicPr>
              <p:blipFill>
                <a:blip r:embed="rId8"/>
                <a:srcRect l="8703"/>
                <a:stretch>
                  <a:fillRect/>
                </a:stretch>
              </p:blipFill>
              <p:spPr>
                <a:xfrm>
                  <a:off x="0" y="443447"/>
                  <a:ext cx="5442631" cy="569931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26" name="BPT MAP"/>
                <p:cNvSpPr txBox="1"/>
                <p:nvPr/>
              </p:nvSpPr>
              <p:spPr>
                <a:xfrm>
                  <a:off x="1607458" y="0"/>
                  <a:ext cx="2334730" cy="63758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>
                  <a:outerShdw blurRad="165100" dist="63500" dir="2700000" rotWithShape="0">
                    <a:srgbClr val="FFF7ED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 defTabSz="2437764">
                    <a:defRPr sz="3200">
                      <a:solidFill>
                        <a:srgbClr val="6F144D"/>
                      </a:solidFill>
                    </a:defRPr>
                  </a:lvl1pPr>
                </a:lstStyle>
                <a:p>
                  <a:r>
                    <a:t>BPT MAP</a:t>
                  </a:r>
                </a:p>
              </p:txBody>
            </p:sp>
          </p:grpSp>
          <p:grpSp>
            <p:nvGrpSpPr>
              <p:cNvPr id="634" name="Group"/>
              <p:cNvGrpSpPr/>
              <p:nvPr/>
            </p:nvGrpSpPr>
            <p:grpSpPr>
              <a:xfrm>
                <a:off x="-1" y="13136"/>
                <a:ext cx="8396367" cy="8629689"/>
                <a:chOff x="0" y="0"/>
                <a:chExt cx="8396365" cy="8629689"/>
              </a:xfrm>
            </p:grpSpPr>
            <p:grpSp>
              <p:nvGrpSpPr>
                <p:cNvPr id="630" name="Group"/>
                <p:cNvGrpSpPr/>
                <p:nvPr/>
              </p:nvGrpSpPr>
              <p:grpSpPr>
                <a:xfrm>
                  <a:off x="0" y="-1"/>
                  <a:ext cx="6415905" cy="6219979"/>
                  <a:chOff x="0" y="0"/>
                  <a:chExt cx="6415904" cy="6219977"/>
                </a:xfrm>
              </p:grpSpPr>
              <p:pic>
                <p:nvPicPr>
                  <p:cNvPr id="628" name="NGC1097_Vnii-Vha_15.png" descr="NGC1097_Vnii-Vha_15.png"/>
                  <p:cNvPicPr>
                    <a:picLocks noChangeAspect="1"/>
                  </p:cNvPicPr>
                  <p:nvPr/>
                </p:nvPicPr>
                <p:blipFill>
                  <a:blip r:embed="rId9"/>
                  <a:srcRect l="8414"/>
                  <a:stretch>
                    <a:fillRect/>
                  </a:stretch>
                </p:blipFill>
                <p:spPr>
                  <a:xfrm>
                    <a:off x="0" y="387873"/>
                    <a:ext cx="6415905" cy="583210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629" name="Velocity Difference Map"/>
                  <p:cNvSpPr txBox="1"/>
                  <p:nvPr/>
                </p:nvSpPr>
                <p:spPr>
                  <a:xfrm>
                    <a:off x="602745" y="0"/>
                    <a:ext cx="4461465" cy="63758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>
                    <a:outerShdw blurRad="165100" dist="63500" dir="2700000" rotWithShape="0">
                      <a:srgbClr val="FFF7ED">
                        <a:alpha val="50000"/>
                      </a:srgbClr>
                    </a:outerShdw>
                  </a:effectLst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l" defTabSz="2437764">
                      <a:defRPr sz="3200">
                        <a:solidFill>
                          <a:srgbClr val="6F144D"/>
                        </a:solidFill>
                      </a:defRPr>
                    </a:lvl1pPr>
                  </a:lstStyle>
                  <a:p>
                    <a:r>
                      <a:t>Velocity Difference Map</a:t>
                    </a:r>
                  </a:p>
                </p:txBody>
              </p:sp>
            </p:grpSp>
            <p:grpSp>
              <p:nvGrpSpPr>
                <p:cNvPr id="633" name="Rectangle"/>
                <p:cNvGrpSpPr/>
                <p:nvPr/>
              </p:nvGrpSpPr>
              <p:grpSpPr>
                <a:xfrm>
                  <a:off x="3149309" y="6472271"/>
                  <a:ext cx="5247057" cy="2157418"/>
                  <a:chOff x="0" y="0"/>
                  <a:chExt cx="5247055" cy="2157417"/>
                </a:xfrm>
              </p:grpSpPr>
              <p:sp>
                <p:nvSpPr>
                  <p:cNvPr id="632" name="Rectangle"/>
                  <p:cNvSpPr txBox="1"/>
                  <p:nvPr/>
                </p:nvSpPr>
                <p:spPr>
                  <a:xfrm>
                    <a:off x="50800" y="50800"/>
                    <a:ext cx="5145456" cy="2055818"/>
                  </a:xfrm>
                  <a:prstGeom prst="rect">
                    <a:avLst/>
                  </a:prstGeom>
                  <a:solidFill>
                    <a:schemeClr val="accent4">
                      <a:hueOff val="348544"/>
                      <a:lumOff val="7139"/>
                      <a:alpha val="75000"/>
                    </a:schemeClr>
                  </a:solidFill>
                  <a:ln>
                    <a:noFill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buClr>
                        <a:srgbClr val="4D99B5"/>
                      </a:buClr>
                      <a:defRPr sz="3500">
                        <a:solidFill>
                          <a:srgbClr val="2B2C4C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631" name="Rectangle Rectangle" descr="Rectangle Rectangle"/>
                  <p:cNvPicPr>
                    <a:picLocks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0" y="0"/>
                    <a:ext cx="5247056" cy="2157418"/>
                  </a:xfrm>
                  <a:prstGeom prst="rect">
                    <a:avLst/>
                  </a:prstGeom>
                  <a:effectLst/>
                </p:spPr>
              </p:pic>
            </p:grpSp>
          </p:grpSp>
        </p:grpSp>
        <p:sp>
          <p:nvSpPr>
            <p:cNvPr id="636" name="Limitations:…"/>
            <p:cNvSpPr txBox="1"/>
            <p:nvPr/>
          </p:nvSpPr>
          <p:spPr>
            <a:xfrm>
              <a:off x="3090746" y="6751067"/>
              <a:ext cx="5033049" cy="1651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buClr>
                  <a:srgbClr val="4D99B5"/>
                </a:buClr>
                <a:defRPr sz="3500">
                  <a:solidFill>
                    <a:srgbClr val="2B2C4C"/>
                  </a:solidFill>
                </a:defRPr>
              </a:pPr>
              <a:r>
                <a:t>Limitations: </a:t>
              </a:r>
            </a:p>
            <a:p>
              <a:pPr>
                <a:buClr>
                  <a:srgbClr val="4D99B5"/>
                </a:buClr>
                <a:defRPr sz="3500">
                  <a:solidFill>
                    <a:srgbClr val="2B2C4C"/>
                  </a:solidFill>
                </a:defRPr>
              </a:pPr>
              <a:r>
                <a:t>central physical activity (star formation, AGN)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" grpId="2" animBg="1" advAuto="0"/>
      <p:bldP spid="614" grpId="1" animBg="1" advAuto="0"/>
      <p:bldP spid="637" grpId="3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1810</Words>
  <Application>Microsoft Macintosh PowerPoint</Application>
  <PresentationFormat>Custom</PresentationFormat>
  <Paragraphs>289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Cambria Math</vt:lpstr>
      <vt:lpstr>Gill Sans</vt:lpstr>
      <vt:lpstr>Gill Sans Light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Tutku Kolcu (staff)</cp:lastModifiedBy>
  <cp:revision>8</cp:revision>
  <dcterms:modified xsi:type="dcterms:W3CDTF">2025-07-10T10:35:30Z</dcterms:modified>
</cp:coreProperties>
</file>