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
  </p:notesMasterIdLst>
  <p:sldIdLst>
    <p:sldId id="259" r:id="rId2"/>
    <p:sldId id="262" r:id="rId3"/>
    <p:sldId id="257" r:id="rId4"/>
    <p:sldId id="263"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B1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50"/>
    <p:restoredTop sz="94544"/>
  </p:normalViewPr>
  <p:slideViewPr>
    <p:cSldViewPr snapToGrid="0">
      <p:cViewPr varScale="1">
        <p:scale>
          <a:sx n="120" d="100"/>
          <a:sy n="120" d="100"/>
        </p:scale>
        <p:origin x="184" y="3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B5B625-D69C-B148-AEF5-13B1DF9F6A69}" type="datetimeFigureOut">
              <a:rPr lang="en-US" smtClean="0"/>
              <a:t>7/8/25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1FA137-36B8-044A-918D-541399A23187}" type="slidenum">
              <a:rPr lang="en-US" smtClean="0"/>
              <a:t>‹#›</a:t>
            </a:fld>
            <a:endParaRPr lang="en-US"/>
          </a:p>
        </p:txBody>
      </p:sp>
    </p:spTree>
    <p:extLst>
      <p:ext uri="{BB962C8B-B14F-4D97-AF65-F5344CB8AC3E}">
        <p14:creationId xmlns:p14="http://schemas.microsoft.com/office/powerpoint/2010/main" val="2017911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 am working on improving transient identification with the Living Swift point source catalogue or LSXPS which is a live catalogue updated in “real time”, with a transient search algorithm, so if a new transient is found, we are notified within minutes to hours. But in 3 years only found 36 transients as we threw away faint sources because they might be affected with </a:t>
            </a:r>
            <a:r>
              <a:rPr lang="en-GB" sz="1200" kern="1200" dirty="0" err="1">
                <a:solidFill>
                  <a:schemeClr val="tx1"/>
                </a:solidFill>
                <a:effectLst/>
                <a:latin typeface="+mn-lt"/>
                <a:ea typeface="+mn-ea"/>
                <a:cs typeface="+mn-cs"/>
              </a:rPr>
              <a:t>statistiical</a:t>
            </a:r>
            <a:r>
              <a:rPr lang="en-GB" sz="1200" kern="1200" dirty="0">
                <a:solidFill>
                  <a:schemeClr val="tx1"/>
                </a:solidFill>
                <a:effectLst/>
                <a:latin typeface="+mn-lt"/>
                <a:ea typeface="+mn-ea"/>
                <a:cs typeface="+mn-cs"/>
              </a:rPr>
              <a:t> biases.</a:t>
            </a:r>
          </a:p>
          <a:p>
            <a:r>
              <a:rPr lang="en-GB" sz="1200" kern="1200" dirty="0">
                <a:solidFill>
                  <a:schemeClr val="tx1"/>
                </a:solidFill>
                <a:effectLst/>
                <a:latin typeface="+mn-lt"/>
                <a:ea typeface="+mn-ea"/>
                <a:cs typeface="+mn-cs"/>
              </a:rPr>
              <a:t>So I used a </a:t>
            </a:r>
            <a:r>
              <a:rPr lang="en-GB" sz="1200" kern="1200" dirty="0" err="1">
                <a:solidFill>
                  <a:schemeClr val="tx1"/>
                </a:solidFill>
                <a:effectLst/>
                <a:latin typeface="+mn-lt"/>
                <a:ea typeface="+mn-ea"/>
                <a:cs typeface="+mn-cs"/>
              </a:rPr>
              <a:t>bayesian</a:t>
            </a:r>
            <a:r>
              <a:rPr lang="en-GB" sz="1200" kern="1200" dirty="0">
                <a:solidFill>
                  <a:schemeClr val="tx1"/>
                </a:solidFill>
                <a:effectLst/>
                <a:latin typeface="+mn-lt"/>
                <a:ea typeface="+mn-ea"/>
                <a:cs typeface="+mn-cs"/>
              </a:rPr>
              <a:t> approach to correct the bias and we recover 523 new transients (15 time more than the original 36). This approach will be implemented in the live system by us  with all the information and new significances. So we can follow through immediately and get more </a:t>
            </a:r>
            <a:r>
              <a:rPr lang="en-GB" sz="1200" kern="1200" dirty="0" err="1">
                <a:solidFill>
                  <a:schemeClr val="tx1"/>
                </a:solidFill>
                <a:effectLst/>
                <a:latin typeface="+mn-lt"/>
                <a:ea typeface="+mn-ea"/>
                <a:cs typeface="+mn-cs"/>
              </a:rPr>
              <a:t>serendiptious</a:t>
            </a:r>
            <a:r>
              <a:rPr lang="en-GB" sz="1200" kern="1200" dirty="0">
                <a:solidFill>
                  <a:schemeClr val="tx1"/>
                </a:solidFill>
                <a:effectLst/>
                <a:latin typeface="+mn-lt"/>
                <a:ea typeface="+mn-ea"/>
                <a:cs typeface="+mn-cs"/>
              </a:rPr>
              <a:t> discoveries.</a:t>
            </a:r>
          </a:p>
          <a:p>
            <a:endParaRPr lang="en-US" dirty="0"/>
          </a:p>
        </p:txBody>
      </p:sp>
      <p:sp>
        <p:nvSpPr>
          <p:cNvPr id="4" name="Slide Number Placeholder 3"/>
          <p:cNvSpPr>
            <a:spLocks noGrp="1"/>
          </p:cNvSpPr>
          <p:nvPr>
            <p:ph type="sldNum" sz="quarter" idx="5"/>
          </p:nvPr>
        </p:nvSpPr>
        <p:spPr/>
        <p:txBody>
          <a:bodyPr/>
          <a:lstStyle/>
          <a:p>
            <a:fld id="{091FA137-36B8-044A-918D-541399A23187}" type="slidenum">
              <a:rPr lang="en-US" smtClean="0"/>
              <a:t>3</a:t>
            </a:fld>
            <a:endParaRPr lang="en-US"/>
          </a:p>
        </p:txBody>
      </p:sp>
    </p:spTree>
    <p:extLst>
      <p:ext uri="{BB962C8B-B14F-4D97-AF65-F5344CB8AC3E}">
        <p14:creationId xmlns:p14="http://schemas.microsoft.com/office/powerpoint/2010/main" val="2279698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F7B09-E585-0DD8-5E6A-2D8E793C08B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587DCCF-0B6F-CA60-F3BE-0EDE167766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11AC62B-AEDC-FDDF-9547-17903DC53EBE}"/>
              </a:ext>
            </a:extLst>
          </p:cNvPr>
          <p:cNvSpPr>
            <a:spLocks noGrp="1"/>
          </p:cNvSpPr>
          <p:nvPr>
            <p:ph type="dt" sz="half" idx="10"/>
          </p:nvPr>
        </p:nvSpPr>
        <p:spPr/>
        <p:txBody>
          <a:bodyPr/>
          <a:lstStyle/>
          <a:p>
            <a:fld id="{F07CD927-B0DE-6D4A-A83A-1DA7F79013A0}" type="datetimeFigureOut">
              <a:rPr lang="en-US" smtClean="0"/>
              <a:t>7/8/25</a:t>
            </a:fld>
            <a:endParaRPr lang="en-US"/>
          </a:p>
        </p:txBody>
      </p:sp>
      <p:sp>
        <p:nvSpPr>
          <p:cNvPr id="5" name="Footer Placeholder 4">
            <a:extLst>
              <a:ext uri="{FF2B5EF4-FFF2-40B4-BE49-F238E27FC236}">
                <a16:creationId xmlns:a16="http://schemas.microsoft.com/office/drawing/2014/main" id="{0DE40F35-28C7-39CC-4663-19B44B17D4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14CF18-AE1D-8331-6F85-5AD65AEF5C4C}"/>
              </a:ext>
            </a:extLst>
          </p:cNvPr>
          <p:cNvSpPr>
            <a:spLocks noGrp="1"/>
          </p:cNvSpPr>
          <p:nvPr>
            <p:ph type="sldNum" sz="quarter" idx="12"/>
          </p:nvPr>
        </p:nvSpPr>
        <p:spPr/>
        <p:txBody>
          <a:bodyPr/>
          <a:lstStyle/>
          <a:p>
            <a:fld id="{FCDAB4E7-4BE7-A54B-AB93-C403AE08FEC7}" type="slidenum">
              <a:rPr lang="en-US" smtClean="0"/>
              <a:t>‹#›</a:t>
            </a:fld>
            <a:endParaRPr lang="en-US"/>
          </a:p>
        </p:txBody>
      </p:sp>
    </p:spTree>
    <p:extLst>
      <p:ext uri="{BB962C8B-B14F-4D97-AF65-F5344CB8AC3E}">
        <p14:creationId xmlns:p14="http://schemas.microsoft.com/office/powerpoint/2010/main" val="504009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5F1BC-AD49-2090-D7B9-5CBFD1B5C17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BB69931-D91F-7399-C9DE-B668E6F2F78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D6F643C-F6D3-4999-0DA9-EE56EF3D7BB5}"/>
              </a:ext>
            </a:extLst>
          </p:cNvPr>
          <p:cNvSpPr>
            <a:spLocks noGrp="1"/>
          </p:cNvSpPr>
          <p:nvPr>
            <p:ph type="dt" sz="half" idx="10"/>
          </p:nvPr>
        </p:nvSpPr>
        <p:spPr/>
        <p:txBody>
          <a:bodyPr/>
          <a:lstStyle/>
          <a:p>
            <a:fld id="{F07CD927-B0DE-6D4A-A83A-1DA7F79013A0}" type="datetimeFigureOut">
              <a:rPr lang="en-US" smtClean="0"/>
              <a:t>7/8/25</a:t>
            </a:fld>
            <a:endParaRPr lang="en-US"/>
          </a:p>
        </p:txBody>
      </p:sp>
      <p:sp>
        <p:nvSpPr>
          <p:cNvPr id="5" name="Footer Placeholder 4">
            <a:extLst>
              <a:ext uri="{FF2B5EF4-FFF2-40B4-BE49-F238E27FC236}">
                <a16:creationId xmlns:a16="http://schemas.microsoft.com/office/drawing/2014/main" id="{40CE7F0A-4C21-39C8-DF3F-19FDA8B821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8D51B1-0F04-310B-78D1-FFF3B9272D32}"/>
              </a:ext>
            </a:extLst>
          </p:cNvPr>
          <p:cNvSpPr>
            <a:spLocks noGrp="1"/>
          </p:cNvSpPr>
          <p:nvPr>
            <p:ph type="sldNum" sz="quarter" idx="12"/>
          </p:nvPr>
        </p:nvSpPr>
        <p:spPr/>
        <p:txBody>
          <a:bodyPr/>
          <a:lstStyle/>
          <a:p>
            <a:fld id="{FCDAB4E7-4BE7-A54B-AB93-C403AE08FEC7}" type="slidenum">
              <a:rPr lang="en-US" smtClean="0"/>
              <a:t>‹#›</a:t>
            </a:fld>
            <a:endParaRPr lang="en-US"/>
          </a:p>
        </p:txBody>
      </p:sp>
    </p:spTree>
    <p:extLst>
      <p:ext uri="{BB962C8B-B14F-4D97-AF65-F5344CB8AC3E}">
        <p14:creationId xmlns:p14="http://schemas.microsoft.com/office/powerpoint/2010/main" val="1771657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D0F50E-174F-E9C6-01AD-84ADDE814A1C}"/>
              </a:ext>
            </a:extLst>
          </p:cNvPr>
          <p:cNvSpPr>
            <a:spLocks noGrp="1"/>
          </p:cNvSpPr>
          <p:nvPr>
            <p:ph type="title" orient="vert"/>
          </p:nvPr>
        </p:nvSpPr>
        <p:spPr>
          <a:xfrm>
            <a:off x="8724902"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902D24A-2F7E-4CCE-1791-9C73FA7D8648}"/>
              </a:ext>
            </a:extLst>
          </p:cNvPr>
          <p:cNvSpPr>
            <a:spLocks noGrp="1"/>
          </p:cNvSpPr>
          <p:nvPr>
            <p:ph type="body" orient="vert" idx="1"/>
          </p:nvPr>
        </p:nvSpPr>
        <p:spPr>
          <a:xfrm>
            <a:off x="838202"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1C50106-DEEA-0DAA-444A-1F3652E5E0DB}"/>
              </a:ext>
            </a:extLst>
          </p:cNvPr>
          <p:cNvSpPr>
            <a:spLocks noGrp="1"/>
          </p:cNvSpPr>
          <p:nvPr>
            <p:ph type="dt" sz="half" idx="10"/>
          </p:nvPr>
        </p:nvSpPr>
        <p:spPr/>
        <p:txBody>
          <a:bodyPr/>
          <a:lstStyle/>
          <a:p>
            <a:fld id="{F07CD927-B0DE-6D4A-A83A-1DA7F79013A0}" type="datetimeFigureOut">
              <a:rPr lang="en-US" smtClean="0"/>
              <a:t>7/8/25</a:t>
            </a:fld>
            <a:endParaRPr lang="en-US"/>
          </a:p>
        </p:txBody>
      </p:sp>
      <p:sp>
        <p:nvSpPr>
          <p:cNvPr id="5" name="Footer Placeholder 4">
            <a:extLst>
              <a:ext uri="{FF2B5EF4-FFF2-40B4-BE49-F238E27FC236}">
                <a16:creationId xmlns:a16="http://schemas.microsoft.com/office/drawing/2014/main" id="{591880C4-D6FB-32A8-762B-DE26C9C873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3D8BC5-617E-CD10-35FD-8EC37707ED9F}"/>
              </a:ext>
            </a:extLst>
          </p:cNvPr>
          <p:cNvSpPr>
            <a:spLocks noGrp="1"/>
          </p:cNvSpPr>
          <p:nvPr>
            <p:ph type="sldNum" sz="quarter" idx="12"/>
          </p:nvPr>
        </p:nvSpPr>
        <p:spPr/>
        <p:txBody>
          <a:bodyPr/>
          <a:lstStyle/>
          <a:p>
            <a:fld id="{FCDAB4E7-4BE7-A54B-AB93-C403AE08FEC7}" type="slidenum">
              <a:rPr lang="en-US" smtClean="0"/>
              <a:t>‹#›</a:t>
            </a:fld>
            <a:endParaRPr lang="en-US"/>
          </a:p>
        </p:txBody>
      </p:sp>
    </p:spTree>
    <p:extLst>
      <p:ext uri="{BB962C8B-B14F-4D97-AF65-F5344CB8AC3E}">
        <p14:creationId xmlns:p14="http://schemas.microsoft.com/office/powerpoint/2010/main" val="3077092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A5ABA-AD4D-5DDB-65C3-B12A0F3B6A6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6DADB5E-4353-B043-9C2C-3AFED78934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0A21952-3B47-95B1-F595-486629B2926C}"/>
              </a:ext>
            </a:extLst>
          </p:cNvPr>
          <p:cNvSpPr>
            <a:spLocks noGrp="1"/>
          </p:cNvSpPr>
          <p:nvPr>
            <p:ph type="dt" sz="half" idx="10"/>
          </p:nvPr>
        </p:nvSpPr>
        <p:spPr/>
        <p:txBody>
          <a:bodyPr/>
          <a:lstStyle/>
          <a:p>
            <a:fld id="{F07CD927-B0DE-6D4A-A83A-1DA7F79013A0}" type="datetimeFigureOut">
              <a:rPr lang="en-US" smtClean="0"/>
              <a:t>7/8/25</a:t>
            </a:fld>
            <a:endParaRPr lang="en-US"/>
          </a:p>
        </p:txBody>
      </p:sp>
      <p:sp>
        <p:nvSpPr>
          <p:cNvPr id="5" name="Footer Placeholder 4">
            <a:extLst>
              <a:ext uri="{FF2B5EF4-FFF2-40B4-BE49-F238E27FC236}">
                <a16:creationId xmlns:a16="http://schemas.microsoft.com/office/drawing/2014/main" id="{553C481C-B1CF-2AA6-FF1A-96D65628F3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0521E9-07DB-2656-62CC-7D564CEC5E0F}"/>
              </a:ext>
            </a:extLst>
          </p:cNvPr>
          <p:cNvSpPr>
            <a:spLocks noGrp="1"/>
          </p:cNvSpPr>
          <p:nvPr>
            <p:ph type="sldNum" sz="quarter" idx="12"/>
          </p:nvPr>
        </p:nvSpPr>
        <p:spPr/>
        <p:txBody>
          <a:bodyPr/>
          <a:lstStyle/>
          <a:p>
            <a:fld id="{FCDAB4E7-4BE7-A54B-AB93-C403AE08FEC7}" type="slidenum">
              <a:rPr lang="en-US" smtClean="0"/>
              <a:t>‹#›</a:t>
            </a:fld>
            <a:endParaRPr lang="en-US"/>
          </a:p>
        </p:txBody>
      </p:sp>
    </p:spTree>
    <p:extLst>
      <p:ext uri="{BB962C8B-B14F-4D97-AF65-F5344CB8AC3E}">
        <p14:creationId xmlns:p14="http://schemas.microsoft.com/office/powerpoint/2010/main" val="3569310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B302A-176D-35BA-05C5-6E3F4A0D1EDD}"/>
              </a:ext>
            </a:extLst>
          </p:cNvPr>
          <p:cNvSpPr>
            <a:spLocks noGrp="1"/>
          </p:cNvSpPr>
          <p:nvPr>
            <p:ph type="title"/>
          </p:nvPr>
        </p:nvSpPr>
        <p:spPr>
          <a:xfrm>
            <a:off x="831849"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F1CD6B0-D751-6A0E-4A3D-22857306E882}"/>
              </a:ext>
            </a:extLst>
          </p:cNvPr>
          <p:cNvSpPr>
            <a:spLocks noGrp="1"/>
          </p:cNvSpPr>
          <p:nvPr>
            <p:ph type="body" idx="1"/>
          </p:nvPr>
        </p:nvSpPr>
        <p:spPr>
          <a:xfrm>
            <a:off x="831849" y="4589467"/>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EF4DDC5-F5A5-341D-CA03-954F2372E69D}"/>
              </a:ext>
            </a:extLst>
          </p:cNvPr>
          <p:cNvSpPr>
            <a:spLocks noGrp="1"/>
          </p:cNvSpPr>
          <p:nvPr>
            <p:ph type="dt" sz="half" idx="10"/>
          </p:nvPr>
        </p:nvSpPr>
        <p:spPr/>
        <p:txBody>
          <a:bodyPr/>
          <a:lstStyle/>
          <a:p>
            <a:fld id="{F07CD927-B0DE-6D4A-A83A-1DA7F79013A0}" type="datetimeFigureOut">
              <a:rPr lang="en-US" smtClean="0"/>
              <a:t>7/8/25</a:t>
            </a:fld>
            <a:endParaRPr lang="en-US"/>
          </a:p>
        </p:txBody>
      </p:sp>
      <p:sp>
        <p:nvSpPr>
          <p:cNvPr id="5" name="Footer Placeholder 4">
            <a:extLst>
              <a:ext uri="{FF2B5EF4-FFF2-40B4-BE49-F238E27FC236}">
                <a16:creationId xmlns:a16="http://schemas.microsoft.com/office/drawing/2014/main" id="{FA2DCA36-F842-D489-A344-5D42198EE5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338297-3508-5796-C279-2BFA9CEC0F89}"/>
              </a:ext>
            </a:extLst>
          </p:cNvPr>
          <p:cNvSpPr>
            <a:spLocks noGrp="1"/>
          </p:cNvSpPr>
          <p:nvPr>
            <p:ph type="sldNum" sz="quarter" idx="12"/>
          </p:nvPr>
        </p:nvSpPr>
        <p:spPr/>
        <p:txBody>
          <a:bodyPr/>
          <a:lstStyle/>
          <a:p>
            <a:fld id="{FCDAB4E7-4BE7-A54B-AB93-C403AE08FEC7}" type="slidenum">
              <a:rPr lang="en-US" smtClean="0"/>
              <a:t>‹#›</a:t>
            </a:fld>
            <a:endParaRPr lang="en-US"/>
          </a:p>
        </p:txBody>
      </p:sp>
    </p:spTree>
    <p:extLst>
      <p:ext uri="{BB962C8B-B14F-4D97-AF65-F5344CB8AC3E}">
        <p14:creationId xmlns:p14="http://schemas.microsoft.com/office/powerpoint/2010/main" val="572420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47DE5-9964-42D4-02B6-D95DE16A30E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2ED99F3-5490-D3D4-CC42-32817D77EEC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69B8E23-5756-4079-6A95-88914CF73A6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2749BBC-079D-FEC3-3C4C-9B224F989198}"/>
              </a:ext>
            </a:extLst>
          </p:cNvPr>
          <p:cNvSpPr>
            <a:spLocks noGrp="1"/>
          </p:cNvSpPr>
          <p:nvPr>
            <p:ph type="dt" sz="half" idx="10"/>
          </p:nvPr>
        </p:nvSpPr>
        <p:spPr/>
        <p:txBody>
          <a:bodyPr/>
          <a:lstStyle/>
          <a:p>
            <a:fld id="{F07CD927-B0DE-6D4A-A83A-1DA7F79013A0}" type="datetimeFigureOut">
              <a:rPr lang="en-US" smtClean="0"/>
              <a:t>7/8/25</a:t>
            </a:fld>
            <a:endParaRPr lang="en-US"/>
          </a:p>
        </p:txBody>
      </p:sp>
      <p:sp>
        <p:nvSpPr>
          <p:cNvPr id="6" name="Footer Placeholder 5">
            <a:extLst>
              <a:ext uri="{FF2B5EF4-FFF2-40B4-BE49-F238E27FC236}">
                <a16:creationId xmlns:a16="http://schemas.microsoft.com/office/drawing/2014/main" id="{33B2785A-7249-194B-9854-57070B3107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41CA7A-C32D-EF35-BA64-9B7F16D0461E}"/>
              </a:ext>
            </a:extLst>
          </p:cNvPr>
          <p:cNvSpPr>
            <a:spLocks noGrp="1"/>
          </p:cNvSpPr>
          <p:nvPr>
            <p:ph type="sldNum" sz="quarter" idx="12"/>
          </p:nvPr>
        </p:nvSpPr>
        <p:spPr/>
        <p:txBody>
          <a:bodyPr/>
          <a:lstStyle/>
          <a:p>
            <a:fld id="{FCDAB4E7-4BE7-A54B-AB93-C403AE08FEC7}" type="slidenum">
              <a:rPr lang="en-US" smtClean="0"/>
              <a:t>‹#›</a:t>
            </a:fld>
            <a:endParaRPr lang="en-US"/>
          </a:p>
        </p:txBody>
      </p:sp>
    </p:spTree>
    <p:extLst>
      <p:ext uri="{BB962C8B-B14F-4D97-AF65-F5344CB8AC3E}">
        <p14:creationId xmlns:p14="http://schemas.microsoft.com/office/powerpoint/2010/main" val="2210515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0E2CC-057F-9756-E201-C1680E28A8D4}"/>
              </a:ext>
            </a:extLst>
          </p:cNvPr>
          <p:cNvSpPr>
            <a:spLocks noGrp="1"/>
          </p:cNvSpPr>
          <p:nvPr>
            <p:ph type="title"/>
          </p:nvPr>
        </p:nvSpPr>
        <p:spPr>
          <a:xfrm>
            <a:off x="839788" y="365126"/>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8EADAD7-C62E-471A-5749-2DA13EAAA6E9}"/>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7160EB2-F9B9-F266-09AD-326EE2668844}"/>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FE03045-B7D2-35CE-DF62-3EFA926A9E0F}"/>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83F145E-6490-5539-FDD1-2579745F1DF4}"/>
              </a:ext>
            </a:extLst>
          </p:cNvPr>
          <p:cNvSpPr>
            <a:spLocks noGrp="1"/>
          </p:cNvSpPr>
          <p:nvPr>
            <p:ph sz="quarter" idx="4"/>
          </p:nvPr>
        </p:nvSpPr>
        <p:spPr>
          <a:xfrm>
            <a:off x="6172202"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76E7AEB-88D9-0A26-8D91-7AB65A6C6A30}"/>
              </a:ext>
            </a:extLst>
          </p:cNvPr>
          <p:cNvSpPr>
            <a:spLocks noGrp="1"/>
          </p:cNvSpPr>
          <p:nvPr>
            <p:ph type="dt" sz="half" idx="10"/>
          </p:nvPr>
        </p:nvSpPr>
        <p:spPr/>
        <p:txBody>
          <a:bodyPr/>
          <a:lstStyle/>
          <a:p>
            <a:fld id="{F07CD927-B0DE-6D4A-A83A-1DA7F79013A0}" type="datetimeFigureOut">
              <a:rPr lang="en-US" smtClean="0"/>
              <a:t>7/8/25</a:t>
            </a:fld>
            <a:endParaRPr lang="en-US"/>
          </a:p>
        </p:txBody>
      </p:sp>
      <p:sp>
        <p:nvSpPr>
          <p:cNvPr id="8" name="Footer Placeholder 7">
            <a:extLst>
              <a:ext uri="{FF2B5EF4-FFF2-40B4-BE49-F238E27FC236}">
                <a16:creationId xmlns:a16="http://schemas.microsoft.com/office/drawing/2014/main" id="{F32F3AA1-E2D7-62FD-E0D8-4C16ED5F6C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2AAB39-B77B-9C8F-2BD6-6B3DCB806FCD}"/>
              </a:ext>
            </a:extLst>
          </p:cNvPr>
          <p:cNvSpPr>
            <a:spLocks noGrp="1"/>
          </p:cNvSpPr>
          <p:nvPr>
            <p:ph type="sldNum" sz="quarter" idx="12"/>
          </p:nvPr>
        </p:nvSpPr>
        <p:spPr/>
        <p:txBody>
          <a:bodyPr/>
          <a:lstStyle/>
          <a:p>
            <a:fld id="{FCDAB4E7-4BE7-A54B-AB93-C403AE08FEC7}" type="slidenum">
              <a:rPr lang="en-US" smtClean="0"/>
              <a:t>‹#›</a:t>
            </a:fld>
            <a:endParaRPr lang="en-US"/>
          </a:p>
        </p:txBody>
      </p:sp>
    </p:spTree>
    <p:extLst>
      <p:ext uri="{BB962C8B-B14F-4D97-AF65-F5344CB8AC3E}">
        <p14:creationId xmlns:p14="http://schemas.microsoft.com/office/powerpoint/2010/main" val="619819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017B4-9864-FC67-A0F3-F930545D571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A853025-80BE-4A6D-B4B4-9D4E710C853C}"/>
              </a:ext>
            </a:extLst>
          </p:cNvPr>
          <p:cNvSpPr>
            <a:spLocks noGrp="1"/>
          </p:cNvSpPr>
          <p:nvPr>
            <p:ph type="dt" sz="half" idx="10"/>
          </p:nvPr>
        </p:nvSpPr>
        <p:spPr/>
        <p:txBody>
          <a:bodyPr/>
          <a:lstStyle/>
          <a:p>
            <a:fld id="{F07CD927-B0DE-6D4A-A83A-1DA7F79013A0}" type="datetimeFigureOut">
              <a:rPr lang="en-US" smtClean="0"/>
              <a:t>7/8/25</a:t>
            </a:fld>
            <a:endParaRPr lang="en-US"/>
          </a:p>
        </p:txBody>
      </p:sp>
      <p:sp>
        <p:nvSpPr>
          <p:cNvPr id="4" name="Footer Placeholder 3">
            <a:extLst>
              <a:ext uri="{FF2B5EF4-FFF2-40B4-BE49-F238E27FC236}">
                <a16:creationId xmlns:a16="http://schemas.microsoft.com/office/drawing/2014/main" id="{B37A725E-100F-6C50-358E-C2FDE22F85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AFE053-DD12-DB12-7635-8385853520A2}"/>
              </a:ext>
            </a:extLst>
          </p:cNvPr>
          <p:cNvSpPr>
            <a:spLocks noGrp="1"/>
          </p:cNvSpPr>
          <p:nvPr>
            <p:ph type="sldNum" sz="quarter" idx="12"/>
          </p:nvPr>
        </p:nvSpPr>
        <p:spPr/>
        <p:txBody>
          <a:bodyPr/>
          <a:lstStyle/>
          <a:p>
            <a:fld id="{FCDAB4E7-4BE7-A54B-AB93-C403AE08FEC7}" type="slidenum">
              <a:rPr lang="en-US" smtClean="0"/>
              <a:t>‹#›</a:t>
            </a:fld>
            <a:endParaRPr lang="en-US"/>
          </a:p>
        </p:txBody>
      </p:sp>
    </p:spTree>
    <p:extLst>
      <p:ext uri="{BB962C8B-B14F-4D97-AF65-F5344CB8AC3E}">
        <p14:creationId xmlns:p14="http://schemas.microsoft.com/office/powerpoint/2010/main" val="1005751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805C37-36AB-9E86-2800-77C092CE3EE6}"/>
              </a:ext>
            </a:extLst>
          </p:cNvPr>
          <p:cNvSpPr>
            <a:spLocks noGrp="1"/>
          </p:cNvSpPr>
          <p:nvPr>
            <p:ph type="dt" sz="half" idx="10"/>
          </p:nvPr>
        </p:nvSpPr>
        <p:spPr/>
        <p:txBody>
          <a:bodyPr/>
          <a:lstStyle/>
          <a:p>
            <a:fld id="{F07CD927-B0DE-6D4A-A83A-1DA7F79013A0}" type="datetimeFigureOut">
              <a:rPr lang="en-US" smtClean="0"/>
              <a:t>7/8/25</a:t>
            </a:fld>
            <a:endParaRPr lang="en-US"/>
          </a:p>
        </p:txBody>
      </p:sp>
      <p:sp>
        <p:nvSpPr>
          <p:cNvPr id="3" name="Footer Placeholder 2">
            <a:extLst>
              <a:ext uri="{FF2B5EF4-FFF2-40B4-BE49-F238E27FC236}">
                <a16:creationId xmlns:a16="http://schemas.microsoft.com/office/drawing/2014/main" id="{12EBDBEA-E868-1778-F0AC-6ED767F804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E52D42-3D20-C88B-15E7-4680B2B9E10F}"/>
              </a:ext>
            </a:extLst>
          </p:cNvPr>
          <p:cNvSpPr>
            <a:spLocks noGrp="1"/>
          </p:cNvSpPr>
          <p:nvPr>
            <p:ph type="sldNum" sz="quarter" idx="12"/>
          </p:nvPr>
        </p:nvSpPr>
        <p:spPr/>
        <p:txBody>
          <a:bodyPr/>
          <a:lstStyle/>
          <a:p>
            <a:fld id="{FCDAB4E7-4BE7-A54B-AB93-C403AE08FEC7}" type="slidenum">
              <a:rPr lang="en-US" smtClean="0"/>
              <a:t>‹#›</a:t>
            </a:fld>
            <a:endParaRPr lang="en-US"/>
          </a:p>
        </p:txBody>
      </p:sp>
    </p:spTree>
    <p:extLst>
      <p:ext uri="{BB962C8B-B14F-4D97-AF65-F5344CB8AC3E}">
        <p14:creationId xmlns:p14="http://schemas.microsoft.com/office/powerpoint/2010/main" val="328672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4E1ED-AD87-31AA-F109-2E1CA7A1C6E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83A6B1D-362D-0BED-FEB5-4CA866F6C6F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20A8646-DA9B-33B9-1CE1-A5612099EE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E98CFB3-4E05-2FD3-B620-843BA5137A87}"/>
              </a:ext>
            </a:extLst>
          </p:cNvPr>
          <p:cNvSpPr>
            <a:spLocks noGrp="1"/>
          </p:cNvSpPr>
          <p:nvPr>
            <p:ph type="dt" sz="half" idx="10"/>
          </p:nvPr>
        </p:nvSpPr>
        <p:spPr/>
        <p:txBody>
          <a:bodyPr/>
          <a:lstStyle/>
          <a:p>
            <a:fld id="{F07CD927-B0DE-6D4A-A83A-1DA7F79013A0}" type="datetimeFigureOut">
              <a:rPr lang="en-US" smtClean="0"/>
              <a:t>7/8/25</a:t>
            </a:fld>
            <a:endParaRPr lang="en-US"/>
          </a:p>
        </p:txBody>
      </p:sp>
      <p:sp>
        <p:nvSpPr>
          <p:cNvPr id="6" name="Footer Placeholder 5">
            <a:extLst>
              <a:ext uri="{FF2B5EF4-FFF2-40B4-BE49-F238E27FC236}">
                <a16:creationId xmlns:a16="http://schemas.microsoft.com/office/drawing/2014/main" id="{2377CB52-3C63-781F-9397-FCA92FF770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940C8F-E5C6-BC0A-E720-77F3F0D8A806}"/>
              </a:ext>
            </a:extLst>
          </p:cNvPr>
          <p:cNvSpPr>
            <a:spLocks noGrp="1"/>
          </p:cNvSpPr>
          <p:nvPr>
            <p:ph type="sldNum" sz="quarter" idx="12"/>
          </p:nvPr>
        </p:nvSpPr>
        <p:spPr/>
        <p:txBody>
          <a:bodyPr/>
          <a:lstStyle/>
          <a:p>
            <a:fld id="{FCDAB4E7-4BE7-A54B-AB93-C403AE08FEC7}" type="slidenum">
              <a:rPr lang="en-US" smtClean="0"/>
              <a:t>‹#›</a:t>
            </a:fld>
            <a:endParaRPr lang="en-US"/>
          </a:p>
        </p:txBody>
      </p:sp>
    </p:spTree>
    <p:extLst>
      <p:ext uri="{BB962C8B-B14F-4D97-AF65-F5344CB8AC3E}">
        <p14:creationId xmlns:p14="http://schemas.microsoft.com/office/powerpoint/2010/main" val="309448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67A5F-146C-8F46-E98B-ACEE3DC01F4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DC887DD-6404-6515-32C2-8B1C18D9FD27}"/>
              </a:ext>
            </a:extLst>
          </p:cNvPr>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A98973-C671-361B-1402-FA8D14BF41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BCDFF59-E60B-952D-F592-1BE0D4BF46B4}"/>
              </a:ext>
            </a:extLst>
          </p:cNvPr>
          <p:cNvSpPr>
            <a:spLocks noGrp="1"/>
          </p:cNvSpPr>
          <p:nvPr>
            <p:ph type="dt" sz="half" idx="10"/>
          </p:nvPr>
        </p:nvSpPr>
        <p:spPr/>
        <p:txBody>
          <a:bodyPr/>
          <a:lstStyle/>
          <a:p>
            <a:fld id="{F07CD927-B0DE-6D4A-A83A-1DA7F79013A0}" type="datetimeFigureOut">
              <a:rPr lang="en-US" smtClean="0"/>
              <a:t>7/8/25</a:t>
            </a:fld>
            <a:endParaRPr lang="en-US"/>
          </a:p>
        </p:txBody>
      </p:sp>
      <p:sp>
        <p:nvSpPr>
          <p:cNvPr id="6" name="Footer Placeholder 5">
            <a:extLst>
              <a:ext uri="{FF2B5EF4-FFF2-40B4-BE49-F238E27FC236}">
                <a16:creationId xmlns:a16="http://schemas.microsoft.com/office/drawing/2014/main" id="{21A87FA7-6CDB-F76B-D013-BF27ABFD7A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51FE63-3E2B-4984-47EF-CF24B6370A82}"/>
              </a:ext>
            </a:extLst>
          </p:cNvPr>
          <p:cNvSpPr>
            <a:spLocks noGrp="1"/>
          </p:cNvSpPr>
          <p:nvPr>
            <p:ph type="sldNum" sz="quarter" idx="12"/>
          </p:nvPr>
        </p:nvSpPr>
        <p:spPr/>
        <p:txBody>
          <a:bodyPr/>
          <a:lstStyle/>
          <a:p>
            <a:fld id="{FCDAB4E7-4BE7-A54B-AB93-C403AE08FEC7}" type="slidenum">
              <a:rPr lang="en-US" smtClean="0"/>
              <a:t>‹#›</a:t>
            </a:fld>
            <a:endParaRPr lang="en-US"/>
          </a:p>
        </p:txBody>
      </p:sp>
    </p:spTree>
    <p:extLst>
      <p:ext uri="{BB962C8B-B14F-4D97-AF65-F5344CB8AC3E}">
        <p14:creationId xmlns:p14="http://schemas.microsoft.com/office/powerpoint/2010/main" val="1453872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6947B4-A06F-FA1A-94CD-C3D31DDED5CA}"/>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931043-1DE4-34C0-ECE5-FCCAF39DE9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D281C35-5873-6E79-0E41-170579FD9B6D}"/>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07CD927-B0DE-6D4A-A83A-1DA7F79013A0}" type="datetimeFigureOut">
              <a:rPr lang="en-US" smtClean="0"/>
              <a:t>7/8/25</a:t>
            </a:fld>
            <a:endParaRPr lang="en-US"/>
          </a:p>
        </p:txBody>
      </p:sp>
      <p:sp>
        <p:nvSpPr>
          <p:cNvPr id="5" name="Footer Placeholder 4">
            <a:extLst>
              <a:ext uri="{FF2B5EF4-FFF2-40B4-BE49-F238E27FC236}">
                <a16:creationId xmlns:a16="http://schemas.microsoft.com/office/drawing/2014/main" id="{ACB3CCBB-86FC-356A-A31E-43879B1B237E}"/>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25FDCF2-EE78-88B0-FF82-256F829D56DF}"/>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CDAB4E7-4BE7-A54B-AB93-C403AE08FEC7}" type="slidenum">
              <a:rPr lang="en-US" smtClean="0"/>
              <a:t>‹#›</a:t>
            </a:fld>
            <a:endParaRPr lang="en-US"/>
          </a:p>
        </p:txBody>
      </p:sp>
    </p:spTree>
    <p:extLst>
      <p:ext uri="{BB962C8B-B14F-4D97-AF65-F5344CB8AC3E}">
        <p14:creationId xmlns:p14="http://schemas.microsoft.com/office/powerpoint/2010/main" val="1675275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AF8FBE-676E-8453-B0E8-93A49BA52516}"/>
              </a:ext>
            </a:extLst>
          </p:cNvPr>
          <p:cNvPicPr>
            <a:picLocks noChangeAspect="1"/>
          </p:cNvPicPr>
          <p:nvPr/>
        </p:nvPicPr>
        <p:blipFill>
          <a:blip r:embed="rId2"/>
          <a:stretch>
            <a:fillRect/>
          </a:stretch>
        </p:blipFill>
        <p:spPr>
          <a:xfrm>
            <a:off x="1236921" y="-15321"/>
            <a:ext cx="9718158" cy="6873321"/>
          </a:xfrm>
          <a:prstGeom prst="rect">
            <a:avLst/>
          </a:prstGeom>
        </p:spPr>
      </p:pic>
    </p:spTree>
    <p:extLst>
      <p:ext uri="{BB962C8B-B14F-4D97-AF65-F5344CB8AC3E}">
        <p14:creationId xmlns:p14="http://schemas.microsoft.com/office/powerpoint/2010/main" val="4096968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0302FE-C1E9-EDF4-FECE-05CB748562B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09704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itle 1"/>
          <p:cNvSpPr txBox="1">
            <a:spLocks noGrp="1"/>
          </p:cNvSpPr>
          <p:nvPr>
            <p:ph type="ctrTitle"/>
          </p:nvPr>
        </p:nvSpPr>
        <p:spPr>
          <a:xfrm>
            <a:off x="0" y="260751"/>
            <a:ext cx="11998036" cy="520123"/>
          </a:xfrm>
          <a:prstGeom prst="rect">
            <a:avLst/>
          </a:prstGeom>
        </p:spPr>
        <p:txBody>
          <a:bodyPr>
            <a:normAutofit fontScale="90000"/>
          </a:bodyPr>
          <a:lstStyle/>
          <a:p>
            <a:r>
              <a:rPr sz="4400" u="sng" dirty="0"/>
              <a:t>Improving Tra</a:t>
            </a:r>
            <a:r>
              <a:rPr lang="en-GB" sz="4400" u="sng" dirty="0"/>
              <a:t>n</a:t>
            </a:r>
            <a:r>
              <a:rPr sz="4400" u="sng" dirty="0" err="1"/>
              <a:t>sient</a:t>
            </a:r>
            <a:r>
              <a:rPr sz="4400" u="sng" dirty="0"/>
              <a:t> Identification With Swift-XRT </a:t>
            </a:r>
          </a:p>
        </p:txBody>
      </p:sp>
      <p:sp>
        <p:nvSpPr>
          <p:cNvPr id="95" name="Subtitle 2"/>
          <p:cNvSpPr txBox="1">
            <a:spLocks noGrp="1"/>
          </p:cNvSpPr>
          <p:nvPr>
            <p:ph type="subTitle" sz="quarter" idx="1"/>
          </p:nvPr>
        </p:nvSpPr>
        <p:spPr>
          <a:xfrm>
            <a:off x="374074" y="769316"/>
            <a:ext cx="11623962" cy="725659"/>
          </a:xfrm>
          <a:prstGeom prst="rect">
            <a:avLst/>
          </a:prstGeom>
        </p:spPr>
        <p:txBody>
          <a:bodyPr>
            <a:normAutofit fontScale="92500" lnSpcReduction="20000"/>
          </a:bodyPr>
          <a:lstStyle/>
          <a:p>
            <a:r>
              <a:rPr dirty="0"/>
              <a:t>Srijan Srivastava</a:t>
            </a:r>
            <a:r>
              <a:rPr lang="en-GB" dirty="0"/>
              <a:t> (ss1606@leicester.ac.uk)</a:t>
            </a:r>
            <a:r>
              <a:rPr dirty="0"/>
              <a:t>, Dr. Phil Evans</a:t>
            </a:r>
            <a:r>
              <a:rPr lang="en-GB" dirty="0"/>
              <a:t> </a:t>
            </a:r>
          </a:p>
          <a:p>
            <a:r>
              <a:rPr lang="en-GB" dirty="0"/>
              <a:t>2</a:t>
            </a:r>
            <a:r>
              <a:rPr lang="en-GB" baseline="30153" dirty="0"/>
              <a:t>nd</a:t>
            </a:r>
            <a:r>
              <a:rPr lang="en-GB" dirty="0"/>
              <a:t> Year PhD Student, University of Leicester</a:t>
            </a:r>
          </a:p>
        </p:txBody>
      </p:sp>
      <p:pic>
        <p:nvPicPr>
          <p:cNvPr id="96" name="UoL-Logo-Full-Colour.png" descr="UoL-Logo-Full-Colour.png"/>
          <p:cNvPicPr>
            <a:picLocks noChangeAspect="1"/>
          </p:cNvPicPr>
          <p:nvPr/>
        </p:nvPicPr>
        <p:blipFill>
          <a:blip r:embed="rId3"/>
          <a:stretch>
            <a:fillRect/>
          </a:stretch>
        </p:blipFill>
        <p:spPr>
          <a:xfrm>
            <a:off x="9703110" y="6193756"/>
            <a:ext cx="2488890" cy="664244"/>
          </a:xfrm>
          <a:prstGeom prst="rect">
            <a:avLst/>
          </a:prstGeom>
          <a:ln w="12700">
            <a:miter lim="400000"/>
          </a:ln>
        </p:spPr>
      </p:pic>
      <p:pic>
        <p:nvPicPr>
          <p:cNvPr id="2" name="swiftlogo.jpg" descr="swiftlogo.jpg">
            <a:extLst>
              <a:ext uri="{FF2B5EF4-FFF2-40B4-BE49-F238E27FC236}">
                <a16:creationId xmlns:a16="http://schemas.microsoft.com/office/drawing/2014/main" id="{611C6361-A117-4D81-382D-5DEEF805B210}"/>
              </a:ext>
            </a:extLst>
          </p:cNvPr>
          <p:cNvPicPr>
            <a:picLocks noChangeAspect="1"/>
          </p:cNvPicPr>
          <p:nvPr/>
        </p:nvPicPr>
        <p:blipFill>
          <a:blip r:embed="rId4"/>
          <a:srcRect t="5735" b="5735"/>
          <a:stretch>
            <a:fillRect/>
          </a:stretch>
        </p:blipFill>
        <p:spPr>
          <a:xfrm>
            <a:off x="-12623" y="6076092"/>
            <a:ext cx="1910697" cy="772671"/>
          </a:xfrm>
          <a:prstGeom prst="rect">
            <a:avLst/>
          </a:prstGeom>
          <a:ln w="12700">
            <a:miter lim="400000"/>
          </a:ln>
        </p:spPr>
      </p:pic>
      <p:pic>
        <p:nvPicPr>
          <p:cNvPr id="3" name="Picture 2" descr="Picture 2">
            <a:extLst>
              <a:ext uri="{FF2B5EF4-FFF2-40B4-BE49-F238E27FC236}">
                <a16:creationId xmlns:a16="http://schemas.microsoft.com/office/drawing/2014/main" id="{2C393E09-F816-D66B-56A2-CAECCB48BF18}"/>
              </a:ext>
            </a:extLst>
          </p:cNvPr>
          <p:cNvPicPr>
            <a:picLocks noChangeAspect="1"/>
          </p:cNvPicPr>
          <p:nvPr/>
        </p:nvPicPr>
        <p:blipFill>
          <a:blip r:embed="rId5"/>
          <a:stretch>
            <a:fillRect/>
          </a:stretch>
        </p:blipFill>
        <p:spPr>
          <a:xfrm>
            <a:off x="124685" y="1647729"/>
            <a:ext cx="5791200" cy="4330588"/>
          </a:xfrm>
          <a:prstGeom prst="rect">
            <a:avLst/>
          </a:prstGeom>
          <a:ln w="12700">
            <a:miter lim="400000"/>
          </a:ln>
        </p:spPr>
      </p:pic>
      <p:sp>
        <p:nvSpPr>
          <p:cNvPr id="4" name="TextBox 3">
            <a:extLst>
              <a:ext uri="{FF2B5EF4-FFF2-40B4-BE49-F238E27FC236}">
                <a16:creationId xmlns:a16="http://schemas.microsoft.com/office/drawing/2014/main" id="{E644AA5E-3B64-DD29-DE47-7F71FDB99356}"/>
              </a:ext>
            </a:extLst>
          </p:cNvPr>
          <p:cNvSpPr txBox="1"/>
          <p:nvPr/>
        </p:nvSpPr>
        <p:spPr>
          <a:xfrm>
            <a:off x="568036" y="5025605"/>
            <a:ext cx="1537855" cy="369332"/>
          </a:xfrm>
          <a:prstGeom prst="rect">
            <a:avLst/>
          </a:prstGeom>
          <a:noFill/>
        </p:spPr>
        <p:txBody>
          <a:bodyPr wrap="square" rtlCol="0">
            <a:spAutoFit/>
          </a:bodyPr>
          <a:lstStyle/>
          <a:p>
            <a:r>
              <a:rPr lang="en-US" dirty="0"/>
              <a:t>Only 36</a:t>
            </a:r>
          </a:p>
        </p:txBody>
      </p:sp>
      <p:cxnSp>
        <p:nvCxnSpPr>
          <p:cNvPr id="6" name="Straight Arrow Connector 5">
            <a:extLst>
              <a:ext uri="{FF2B5EF4-FFF2-40B4-BE49-F238E27FC236}">
                <a16:creationId xmlns:a16="http://schemas.microsoft.com/office/drawing/2014/main" id="{FD458C7B-9C9F-3CB4-0A10-52199FA430D2}"/>
              </a:ext>
            </a:extLst>
          </p:cNvPr>
          <p:cNvCxnSpPr>
            <a:cxnSpLocks/>
          </p:cNvCxnSpPr>
          <p:nvPr/>
        </p:nvCxnSpPr>
        <p:spPr>
          <a:xfrm flipV="1">
            <a:off x="833389" y="4142509"/>
            <a:ext cx="503574" cy="8830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8C9D6284-0721-56A4-BD55-137D2137CA6B}"/>
              </a:ext>
            </a:extLst>
          </p:cNvPr>
          <p:cNvCxnSpPr>
            <a:cxnSpLocks/>
          </p:cNvCxnSpPr>
          <p:nvPr/>
        </p:nvCxnSpPr>
        <p:spPr>
          <a:xfrm flipV="1">
            <a:off x="3186545" y="4200256"/>
            <a:ext cx="433192" cy="7112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67BA5998-7973-6045-0033-2F46619EAB59}"/>
              </a:ext>
            </a:extLst>
          </p:cNvPr>
          <p:cNvSpPr txBox="1"/>
          <p:nvPr/>
        </p:nvSpPr>
        <p:spPr>
          <a:xfrm>
            <a:off x="3734005" y="5531343"/>
            <a:ext cx="1330036" cy="369332"/>
          </a:xfrm>
          <a:prstGeom prst="rect">
            <a:avLst/>
          </a:prstGeom>
          <a:noFill/>
        </p:spPr>
        <p:txBody>
          <a:bodyPr wrap="square" rtlCol="0">
            <a:spAutoFit/>
          </a:bodyPr>
          <a:lstStyle/>
          <a:p>
            <a:r>
              <a:rPr lang="en-US" dirty="0"/>
              <a:t>&gt;800</a:t>
            </a:r>
          </a:p>
        </p:txBody>
      </p:sp>
      <p:pic>
        <p:nvPicPr>
          <p:cNvPr id="11" name="Picture 2" descr="Picture 2">
            <a:extLst>
              <a:ext uri="{FF2B5EF4-FFF2-40B4-BE49-F238E27FC236}">
                <a16:creationId xmlns:a16="http://schemas.microsoft.com/office/drawing/2014/main" id="{10245C6B-7701-E9CE-21C8-73767A0BD0EA}"/>
              </a:ext>
            </a:extLst>
          </p:cNvPr>
          <p:cNvPicPr>
            <a:picLocks noChangeAspect="1"/>
          </p:cNvPicPr>
          <p:nvPr/>
        </p:nvPicPr>
        <p:blipFill>
          <a:blip r:embed="rId6"/>
          <a:stretch>
            <a:fillRect/>
          </a:stretch>
        </p:blipFill>
        <p:spPr>
          <a:xfrm>
            <a:off x="6130144" y="1647733"/>
            <a:ext cx="5923292" cy="4429397"/>
          </a:xfrm>
          <a:prstGeom prst="rect">
            <a:avLst/>
          </a:prstGeom>
          <a:ln w="12700">
            <a:miter lim="400000"/>
          </a:ln>
        </p:spPr>
      </p:pic>
      <p:sp>
        <p:nvSpPr>
          <p:cNvPr id="12" name="TextBox 11">
            <a:extLst>
              <a:ext uri="{FF2B5EF4-FFF2-40B4-BE49-F238E27FC236}">
                <a16:creationId xmlns:a16="http://schemas.microsoft.com/office/drawing/2014/main" id="{E27E8241-EC65-E768-19D1-B5A4DD6B6F75}"/>
              </a:ext>
            </a:extLst>
          </p:cNvPr>
          <p:cNvSpPr txBox="1"/>
          <p:nvPr/>
        </p:nvSpPr>
        <p:spPr>
          <a:xfrm>
            <a:off x="7643990" y="2405659"/>
            <a:ext cx="2895600" cy="646331"/>
          </a:xfrm>
          <a:prstGeom prst="rect">
            <a:avLst/>
          </a:prstGeom>
          <a:noFill/>
        </p:spPr>
        <p:txBody>
          <a:bodyPr wrap="square" rtlCol="0">
            <a:spAutoFit/>
          </a:bodyPr>
          <a:lstStyle/>
          <a:p>
            <a:r>
              <a:rPr lang="en-US" dirty="0"/>
              <a:t>Recovered 523 transients!! (15 times more)</a:t>
            </a:r>
          </a:p>
        </p:txBody>
      </p:sp>
      <p:sp>
        <p:nvSpPr>
          <p:cNvPr id="13" name="TextBox 12">
            <a:extLst>
              <a:ext uri="{FF2B5EF4-FFF2-40B4-BE49-F238E27FC236}">
                <a16:creationId xmlns:a16="http://schemas.microsoft.com/office/drawing/2014/main" id="{5E65E23C-2D20-EA68-F30A-67C0A32F9B59}"/>
              </a:ext>
            </a:extLst>
          </p:cNvPr>
          <p:cNvSpPr txBox="1"/>
          <p:nvPr/>
        </p:nvSpPr>
        <p:spPr>
          <a:xfrm>
            <a:off x="2549242" y="5064236"/>
            <a:ext cx="4400344" cy="369332"/>
          </a:xfrm>
          <a:prstGeom prst="rect">
            <a:avLst/>
          </a:prstGeom>
          <a:noFill/>
        </p:spPr>
        <p:txBody>
          <a:bodyPr wrap="square" rtlCol="0">
            <a:spAutoFit/>
          </a:bodyPr>
          <a:lstStyle/>
          <a:p>
            <a:r>
              <a:rPr lang="en-US" dirty="0"/>
              <a:t>Affected by Eddington Bias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309231-5012-F93E-D95B-79995D1F8A74}"/>
              </a:ext>
            </a:extLst>
          </p:cNvPr>
          <p:cNvSpPr/>
          <p:nvPr/>
        </p:nvSpPr>
        <p:spPr>
          <a:xfrm>
            <a:off x="-92826" y="-127591"/>
            <a:ext cx="12437225" cy="7123814"/>
          </a:xfrm>
          <a:prstGeom prst="rect">
            <a:avLst/>
          </a:prstGeom>
          <a:solidFill>
            <a:srgbClr val="F5B183"/>
          </a:solidFill>
          <a:ln>
            <a:solidFill>
              <a:srgbClr val="F5B1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pic>
        <p:nvPicPr>
          <p:cNvPr id="5" name="Content Placeholder 4">
            <a:extLst>
              <a:ext uri="{FF2B5EF4-FFF2-40B4-BE49-F238E27FC236}">
                <a16:creationId xmlns:a16="http://schemas.microsoft.com/office/drawing/2014/main" id="{3640AD13-461C-AF0B-0C97-05C1952BDDD0}"/>
              </a:ext>
            </a:extLst>
          </p:cNvPr>
          <p:cNvPicPr>
            <a:picLocks noGrp="1" noChangeAspect="1"/>
          </p:cNvPicPr>
          <p:nvPr>
            <p:ph idx="1"/>
          </p:nvPr>
        </p:nvPicPr>
        <p:blipFill rotWithShape="1">
          <a:blip r:embed="rId2"/>
          <a:srcRect t="4180" b="1940"/>
          <a:stretch/>
        </p:blipFill>
        <p:spPr>
          <a:xfrm>
            <a:off x="1158374" y="29"/>
            <a:ext cx="9934824" cy="6996194"/>
          </a:xfrm>
        </p:spPr>
      </p:pic>
    </p:spTree>
    <p:extLst>
      <p:ext uri="{BB962C8B-B14F-4D97-AF65-F5344CB8AC3E}">
        <p14:creationId xmlns:p14="http://schemas.microsoft.com/office/powerpoint/2010/main" val="3656633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1A3DC3-02F7-F1CE-87BB-21964CE1C4D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98572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7915BB-60CD-F23E-0F26-42295B9510B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178358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829</TotalTime>
  <Words>177</Words>
  <Application>Microsoft Macintosh PowerPoint</Application>
  <PresentationFormat>Widescreen</PresentationFormat>
  <Paragraphs>10</Paragraphs>
  <Slides>6</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Aptos</vt:lpstr>
      <vt:lpstr>Aptos Display</vt:lpstr>
      <vt:lpstr>Arial</vt:lpstr>
      <vt:lpstr>Office Theme</vt:lpstr>
      <vt:lpstr>PowerPoint Presentation</vt:lpstr>
      <vt:lpstr>PowerPoint Presentation</vt:lpstr>
      <vt:lpstr>Improving Transient Identification With Swift-XRT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Improving Transient Identification With Swift-XRT </dc:title>
  <dc:creator>Srivastava, Srijan</dc:creator>
  <cp:lastModifiedBy>Edward Charleton</cp:lastModifiedBy>
  <cp:revision>4</cp:revision>
  <dcterms:created xsi:type="dcterms:W3CDTF">2025-07-07T21:25:32Z</dcterms:created>
  <dcterms:modified xsi:type="dcterms:W3CDTF">2025-07-08T14:52:39Z</dcterms:modified>
</cp:coreProperties>
</file>